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1.jpeg" ContentType="image/jpe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media1.mp4" ContentType="video/unknown"/>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jpeg" ContentType="image/jpeg"/>
  <Override PartName="/ppt/notesSlides/notesSlide5.xml" ContentType="application/vnd.openxmlformats-officedocument.presentationml.notesSlide+xml"/>
  <Override PartName="/ppt/media/image3.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media/image4.jpeg" ContentType="image/jpeg"/>
  <Override PartName="/ppt/notesSlides/notesSlide15.xml" ContentType="application/vnd.openxmlformats-officedocument.presentationml.notesSlide+xml"/>
  <Override PartName="/ppt/notesSlides/notesSlide16.xml" ContentType="application/vnd.openxmlformats-officedocument.presentationml.notesSlide+xml"/>
  <Override PartName="/ppt/media/media1.m4v" ContentType="video/unknown"/>
  <Override PartName="/ppt/notesSlides/notesSlide17.xml" ContentType="application/vnd.openxmlformats-officedocument.presentationml.notesSlide+xml"/>
  <Override PartName="/ppt/media/media2.mp4" ContentType="video/unknown"/>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media3.mp4" ContentType="video/unknown"/>
  <Override PartName="/ppt/notesSlides/notesSlide21.xml" ContentType="application/vnd.openxmlformats-officedocument.presentationml.notesSlide+xml"/>
  <Override PartName="/ppt/media/image5.jpeg" ContentType="image/jpeg"/>
  <Override PartName="/ppt/media/image6.jpeg" ContentType="image/jpeg"/>
  <Override PartName="/ppt/notesSlides/notesSlide22.xml" ContentType="application/vnd.openxmlformats-officedocument.presentationml.notesSlide+xml"/>
  <Override PartName="/ppt/media/image7.jpeg" ContentType="image/jpeg"/>
  <Override PartName="/ppt/media/image8.jpeg" ContentType="image/jpeg"/>
  <Override PartName="/ppt/media/image9.jpeg" ContentType="image/jpeg"/>
  <Override PartName="/ppt/notesSlides/notesSlide23.xml" ContentType="application/vnd.openxmlformats-officedocument.presentationml.notesSlide+xml"/>
  <Override PartName="/ppt/media/image10.jpeg" ContentType="image/jpeg"/>
  <Override PartName="/ppt/media/image11.jpeg" ContentType="image/jpeg"/>
  <Override PartName="/ppt/media/image12.jpeg" ContentType="image/jpeg"/>
  <Override PartName="/ppt/media/image13.jpeg" ContentType="image/jpeg"/>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14.jpeg" ContentType="image/jpeg"/>
  <Override PartName="/ppt/notesSlides/notesSlide26.xml" ContentType="application/vnd.openxmlformats-officedocument.presentationml.notesSlide+xml"/>
  <Override PartName="/ppt/media/image15.jpeg" ContentType="image/jpeg"/>
  <Override PartName="/ppt/media/image16.jpeg" ContentType="image/jpeg"/>
  <Override PartName="/ppt/media/image17.jpeg" ContentType="image/jpeg"/>
  <Override PartName="/ppt/notesSlides/notesSlide27.xml" ContentType="application/vnd.openxmlformats-officedocument.presentationml.notesSlide+xml"/>
  <Override PartName="/ppt/media/image18.jpeg" ContentType="image/jpeg"/>
  <Override PartName="/ppt/media/image19.jpeg" ContentType="image/jpeg"/>
  <Override PartName="/ppt/media/image20.jpeg" ContentType="image/jpeg"/>
  <Override PartName="/ppt/media/image21.jpeg" ContentType="image/jpeg"/>
  <Override PartName="/ppt/notesSlides/notesSlide28.xml" ContentType="application/vnd.openxmlformats-officedocument.presentationml.notesSlide+xml"/>
  <Override PartName="/ppt/media/image22.jpeg" ContentType="image/jpeg"/>
  <Override PartName="/ppt/media/image23.jpeg" ContentType="image/jpeg"/>
  <Override PartName="/ppt/media/image24.jpeg" ContentType="image/jpeg"/>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25.jpeg" ContentType="image/jpeg"/>
  <Override PartName="/ppt/media/image26.jpeg" ContentType="image/jpeg"/>
  <Override PartName="/ppt/notesSlides/notesSlide33.xml" ContentType="application/vnd.openxmlformats-officedocument.presentationml.notesSlide+xml"/>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x="13004800" cy="9753600"/>
  <p:notesSz cx="6858000" cy="9144000"/>
  <p:defaultTextStyle>
    <a:lvl1pPr algn="ctr" defTabSz="584200">
      <a:defRPr sz="2800">
        <a:solidFill>
          <a:srgbClr val="FFFFFF"/>
        </a:solidFill>
        <a:latin typeface="+mj-lt"/>
        <a:ea typeface="+mj-ea"/>
        <a:cs typeface="+mj-cs"/>
        <a:sym typeface="Avenir Book"/>
      </a:defRPr>
    </a:lvl1pPr>
    <a:lvl2pPr algn="ctr" defTabSz="584200">
      <a:defRPr sz="2800">
        <a:solidFill>
          <a:srgbClr val="FFFFFF"/>
        </a:solidFill>
        <a:latin typeface="+mj-lt"/>
        <a:ea typeface="+mj-ea"/>
        <a:cs typeface="+mj-cs"/>
        <a:sym typeface="Avenir Book"/>
      </a:defRPr>
    </a:lvl2pPr>
    <a:lvl3pPr algn="ctr" defTabSz="584200">
      <a:defRPr sz="2800">
        <a:solidFill>
          <a:srgbClr val="FFFFFF"/>
        </a:solidFill>
        <a:latin typeface="+mj-lt"/>
        <a:ea typeface="+mj-ea"/>
        <a:cs typeface="+mj-cs"/>
        <a:sym typeface="Avenir Book"/>
      </a:defRPr>
    </a:lvl3pPr>
    <a:lvl4pPr algn="ctr" defTabSz="584200">
      <a:defRPr sz="2800">
        <a:solidFill>
          <a:srgbClr val="FFFFFF"/>
        </a:solidFill>
        <a:latin typeface="+mj-lt"/>
        <a:ea typeface="+mj-ea"/>
        <a:cs typeface="+mj-cs"/>
        <a:sym typeface="Avenir Book"/>
      </a:defRPr>
    </a:lvl4pPr>
    <a:lvl5pPr algn="ctr" defTabSz="584200">
      <a:defRPr sz="2800">
        <a:solidFill>
          <a:srgbClr val="FFFFFF"/>
        </a:solidFill>
        <a:latin typeface="+mj-lt"/>
        <a:ea typeface="+mj-ea"/>
        <a:cs typeface="+mj-cs"/>
        <a:sym typeface="Avenir Book"/>
      </a:defRPr>
    </a:lvl5pPr>
    <a:lvl6pPr algn="ctr" defTabSz="584200">
      <a:defRPr sz="2800">
        <a:solidFill>
          <a:srgbClr val="FFFFFF"/>
        </a:solidFill>
        <a:latin typeface="+mj-lt"/>
        <a:ea typeface="+mj-ea"/>
        <a:cs typeface="+mj-cs"/>
        <a:sym typeface="Avenir Book"/>
      </a:defRPr>
    </a:lvl6pPr>
    <a:lvl7pPr algn="ctr" defTabSz="584200">
      <a:defRPr sz="2800">
        <a:solidFill>
          <a:srgbClr val="FFFFFF"/>
        </a:solidFill>
        <a:latin typeface="+mj-lt"/>
        <a:ea typeface="+mj-ea"/>
        <a:cs typeface="+mj-cs"/>
        <a:sym typeface="Avenir Book"/>
      </a:defRPr>
    </a:lvl7pPr>
    <a:lvl8pPr algn="ctr" defTabSz="584200">
      <a:defRPr sz="2800">
        <a:solidFill>
          <a:srgbClr val="FFFFFF"/>
        </a:solidFill>
        <a:latin typeface="+mj-lt"/>
        <a:ea typeface="+mj-ea"/>
        <a:cs typeface="+mj-cs"/>
        <a:sym typeface="Avenir Book"/>
      </a:defRPr>
    </a:lvl8pPr>
    <a:lvl9pPr algn="ctr" defTabSz="584200">
      <a:defRPr sz="2800">
        <a:solidFill>
          <a:srgbClr val="FFFFFF"/>
        </a:solidFill>
        <a:latin typeface="+mj-lt"/>
        <a:ea typeface="+mj-ea"/>
        <a:cs typeface="+mj-cs"/>
        <a:sym typeface="Avenir Book"/>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n" i="on">
        <a:font>
          <a:latin typeface="Helvetica Neue"/>
          <a:ea typeface="Helvetica Neue"/>
          <a:cs typeface="Helvetica Neue"/>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D2D2D2">
              <a:alpha val="30000"/>
            </a:srgbClr>
          </a:solidFill>
        </a:fill>
      </a:tcStyle>
    </a:band2H>
    <a:firstCol>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Col>
    <a:la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lastRow>
    <a:firstRow>
      <a:tcTxStyle b="off" i="off">
        <a:font>
          <a:latin typeface="Helvetica Neue Light"/>
          <a:ea typeface="Helvetica Neue Light"/>
          <a:cs typeface="Helvetica Neue Light"/>
        </a:font>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solidFill>
            <a:srgbClr val="CBCBCB"/>
          </a:solidFill>
        </a:fill>
      </a:tcStyle>
    </a:firstRow>
  </a:tblStyle>
  <a:tblStyle styleId="{C7B018BB-80A7-4F77-B60F-C8B233D01FF8}" styleName="">
    <a:tblBg/>
    <a:wholeTbl>
      <a:tcTxStyle b="on" i="on">
        <a:font>
          <a:latin typeface="Helvetica Neue"/>
          <a:ea typeface="Helvetica Neue"/>
          <a:cs typeface="Helvetica Neue"/>
        </a:font>
        <a:srgbClr val="42424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b="def" i="def"/>
      <a:tcStyle>
        <a:tcBdr/>
        <a:fill>
          <a:solidFill>
            <a:srgbClr val="E6EAF4"/>
          </a:solidFill>
        </a:fill>
      </a:tcStyle>
    </a:band2H>
    <a:firstCol>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Col>
    <a:la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lastRow>
    <a:fir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365C0"/>
          </a:solidFill>
        </a:fill>
      </a:tcStyle>
    </a:firstRow>
  </a:tblStyle>
  <a:tblStyle styleId="{EEE7283C-3CF3-47DC-8721-378D4A62B228}" styleName="">
    <a:tblBg/>
    <a:wholeTbl>
      <a:tcTxStyle b="on" i="on">
        <a:font>
          <a:latin typeface="Helvetica Neue"/>
          <a:ea typeface="Helvetica Neue"/>
          <a:cs typeface="Helvetica Neue"/>
        </a:font>
        <a:srgbClr val="42424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b="def" i="def"/>
      <a:tcStyle>
        <a:tcBdr/>
        <a:fill>
          <a:solidFill>
            <a:srgbClr val="F8F4E7"/>
          </a:solidFill>
        </a:fill>
      </a:tcStyle>
    </a:band2H>
    <a:firstCol>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Col>
    <a:la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lastRow>
    <a:fir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CBD23"/>
          </a:solidFill>
        </a:fill>
      </a:tcStyle>
    </a:firstRow>
  </a:tblStyle>
  <a:tblStyle styleId="{CF821DB8-F4EB-4A41-A1BA-3FCAFE7338EE}" styleName="">
    <a:tblBg/>
    <a:wholeTbl>
      <a:tcTxStyle b="on" i="on">
        <a:font>
          <a:latin typeface="Helvetica Neue"/>
          <a:ea typeface="Helvetica Neue"/>
          <a:cs typeface="Helvetica Neue"/>
        </a:font>
        <a:srgbClr val="42424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b="def" i="def"/>
      <a:tcStyle>
        <a:tcBdr/>
        <a:fill>
          <a:solidFill>
            <a:srgbClr val="EBE8EF"/>
          </a:solidFill>
        </a:fill>
      </a:tcStyle>
    </a:band2H>
    <a:firstCol>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Col>
    <a:la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lastRow>
    <a:fir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773F9B"/>
          </a:solidFill>
        </a:fill>
      </a:tcStyle>
    </a:firstRow>
  </a:tblStyle>
  <a:tblStyle styleId="{33BA23B1-9221-436E-865A-0063620EA4FD}" styleName="">
    <a:tblBg/>
    <a:wholeTbl>
      <a:tcTxStyle b="on" i="on">
        <a:font>
          <a:latin typeface="Helvetica Neue"/>
          <a:ea typeface="Helvetica Neue"/>
          <a:cs typeface="Helvetica Neue"/>
        </a:font>
        <a:srgbClr val="424242"/>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8E8E8"/>
          </a:solidFill>
        </a:fill>
      </a:tcStyle>
    </a:wholeTbl>
    <a:band2H>
      <a:tcTxStyle b="def" i="def"/>
      <a:tcStyle>
        <a:tcBdr/>
        <a:fill>
          <a:solidFill>
            <a:srgbClr val="FFFFFF"/>
          </a:solidFill>
        </a:fill>
      </a:tcStyle>
    </a:band2H>
    <a:firstCol>
      <a:tcTxStyle b="on" i="on">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Col>
    <a:lastRow>
      <a:tcTxStyle b="on" i="on">
        <a:font>
          <a:latin typeface="Helvetica Neue"/>
          <a:ea typeface="Helvetica Neue"/>
          <a:cs typeface="Helvetica Neue"/>
        </a:font>
        <a:srgbClr val="424242"/>
      </a:tcTxStyle>
      <a:tcStyle>
        <a:tcBdr>
          <a:left>
            <a:ln w="12700" cap="flat">
              <a:noFill/>
              <a:miter lim="400000"/>
            </a:ln>
          </a:left>
          <a:right>
            <a:ln w="12700" cap="flat">
              <a:noFill/>
              <a:miter lim="400000"/>
            </a:ln>
          </a:right>
          <a:top>
            <a:ln w="50800" cap="flat">
              <a:solidFill>
                <a:srgbClr val="424242"/>
              </a:solidFill>
              <a:prstDash val="solid"/>
              <a:bevel/>
            </a:ln>
          </a:top>
          <a:bottom>
            <a:ln w="25400" cap="flat">
              <a:solidFill>
                <a:srgbClr val="424242"/>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Helvetica Neue"/>
          <a:ea typeface="Helvetica Neue"/>
          <a:cs typeface="Helvetica Neue"/>
        </a:font>
        <a:srgbClr val="FFFFFF"/>
      </a:tcTxStyle>
      <a:tcStyle>
        <a:tcBdr>
          <a:left>
            <a:ln w="12700" cap="flat">
              <a:noFill/>
              <a:miter lim="400000"/>
            </a:ln>
          </a:left>
          <a:right>
            <a:ln w="12700" cap="flat">
              <a:noFill/>
              <a:miter lim="400000"/>
            </a:ln>
          </a:right>
          <a:top>
            <a:ln w="25400" cap="flat">
              <a:solidFill>
                <a:srgbClr val="424242"/>
              </a:solidFill>
              <a:prstDash val="solid"/>
              <a:bevel/>
            </a:ln>
          </a:top>
          <a:bottom>
            <a:ln w="25400" cap="flat">
              <a:solidFill>
                <a:srgbClr val="424242"/>
              </a:solidFill>
              <a:prstDash val="solid"/>
              <a:bevel/>
            </a:ln>
          </a:bottom>
          <a:insideH>
            <a:ln w="12700" cap="flat">
              <a:noFill/>
              <a:miter lim="400000"/>
            </a:ln>
          </a:insideH>
          <a:insideV>
            <a:ln w="12700" cap="flat">
              <a:noFill/>
              <a:miter lim="400000"/>
            </a:ln>
          </a:insideV>
        </a:tcBdr>
        <a:fill>
          <a:solidFill>
            <a:srgbClr val="0365C0"/>
          </a:solidFill>
        </a:fill>
      </a:tcStyle>
    </a:firstRow>
  </a:tblStyle>
  <a:tblStyle styleId="{2708684C-4D16-4618-839F-0558EEFCDFE6}" styleName="">
    <a:tblBg/>
    <a:wholeTbl>
      <a:tcTxStyle b="on" i="on">
        <a:font>
          <a:latin typeface="Helvetica Neue"/>
          <a:ea typeface="Helvetica Neue"/>
          <a:cs typeface="Helvetica Neue"/>
        </a:font>
        <a:srgbClr val="424242"/>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DCDCD"/>
          </a:solidFill>
        </a:fill>
      </a:tcStyle>
    </a:wholeTbl>
    <a:band2H>
      <a:tcTxStyle b="def" i="def"/>
      <a:tcStyle>
        <a:tcBdr/>
        <a:fill>
          <a:solidFill>
            <a:srgbClr val="E8E8E8"/>
          </a:solidFill>
        </a:fill>
      </a:tcStyle>
    </a:band2H>
    <a:firstCol>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24242"/>
          </a:solidFill>
        </a:fill>
      </a:tcStyle>
    </a:firstCol>
    <a:la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24242"/>
          </a:solidFill>
        </a:fill>
      </a:tcStyle>
    </a:lastRow>
    <a:firstRow>
      <a:tcTxStyle b="on" i="on">
        <a:font>
          <a:latin typeface="Helvetica Neue"/>
          <a:ea typeface="Helvetica Neue"/>
          <a:cs typeface="Helvetica Neue"/>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42424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hape 31"/>
          <p:cNvSpPr/>
          <p:nvPr>
            <p:ph type="sldImg"/>
          </p:nvPr>
        </p:nvSpPr>
        <p:spPr>
          <a:xfrm>
            <a:off x="1143000" y="685800"/>
            <a:ext cx="4572000" cy="3429000"/>
          </a:xfrm>
          <a:prstGeom prst="rect">
            <a:avLst/>
          </a:prstGeom>
        </p:spPr>
        <p:txBody>
          <a:bodyPr/>
          <a:lstStyle/>
          <a:p>
            <a:pPr lvl="0"/>
          </a:p>
        </p:txBody>
      </p:sp>
      <p:sp>
        <p:nvSpPr>
          <p:cNvPr id="32" name="Shape 32"/>
          <p:cNvSpPr/>
          <p:nvPr>
            <p:ph type="body" sz="quarter" idx="1"/>
          </p:nvPr>
        </p:nvSpPr>
        <p:spPr>
          <a:xfrm>
            <a:off x="914400" y="4343400"/>
            <a:ext cx="5029200" cy="4114800"/>
          </a:xfrm>
          <a:prstGeom prst="rect">
            <a:avLst/>
          </a:prstGeom>
        </p:spPr>
        <p:txBody>
          <a:bodyPr/>
          <a:lstStyle/>
          <a:p>
            <a:pPr lvl="0"/>
          </a:p>
        </p:txBody>
      </p:sp>
    </p:spTree>
  </p:cSld>
  <p:clrMap bg1="lt1" tx1="dk1" bg2="lt2" tx2="dk2" accent1="accent1" accent2="accent2" accent3="accent3" accent4="accent4" accent5="accent5" accent6="accent6" hlink="hlink" folHlink="folHlink"/>
  <p:notesStyle>
    <a:lvl1pPr defTabSz="457200">
      <a:lnSpc>
        <a:spcPct val="125000"/>
      </a:lnSpc>
      <a:defRPr sz="2400">
        <a:latin typeface="+mj-lt"/>
        <a:ea typeface="+mj-ea"/>
        <a:cs typeface="+mj-cs"/>
        <a:sym typeface="Avenir Book"/>
      </a:defRPr>
    </a:lvl1pPr>
    <a:lvl2pPr indent="228600" defTabSz="457200">
      <a:lnSpc>
        <a:spcPct val="125000"/>
      </a:lnSpc>
      <a:defRPr sz="2400">
        <a:latin typeface="+mj-lt"/>
        <a:ea typeface="+mj-ea"/>
        <a:cs typeface="+mj-cs"/>
        <a:sym typeface="Avenir Book"/>
      </a:defRPr>
    </a:lvl2pPr>
    <a:lvl3pPr indent="457200" defTabSz="457200">
      <a:lnSpc>
        <a:spcPct val="125000"/>
      </a:lnSpc>
      <a:defRPr sz="2400">
        <a:latin typeface="+mj-lt"/>
        <a:ea typeface="+mj-ea"/>
        <a:cs typeface="+mj-cs"/>
        <a:sym typeface="Avenir Book"/>
      </a:defRPr>
    </a:lvl3pPr>
    <a:lvl4pPr indent="685800" defTabSz="457200">
      <a:lnSpc>
        <a:spcPct val="125000"/>
      </a:lnSpc>
      <a:defRPr sz="2400">
        <a:latin typeface="+mj-lt"/>
        <a:ea typeface="+mj-ea"/>
        <a:cs typeface="+mj-cs"/>
        <a:sym typeface="Avenir Book"/>
      </a:defRPr>
    </a:lvl4pPr>
    <a:lvl5pPr indent="914400" defTabSz="457200">
      <a:lnSpc>
        <a:spcPct val="125000"/>
      </a:lnSpc>
      <a:defRPr sz="2400">
        <a:latin typeface="+mj-lt"/>
        <a:ea typeface="+mj-ea"/>
        <a:cs typeface="+mj-cs"/>
        <a:sym typeface="Avenir Book"/>
      </a:defRPr>
    </a:lvl5pPr>
    <a:lvl6pPr indent="1143000" defTabSz="457200">
      <a:lnSpc>
        <a:spcPct val="125000"/>
      </a:lnSpc>
      <a:defRPr sz="2400">
        <a:latin typeface="+mj-lt"/>
        <a:ea typeface="+mj-ea"/>
        <a:cs typeface="+mj-cs"/>
        <a:sym typeface="Avenir Book"/>
      </a:defRPr>
    </a:lvl6pPr>
    <a:lvl7pPr indent="1371600" defTabSz="457200">
      <a:lnSpc>
        <a:spcPct val="125000"/>
      </a:lnSpc>
      <a:defRPr sz="2400">
        <a:latin typeface="+mj-lt"/>
        <a:ea typeface="+mj-ea"/>
        <a:cs typeface="+mj-cs"/>
        <a:sym typeface="Avenir Book"/>
      </a:defRPr>
    </a:lvl7pPr>
    <a:lvl8pPr indent="1600200" defTabSz="457200">
      <a:lnSpc>
        <a:spcPct val="125000"/>
      </a:lnSpc>
      <a:defRPr sz="2400">
        <a:latin typeface="+mj-lt"/>
        <a:ea typeface="+mj-ea"/>
        <a:cs typeface="+mj-cs"/>
        <a:sym typeface="Avenir Book"/>
      </a:defRPr>
    </a:lvl8pPr>
    <a:lvl9pPr indent="1828800" defTabSz="457200">
      <a:lnSpc>
        <a:spcPct val="125000"/>
      </a:lnSpc>
      <a:defRPr sz="2400">
        <a:latin typeface="+mj-lt"/>
        <a:ea typeface="+mj-ea"/>
        <a:cs typeface="+mj-cs"/>
        <a:sym typeface="Avenir Book"/>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 name="Shape 42"/>
          <p:cNvSpPr/>
          <p:nvPr>
            <p:ph type="sldImg"/>
          </p:nvPr>
        </p:nvSpPr>
        <p:spPr>
          <a:prstGeom prst="rect">
            <a:avLst/>
          </a:prstGeom>
        </p:spPr>
        <p:txBody>
          <a:bodyPr/>
          <a:lstStyle/>
          <a:p>
            <a:pPr lvl="0"/>
          </a:p>
        </p:txBody>
      </p:sp>
      <p:sp>
        <p:nvSpPr>
          <p:cNvPr id="43" name="Shape 43"/>
          <p:cNvSpPr/>
          <p:nvPr>
            <p:ph type="body" sz="quarter" idx="1"/>
          </p:nvPr>
        </p:nvSpPr>
        <p:spPr>
          <a:prstGeom prst="rect">
            <a:avLst/>
          </a:prstGeom>
        </p:spPr>
        <p:txBody>
          <a:bodyPr/>
          <a:lstStyle/>
          <a:p>
            <a:pPr lvl="0">
              <a:defRPr sz="1800"/>
            </a:pPr>
            <a:r>
              <a:rPr sz="2400"/>
              <a:t>das einzige Bild des Nachthimmels, wir haben hier 24h Tageslicht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6" name="Shape 126"/>
          <p:cNvSpPr/>
          <p:nvPr>
            <p:ph type="sldImg"/>
          </p:nvPr>
        </p:nvSpPr>
        <p:spPr>
          <a:prstGeom prst="rect">
            <a:avLst/>
          </a:prstGeom>
        </p:spPr>
        <p:txBody>
          <a:bodyPr/>
          <a:lstStyle/>
          <a:p>
            <a:pPr lvl="0"/>
          </a:p>
        </p:txBody>
      </p:sp>
      <p:sp>
        <p:nvSpPr>
          <p:cNvPr id="127" name="Shape 127"/>
          <p:cNvSpPr/>
          <p:nvPr>
            <p:ph type="body" sz="quarter" idx="1"/>
          </p:nvPr>
        </p:nvSpPr>
        <p:spPr>
          <a:prstGeom prst="rect">
            <a:avLst/>
          </a:prstGeom>
        </p:spPr>
        <p:txBody>
          <a:bodyPr/>
          <a:lstStyle/>
          <a:p>
            <a:pPr lvl="0">
              <a:defRPr sz="1800"/>
            </a:pPr>
            <a:r>
              <a:rPr sz="2400"/>
              <a:t>Astronomische Energieskalen sind in unserem Alltag schwer zu fassen. Hier bringen wir ein paar Vergleiche zu dem, was wir schon kennen…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2" name="Shape 132"/>
          <p:cNvSpPr/>
          <p:nvPr>
            <p:ph type="sldImg"/>
          </p:nvPr>
        </p:nvSpPr>
        <p:spPr>
          <a:prstGeom prst="rect">
            <a:avLst/>
          </a:prstGeom>
        </p:spPr>
        <p:txBody>
          <a:bodyPr/>
          <a:lstStyle/>
          <a:p>
            <a:pPr lvl="0"/>
          </a:p>
        </p:txBody>
      </p:sp>
      <p:sp>
        <p:nvSpPr>
          <p:cNvPr id="133" name="Shape 133"/>
          <p:cNvSpPr/>
          <p:nvPr>
            <p:ph type="body" sz="quarter" idx="1"/>
          </p:nvPr>
        </p:nvSpPr>
        <p:spPr>
          <a:prstGeom prst="rect">
            <a:avLst/>
          </a:prstGeom>
        </p:spPr>
        <p:txBody>
          <a:bodyPr/>
          <a:lstStyle/>
          <a:p>
            <a:pPr lvl="0">
              <a:defRPr sz="1800"/>
            </a:pPr>
            <a:r>
              <a:rPr sz="2400"/>
              <a:t>Was sind Neutrinos?…</a:t>
            </a:r>
            <a:endParaRPr sz="2400"/>
          </a:p>
          <a:p>
            <a:pPr lvl="0">
              <a:defRPr sz="1800"/>
            </a:pPr>
            <a:endParaRPr sz="2400"/>
          </a:p>
          <a:p>
            <a:pPr lvl="0">
              <a:defRPr sz="1800"/>
            </a:pPr>
            <a:r>
              <a:rPr sz="2400"/>
              <a:t>Target - Atomkerne, mit denen Neutrinos zusammenstossen</a:t>
            </a:r>
            <a:endParaRPr sz="2400"/>
          </a:p>
          <a:p>
            <a:pPr lvl="0">
              <a:defRPr sz="1800"/>
            </a:pPr>
            <a:r>
              <a:rPr sz="2400"/>
              <a:t>Eis fungiert gleichzeitig als Target- und Detektormedium</a:t>
            </a:r>
            <a:endParaRPr sz="2400"/>
          </a:p>
          <a:p>
            <a:pPr lvl="0">
              <a:defRPr sz="1800"/>
            </a:pPr>
            <a:endParaRPr sz="24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8" name="Shape 138"/>
          <p:cNvSpPr/>
          <p:nvPr>
            <p:ph type="sldImg"/>
          </p:nvPr>
        </p:nvSpPr>
        <p:spPr>
          <a:prstGeom prst="rect">
            <a:avLst/>
          </a:prstGeom>
        </p:spPr>
        <p:txBody>
          <a:bodyPr/>
          <a:lstStyle/>
          <a:p>
            <a:pPr lvl="0"/>
          </a:p>
        </p:txBody>
      </p:sp>
      <p:sp>
        <p:nvSpPr>
          <p:cNvPr id="139" name="Shape 139"/>
          <p:cNvSpPr/>
          <p:nvPr>
            <p:ph type="body" sz="quarter" idx="1"/>
          </p:nvPr>
        </p:nvSpPr>
        <p:spPr>
          <a:prstGeom prst="rect">
            <a:avLst/>
          </a:prstGeom>
        </p:spPr>
        <p:txBody>
          <a:bodyPr/>
          <a:lstStyle/>
          <a:p>
            <a:pPr lvl="0">
              <a:defRPr sz="1800"/>
            </a:pPr>
            <a:r>
              <a:rPr sz="2400"/>
              <a:t>Zusätzlich zum dem Detektormedium brauchen wir noch Sensoren -&gt; voila und so haben wir unseren IceCube Detektor. Was genau wird nun detektiert?…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7" name="Shape 147"/>
          <p:cNvSpPr/>
          <p:nvPr>
            <p:ph type="sldImg"/>
          </p:nvPr>
        </p:nvSpPr>
        <p:spPr>
          <a:prstGeom prst="rect">
            <a:avLst/>
          </a:prstGeom>
        </p:spPr>
        <p:txBody>
          <a:bodyPr/>
          <a:lstStyle/>
          <a:p>
            <a:pPr lvl="0"/>
          </a:p>
        </p:txBody>
      </p:sp>
      <p:sp>
        <p:nvSpPr>
          <p:cNvPr id="148" name="Shape 148"/>
          <p:cNvSpPr/>
          <p:nvPr>
            <p:ph type="body" sz="quarter" idx="1"/>
          </p:nvPr>
        </p:nvSpPr>
        <p:spPr>
          <a:prstGeom prst="rect">
            <a:avLst/>
          </a:prstGeom>
        </p:spPr>
        <p:txBody>
          <a:bodyPr/>
          <a:lstStyle/>
          <a:p>
            <a:pPr lvl="0">
              <a:defRPr sz="1800"/>
            </a:pPr>
            <a:r>
              <a:rPr sz="2400"/>
              <a:t>Wie sieht der Detektor in der Realität aus? - relativ umspektakulär, da er unter der Eisoberfläche in direkter Nachbarschaft zur Südpolstation liegt. Der Weg von der Station zum Zentrum des Detektor, wo sich auch das ICL befindet, ist ca 1 km</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0" name="Shape 160"/>
          <p:cNvSpPr/>
          <p:nvPr>
            <p:ph type="sldImg"/>
          </p:nvPr>
        </p:nvSpPr>
        <p:spPr>
          <a:prstGeom prst="rect">
            <a:avLst/>
          </a:prstGeom>
        </p:spPr>
        <p:txBody>
          <a:bodyPr/>
          <a:lstStyle/>
          <a:p>
            <a:pPr lvl="0"/>
          </a:p>
        </p:txBody>
      </p:sp>
      <p:sp>
        <p:nvSpPr>
          <p:cNvPr id="161" name="Shape 161"/>
          <p:cNvSpPr/>
          <p:nvPr>
            <p:ph type="body" sz="quarter" idx="1"/>
          </p:nvPr>
        </p:nvSpPr>
        <p:spPr>
          <a:prstGeom prst="rect">
            <a:avLst/>
          </a:prstGeom>
        </p:spPr>
        <p:txBody>
          <a:bodyPr/>
          <a:lstStyle/>
          <a:p>
            <a:pPr lvl="0">
              <a:defRPr sz="1800"/>
            </a:pPr>
            <a:r>
              <a:rPr sz="2400"/>
              <a:t>Wie sieht der Detektor unter der Eisoberfläche aus?</a:t>
            </a:r>
            <a:endParaRPr sz="2400"/>
          </a:p>
          <a:p>
            <a:pPr lvl="0">
              <a:defRPr sz="1800"/>
            </a:pPr>
            <a:r>
              <a:rPr sz="2400"/>
              <a:t>Hier eine schematische Darstellung, um einen Eindruck von den Ausmaßen des Detektors zu bekommen.</a:t>
            </a:r>
            <a:endParaRPr sz="2400"/>
          </a:p>
          <a:p>
            <a:pPr lvl="0">
              <a:defRPr sz="1800"/>
            </a:pPr>
            <a:endParaRPr sz="24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sldImg"/>
          </p:nvPr>
        </p:nvSpPr>
        <p:spPr>
          <a:prstGeom prst="rect">
            <a:avLst/>
          </a:prstGeom>
        </p:spPr>
        <p:txBody>
          <a:bodyPr/>
          <a:lstStyle/>
          <a:p>
            <a:pPr lvl="0"/>
          </a:p>
        </p:txBody>
      </p:sp>
      <p:sp>
        <p:nvSpPr>
          <p:cNvPr id="168" name="Shape 168"/>
          <p:cNvSpPr/>
          <p:nvPr>
            <p:ph type="body" sz="quarter" idx="1"/>
          </p:nvPr>
        </p:nvSpPr>
        <p:spPr>
          <a:prstGeom prst="rect">
            <a:avLst/>
          </a:prstGeom>
        </p:spPr>
        <p:txBody>
          <a:bodyPr/>
          <a:lstStyle/>
          <a:p>
            <a:pPr lvl="0">
              <a:defRPr sz="1800"/>
            </a:pPr>
            <a:r>
              <a:rPr sz="2400"/>
              <a:t>was genau passiert, wenn ein Neutrino im oder in der Nähe des Detektors mit dem Eis wechselwirkt.</a:t>
            </a:r>
            <a:endParaRPr sz="2400"/>
          </a:p>
          <a:p>
            <a:pPr lvl="0">
              <a:defRPr sz="1800"/>
            </a:pPr>
            <a:endParaRPr sz="2400"/>
          </a:p>
          <a:p>
            <a:pPr lvl="0">
              <a:defRPr sz="1800"/>
            </a:pPr>
            <a:r>
              <a:rPr sz="2400"/>
              <a:t>muons: 1 TeV ~ 2.5 km, 1PeV ~ 15 km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sldImg"/>
          </p:nvPr>
        </p:nvSpPr>
        <p:spPr>
          <a:prstGeom prst="rect">
            <a:avLst/>
          </a:prstGeom>
        </p:spPr>
        <p:txBody>
          <a:bodyPr/>
          <a:lstStyle/>
          <a:p>
            <a:pPr lvl="0"/>
          </a:p>
        </p:txBody>
      </p:sp>
      <p:sp>
        <p:nvSpPr>
          <p:cNvPr id="174" name="Shape 174"/>
          <p:cNvSpPr/>
          <p:nvPr>
            <p:ph type="body" sz="quarter" idx="1"/>
          </p:nvPr>
        </p:nvSpPr>
        <p:spPr>
          <a:prstGeom prst="rect">
            <a:avLst/>
          </a:prstGeom>
        </p:spPr>
        <p:txBody>
          <a:bodyPr/>
          <a:lstStyle/>
          <a:p>
            <a:pPr lvl="0">
              <a:defRPr sz="1800"/>
            </a:pPr>
            <a:r>
              <a:rPr sz="2400"/>
              <a:t>Diese Simulation zeigt, wie Photonen beim durchlaufen eines Muons erzeugt und zu den einzelnen Sensoren (kleine Punkte am Ende einer Spur) propagiert werden. Die meisten Photonen werden im Eis absorbiert, nur die wenigsten schaffen es zu den Sensoren und können nachgewiesen werden.</a:t>
            </a:r>
            <a:endParaRPr sz="2400"/>
          </a:p>
          <a:p>
            <a:pPr lvl="0">
              <a:defRPr sz="1800"/>
            </a:pPr>
            <a:r>
              <a:rPr sz="2400"/>
              <a:t>Muon ist in der Mitte der “Photonenwolke”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sldImg"/>
          </p:nvPr>
        </p:nvSpPr>
        <p:spPr>
          <a:prstGeom prst="rect">
            <a:avLst/>
          </a:prstGeom>
        </p:spPr>
        <p:txBody>
          <a:bodyPr/>
          <a:lstStyle/>
          <a:p>
            <a:pPr lvl="0"/>
          </a:p>
        </p:txBody>
      </p:sp>
      <p:sp>
        <p:nvSpPr>
          <p:cNvPr id="180" name="Shape 180"/>
          <p:cNvSpPr/>
          <p:nvPr>
            <p:ph type="body" sz="quarter" idx="1"/>
          </p:nvPr>
        </p:nvSpPr>
        <p:spPr>
          <a:prstGeom prst="rect">
            <a:avLst/>
          </a:prstGeom>
        </p:spPr>
        <p:txBody>
          <a:bodyPr/>
          <a:lstStyle/>
          <a:p>
            <a:pPr lvl="0">
              <a:defRPr sz="1800"/>
            </a:pPr>
            <a:r>
              <a:rPr sz="2400"/>
              <a:t>Wir haben gesehen, wie die Photonen zu den Lichtsensoren propagiert werden. Hier zeigen wir, wie so ein Neutrinoereignis aussieht, wenn man die Lichtintensität gemessen an den Lichtsensoren darstellt. </a:t>
            </a:r>
            <a:endParaRPr sz="2400"/>
          </a:p>
          <a:p>
            <a:pPr lvl="0">
              <a:defRPr sz="1800"/>
            </a:pPr>
            <a:r>
              <a:rPr sz="2400"/>
              <a:t>Größe - gemessene Lichtmenge</a:t>
            </a:r>
            <a:endParaRPr sz="2400"/>
          </a:p>
          <a:p>
            <a:pPr lvl="0">
              <a:defRPr sz="1800"/>
            </a:pPr>
            <a:r>
              <a:rPr sz="2400"/>
              <a:t>Farbe - entspricht der Ankunftszeit der Photonen (Rot = früh, Blau = spät)</a:t>
            </a:r>
            <a:endParaRPr sz="24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7" name="Shape 187"/>
          <p:cNvSpPr/>
          <p:nvPr>
            <p:ph type="sldImg"/>
          </p:nvPr>
        </p:nvSpPr>
        <p:spPr>
          <a:prstGeom prst="rect">
            <a:avLst/>
          </a:prstGeom>
        </p:spPr>
        <p:txBody>
          <a:bodyPr/>
          <a:lstStyle/>
          <a:p>
            <a:pPr lvl="0"/>
          </a:p>
        </p:txBody>
      </p:sp>
      <p:sp>
        <p:nvSpPr>
          <p:cNvPr id="188" name="Shape 188"/>
          <p:cNvSpPr/>
          <p:nvPr>
            <p:ph type="body" sz="quarter" idx="1"/>
          </p:nvPr>
        </p:nvSpPr>
        <p:spPr>
          <a:prstGeom prst="rect">
            <a:avLst/>
          </a:prstGeom>
        </p:spPr>
        <p:txBody>
          <a:bodyPr/>
          <a:lstStyle/>
          <a:p>
            <a:pPr lvl="0">
              <a:defRPr sz="1800"/>
            </a:pPr>
            <a:r>
              <a:rPr sz="2400"/>
              <a:t>Das ist soweit alles, was wir zu der Physik sagen wollten, jetzt wollen wir einfachere aber genauso spannende Themen ansprechen.</a:t>
            </a:r>
            <a:endParaRPr sz="2400"/>
          </a:p>
          <a:p>
            <a:pPr lvl="0">
              <a:defRPr sz="1800"/>
            </a:pPr>
            <a:r>
              <a:rPr sz="2400"/>
              <a:t>Fangen wir an mit dem Detektorbau, der an sich bereits eine Herausforderung war…</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sldImg"/>
          </p:nvPr>
        </p:nvSpPr>
        <p:spPr>
          <a:prstGeom prst="rect">
            <a:avLst/>
          </a:prstGeom>
        </p:spPr>
        <p:txBody>
          <a:bodyPr/>
          <a:lstStyle/>
          <a:p>
            <a:pPr lvl="0"/>
          </a:p>
        </p:txBody>
      </p:sp>
      <p:sp>
        <p:nvSpPr>
          <p:cNvPr id="198" name="Shape 198"/>
          <p:cNvSpPr/>
          <p:nvPr>
            <p:ph type="body" sz="quarter" idx="1"/>
          </p:nvPr>
        </p:nvSpPr>
        <p:spPr>
          <a:prstGeom prst="rect">
            <a:avLst/>
          </a:prstGeom>
        </p:spPr>
        <p:txBody>
          <a:bodyPr/>
          <a:lstStyle/>
          <a:p>
            <a:pPr lvl="0">
              <a:defRPr sz="1800"/>
            </a:pPr>
            <a:r>
              <a:rPr sz="2400"/>
              <a:t>Mit Hilfe des eben gezeigten Drill-Camps wurde alle 2 Tage ein 2,5 km tiefes Loch gebohrt und 60 Lichtsensoren montiert auf einem Kabel ins soeben gebohrte Loch eingelassen. Das ganze muss passieren, bevor das Wasser im Loch wieder zufriert.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 name="Shape 48"/>
          <p:cNvSpPr/>
          <p:nvPr>
            <p:ph type="sldImg"/>
          </p:nvPr>
        </p:nvSpPr>
        <p:spPr>
          <a:prstGeom prst="rect">
            <a:avLst/>
          </a:prstGeom>
        </p:spPr>
        <p:txBody>
          <a:bodyPr/>
          <a:lstStyle/>
          <a:p>
            <a:pPr lvl="0"/>
          </a:p>
        </p:txBody>
      </p:sp>
      <p:sp>
        <p:nvSpPr>
          <p:cNvPr id="49" name="Shape 49"/>
          <p:cNvSpPr/>
          <p:nvPr>
            <p:ph type="body" sz="quarter" idx="1"/>
          </p:nvPr>
        </p:nvSpPr>
        <p:spPr>
          <a:prstGeom prst="rect">
            <a:avLst/>
          </a:prstGeom>
        </p:spPr>
        <p:txBody>
          <a:bodyPr/>
          <a:lstStyle/>
          <a:p>
            <a:pPr lvl="0">
              <a:defRPr sz="1800"/>
            </a:pPr>
            <a:r>
              <a:rPr sz="2400"/>
              <a:t>muss nicht das ganze Video abgespielt werden (wg. Zeit)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sldImg"/>
          </p:nvPr>
        </p:nvSpPr>
        <p:spPr>
          <a:prstGeom prst="rect">
            <a:avLst/>
          </a:prstGeom>
        </p:spPr>
        <p:txBody>
          <a:bodyPr/>
          <a:lstStyle/>
          <a:p>
            <a:pPr lvl="0"/>
          </a:p>
        </p:txBody>
      </p:sp>
      <p:sp>
        <p:nvSpPr>
          <p:cNvPr id="204" name="Shape 204"/>
          <p:cNvSpPr/>
          <p:nvPr>
            <p:ph type="body" sz="quarter" idx="1"/>
          </p:nvPr>
        </p:nvSpPr>
        <p:spPr>
          <a:prstGeom prst="rect">
            <a:avLst/>
          </a:prstGeom>
        </p:spPr>
        <p:txBody>
          <a:bodyPr/>
          <a:lstStyle/>
          <a:p>
            <a:pPr lvl="0">
              <a:defRPr sz="1800"/>
            </a:pPr>
            <a:r>
              <a:rPr sz="2400"/>
              <a:t>Hier zeigen wir in einer Animation, wie das Loch gebohrt wurde. </a:t>
            </a:r>
            <a:endParaRPr sz="2400"/>
          </a:p>
          <a:p>
            <a:pPr lvl="0">
              <a:defRPr sz="1800"/>
            </a:pPr>
            <a:r>
              <a:rPr sz="2400"/>
              <a:t>2 verschiedene Technologien…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1" name="Shape 211"/>
          <p:cNvSpPr/>
          <p:nvPr>
            <p:ph type="sldImg"/>
          </p:nvPr>
        </p:nvSpPr>
        <p:spPr>
          <a:prstGeom prst="rect">
            <a:avLst/>
          </a:prstGeom>
        </p:spPr>
        <p:txBody>
          <a:bodyPr/>
          <a:lstStyle/>
          <a:p>
            <a:pPr lvl="0"/>
          </a:p>
        </p:txBody>
      </p:sp>
      <p:sp>
        <p:nvSpPr>
          <p:cNvPr id="212" name="Shape 212"/>
          <p:cNvSpPr/>
          <p:nvPr>
            <p:ph type="body" sz="quarter" idx="1"/>
          </p:nvPr>
        </p:nvSpPr>
        <p:spPr>
          <a:prstGeom prst="rect">
            <a:avLst/>
          </a:prstGeom>
        </p:spPr>
        <p:txBody>
          <a:bodyPr/>
          <a:lstStyle/>
          <a:p>
            <a:pPr lvl="0">
              <a:defRPr sz="1800"/>
            </a:pPr>
            <a:r>
              <a:rPr sz="2400"/>
              <a:t>Der Detektor wurde 2010 fertiggebaut. Was wir vom Detektor heute sehen können, ist das ICL. Hier laufen alle Kabel zusammen und die Signale werden in einem Rechenzentrum vorläufig ausgewertet.</a:t>
            </a:r>
            <a:endParaRPr sz="2400"/>
          </a:p>
          <a:p>
            <a:pPr lvl="0">
              <a:defRPr sz="1800"/>
            </a:pPr>
            <a:endParaRPr sz="2400"/>
          </a:p>
          <a:p>
            <a:pPr lvl="0">
              <a:defRPr sz="1800"/>
            </a:pPr>
            <a:r>
              <a:rPr sz="2400"/>
              <a:t>Halo über ICL mit Andeutung von Sundocks</a:t>
            </a:r>
            <a:endParaRPr sz="2400"/>
          </a:p>
          <a:p>
            <a:pPr lvl="0">
              <a:defRPr sz="1800"/>
            </a:pPr>
            <a:r>
              <a:rPr sz="2400"/>
              <a:t>Jedes Jahr im Südsommer ist die Wartungszeit der Oberflächeninfrastruktur….</a:t>
            </a:r>
            <a:endParaRPr sz="24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0" name="Shape 220"/>
          <p:cNvSpPr/>
          <p:nvPr>
            <p:ph type="sldImg"/>
          </p:nvPr>
        </p:nvSpPr>
        <p:spPr>
          <a:prstGeom prst="rect">
            <a:avLst/>
          </a:prstGeom>
        </p:spPr>
        <p:txBody>
          <a:bodyPr/>
          <a:lstStyle/>
          <a:p>
            <a:pPr lvl="0"/>
          </a:p>
        </p:txBody>
      </p:sp>
      <p:sp>
        <p:nvSpPr>
          <p:cNvPr id="221" name="Shape 221"/>
          <p:cNvSpPr/>
          <p:nvPr>
            <p:ph type="body" sz="quarter" idx="1"/>
          </p:nvPr>
        </p:nvSpPr>
        <p:spPr>
          <a:prstGeom prst="rect">
            <a:avLst/>
          </a:prstGeom>
        </p:spPr>
        <p:txBody>
          <a:bodyPr/>
          <a:lstStyle/>
          <a:p>
            <a:pPr lvl="0">
              <a:defRPr sz="1800"/>
            </a:pPr>
            <a:r>
              <a:rPr sz="2400"/>
              <a:t>Hier sind einige Photos der bisherigen Wartungsarbeiten dieses Sommers</a:t>
            </a:r>
            <a:endParaRPr sz="2400"/>
          </a:p>
          <a:p>
            <a:pPr lvl="0">
              <a:defRPr sz="1800"/>
            </a:pPr>
            <a:r>
              <a:rPr sz="2400"/>
              <a:t>Messung der Schneehöhe an den Oberflächendetektoren, den IceTop Tanks,</a:t>
            </a:r>
            <a:endParaRPr sz="2400"/>
          </a:p>
          <a:p>
            <a:pPr lvl="0">
              <a:defRPr sz="1800"/>
            </a:pPr>
            <a:r>
              <a:rPr sz="2400"/>
              <a:t>IceTop ist ein Teil des Detektors, der wichtig ist, um das Hintergrundsignal zu unterdrücken.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lvl="0"/>
          </a:p>
        </p:txBody>
      </p:sp>
      <p:sp>
        <p:nvSpPr>
          <p:cNvPr id="229" name="Shape 229"/>
          <p:cNvSpPr/>
          <p:nvPr>
            <p:ph type="body" sz="quarter" idx="1"/>
          </p:nvPr>
        </p:nvSpPr>
        <p:spPr>
          <a:prstGeom prst="rect">
            <a:avLst/>
          </a:prstGeom>
        </p:spPr>
        <p:txBody>
          <a:bodyPr/>
          <a:lstStyle/>
          <a:p>
            <a:pPr lvl="0">
              <a:defRPr sz="1800"/>
            </a:pPr>
            <a:r>
              <a:rPr sz="2400"/>
              <a:t>Die Entfernungen zwischen den Stationen sind Groß. Das Lochgraben war hier sehr anstrengend. Aber hatten wir auch unseren Spass dabei. Bei diesen Messungen durften wir das Vergnügen haben, einen Pistenbully zu fahren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4" name="Shape 254"/>
          <p:cNvSpPr/>
          <p:nvPr>
            <p:ph type="sldImg"/>
          </p:nvPr>
        </p:nvSpPr>
        <p:spPr>
          <a:prstGeom prst="rect">
            <a:avLst/>
          </a:prstGeom>
        </p:spPr>
        <p:txBody>
          <a:bodyPr/>
          <a:lstStyle/>
          <a:p>
            <a:pPr lvl="0"/>
          </a:p>
        </p:txBody>
      </p:sp>
      <p:sp>
        <p:nvSpPr>
          <p:cNvPr id="255" name="Shape 255"/>
          <p:cNvSpPr/>
          <p:nvPr>
            <p:ph type="body" sz="quarter" idx="1"/>
          </p:nvPr>
        </p:nvSpPr>
        <p:spPr>
          <a:prstGeom prst="rect">
            <a:avLst/>
          </a:prstGeom>
        </p:spPr>
        <p:txBody>
          <a:bodyPr/>
          <a:lstStyle/>
          <a:p>
            <a:pPr lvl="0">
              <a:defRPr sz="1800"/>
            </a:pPr>
            <a:r>
              <a:rPr sz="2400"/>
              <a:t>Neben unserer Arbeit wollen wir euch zeigen, wie man eigentlich zum Südpol gelangt….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2" name="Shape 262"/>
          <p:cNvSpPr/>
          <p:nvPr>
            <p:ph type="sldImg"/>
          </p:nvPr>
        </p:nvSpPr>
        <p:spPr>
          <a:prstGeom prst="rect">
            <a:avLst/>
          </a:prstGeom>
        </p:spPr>
        <p:txBody>
          <a:bodyPr/>
          <a:lstStyle/>
          <a:p>
            <a:pPr lvl="0"/>
          </a:p>
        </p:txBody>
      </p:sp>
      <p:sp>
        <p:nvSpPr>
          <p:cNvPr id="263" name="Shape 263"/>
          <p:cNvSpPr/>
          <p:nvPr>
            <p:ph type="body" sz="quarter" idx="1"/>
          </p:nvPr>
        </p:nvSpPr>
        <p:spPr>
          <a:prstGeom prst="rect">
            <a:avLst/>
          </a:prstGeom>
        </p:spPr>
        <p:txBody>
          <a:bodyPr/>
          <a:lstStyle/>
          <a:p>
            <a:pPr lvl="0">
              <a:defRPr sz="1800"/>
            </a:pPr>
            <a:r>
              <a:rPr sz="2400"/>
              <a:t>Hier ein paar Photos aus dem “Closing Distribution Center” in Christchurch NZ, wo wir unsere Kaltwetterbekleidung erhalten haben und von wo wir ins Flugzeug nach MCM einchecken.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lvl="0"/>
          </a:p>
        </p:txBody>
      </p:sp>
      <p:sp>
        <p:nvSpPr>
          <p:cNvPr id="271" name="Shape 271"/>
          <p:cNvSpPr/>
          <p:nvPr>
            <p:ph type="body" sz="quarter" idx="1"/>
          </p:nvPr>
        </p:nvSpPr>
        <p:spPr>
          <a:prstGeom prst="rect">
            <a:avLst/>
          </a:prstGeom>
        </p:spPr>
        <p:txBody>
          <a:bodyPr/>
          <a:lstStyle/>
          <a:p>
            <a:pPr lvl="0">
              <a:defRPr sz="1800"/>
            </a:pPr>
            <a:r>
              <a:rPr sz="2400"/>
              <a:t>Wir fliegen keinen Linienmaschienen sondern mit C-17 Flugzeugen der US Airforce. </a:t>
            </a:r>
            <a:endParaRPr sz="2400"/>
          </a:p>
          <a:p>
            <a:pPr lvl="0">
              <a:defRPr sz="1800"/>
            </a:pPr>
            <a:r>
              <a:rPr sz="2400"/>
              <a:t>Oben Bilder aus dem Flugzeug</a:t>
            </a:r>
            <a:endParaRPr sz="2400"/>
          </a:p>
          <a:p>
            <a:pPr lvl="0">
              <a:defRPr sz="1800"/>
            </a:pPr>
            <a:r>
              <a:rPr sz="2400"/>
              <a:t>Unten Ankunft auf der Eispiste in MCM</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sldImg"/>
          </p:nvPr>
        </p:nvSpPr>
        <p:spPr>
          <a:prstGeom prst="rect">
            <a:avLst/>
          </a:prstGeom>
        </p:spPr>
        <p:txBody>
          <a:bodyPr/>
          <a:lstStyle/>
          <a:p>
            <a:pPr lvl="0"/>
          </a:p>
        </p:txBody>
      </p:sp>
      <p:sp>
        <p:nvSpPr>
          <p:cNvPr id="280" name="Shape 280"/>
          <p:cNvSpPr/>
          <p:nvPr>
            <p:ph type="body" sz="quarter" idx="1"/>
          </p:nvPr>
        </p:nvSpPr>
        <p:spPr>
          <a:prstGeom prst="rect">
            <a:avLst/>
          </a:prstGeom>
        </p:spPr>
        <p:txBody>
          <a:bodyPr/>
          <a:lstStyle/>
          <a:p>
            <a:pPr lvl="0">
              <a:defRPr sz="1800"/>
            </a:pPr>
            <a:r>
              <a:rPr sz="2400"/>
              <a:t>Hier ein paar Eindrücke aus MCM</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7" name="Shape 287"/>
          <p:cNvSpPr/>
          <p:nvPr>
            <p:ph type="sldImg"/>
          </p:nvPr>
        </p:nvSpPr>
        <p:spPr>
          <a:prstGeom prst="rect">
            <a:avLst/>
          </a:prstGeom>
        </p:spPr>
        <p:txBody>
          <a:bodyPr/>
          <a:lstStyle/>
          <a:p>
            <a:pPr lvl="0"/>
          </a:p>
        </p:txBody>
      </p:sp>
      <p:sp>
        <p:nvSpPr>
          <p:cNvPr id="288" name="Shape 288"/>
          <p:cNvSpPr/>
          <p:nvPr>
            <p:ph type="body" sz="quarter" idx="1"/>
          </p:nvPr>
        </p:nvSpPr>
        <p:spPr>
          <a:prstGeom prst="rect">
            <a:avLst/>
          </a:prstGeom>
        </p:spPr>
        <p:txBody>
          <a:bodyPr/>
          <a:lstStyle/>
          <a:p>
            <a:pPr lvl="0">
              <a:defRPr sz="1800"/>
            </a:pPr>
            <a:r>
              <a:rPr sz="2400"/>
              <a:t>Weiter von MCM zum NPX gehts mit dem nächsten Militärflugzeug, dem LC-130, das auf den Skiern anstatt Rädern steht</a:t>
            </a:r>
            <a:endParaRPr sz="2400"/>
          </a:p>
          <a:p>
            <a:pPr lvl="0">
              <a:defRPr sz="1800"/>
            </a:pPr>
            <a:r>
              <a:rPr sz="2400"/>
              <a:t>Weniger bequemer Flug</a:t>
            </a:r>
            <a:endParaRPr sz="2400"/>
          </a:p>
          <a:p>
            <a:pPr lvl="0">
              <a:defRPr sz="1800"/>
            </a:pPr>
            <a:r>
              <a:rPr sz="2400"/>
              <a:t>Man fliegt über die Transantarktische Gebirgskette und kommt etwa nach 3 Std am Südpol an.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8" name="Shape 298"/>
          <p:cNvSpPr/>
          <p:nvPr>
            <p:ph type="sldImg"/>
          </p:nvPr>
        </p:nvSpPr>
        <p:spPr>
          <a:prstGeom prst="rect">
            <a:avLst/>
          </a:prstGeom>
        </p:spPr>
        <p:txBody>
          <a:bodyPr/>
          <a:lstStyle/>
          <a:p>
            <a:pPr lvl="0"/>
          </a:p>
        </p:txBody>
      </p:sp>
      <p:sp>
        <p:nvSpPr>
          <p:cNvPr id="299" name="Shape 299"/>
          <p:cNvSpPr/>
          <p:nvPr>
            <p:ph type="body" sz="quarter" idx="1"/>
          </p:nvPr>
        </p:nvSpPr>
        <p:spPr>
          <a:prstGeom prst="rect">
            <a:avLst/>
          </a:prstGeom>
        </p:spPr>
        <p:txBody>
          <a:bodyPr/>
          <a:lstStyle/>
          <a:p>
            <a:pPr lvl="0">
              <a:defRPr sz="1800"/>
            </a:pPr>
            <a:r>
              <a:rPr sz="2400"/>
              <a:t>Der Südpol ist ein sehr außergewöhnlicher Ort mit extremsten Wetterverhältnissen. Hier ein paar Fakten…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 name="Shape 57"/>
          <p:cNvSpPr/>
          <p:nvPr>
            <p:ph type="sldImg"/>
          </p:nvPr>
        </p:nvSpPr>
        <p:spPr>
          <a:prstGeom prst="rect">
            <a:avLst/>
          </a:prstGeom>
        </p:spPr>
        <p:txBody>
          <a:bodyPr/>
          <a:lstStyle/>
          <a:p>
            <a:pPr lvl="0"/>
          </a:p>
        </p:txBody>
      </p:sp>
      <p:sp>
        <p:nvSpPr>
          <p:cNvPr id="58" name="Shape 58"/>
          <p:cNvSpPr/>
          <p:nvPr>
            <p:ph type="body" sz="quarter" idx="1"/>
          </p:nvPr>
        </p:nvSpPr>
        <p:spPr>
          <a:prstGeom prst="rect">
            <a:avLst/>
          </a:prstGeom>
        </p:spPr>
        <p:txBody>
          <a:bodyPr/>
          <a:lstStyle/>
          <a:p>
            <a:pPr lvl="0">
              <a:defRPr sz="1800"/>
            </a:pPr>
            <a:r>
              <a:rPr sz="2400"/>
              <a:t>Aus Muenchen melden sich …</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Shape 305"/>
          <p:cNvSpPr/>
          <p:nvPr>
            <p:ph type="sldImg"/>
          </p:nvPr>
        </p:nvSpPr>
        <p:spPr>
          <a:prstGeom prst="rect">
            <a:avLst/>
          </a:prstGeom>
        </p:spPr>
        <p:txBody>
          <a:bodyPr/>
          <a:lstStyle/>
          <a:p>
            <a:pPr lvl="0"/>
          </a:p>
        </p:txBody>
      </p:sp>
      <p:sp>
        <p:nvSpPr>
          <p:cNvPr id="306" name="Shape 306"/>
          <p:cNvSpPr/>
          <p:nvPr>
            <p:ph type="body" sz="quarter" idx="1"/>
          </p:nvPr>
        </p:nvSpPr>
        <p:spPr>
          <a:prstGeom prst="rect">
            <a:avLst/>
          </a:prstGeom>
        </p:spPr>
        <p:txBody>
          <a:bodyPr/>
          <a:lstStyle/>
          <a:p>
            <a:pPr lvl="0">
              <a:defRPr sz="1800"/>
            </a:pPr>
            <a:r>
              <a:rPr sz="2400"/>
              <a:t>Hinzu kommen einige logistische Herausforderungen. </a:t>
            </a:r>
            <a:endParaRPr sz="2400"/>
          </a:p>
          <a:p>
            <a:pPr lvl="0">
              <a:defRPr sz="1800"/>
            </a:pPr>
            <a:r>
              <a:rPr sz="2400"/>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lvl="0"/>
          </a:p>
        </p:txBody>
      </p:sp>
      <p:sp>
        <p:nvSpPr>
          <p:cNvPr id="313" name="Shape 313"/>
          <p:cNvSpPr/>
          <p:nvPr>
            <p:ph type="body" sz="quarter" idx="1"/>
          </p:nvPr>
        </p:nvSpPr>
        <p:spPr>
          <a:prstGeom prst="rect">
            <a:avLst/>
          </a:prstGeom>
        </p:spPr>
        <p:txBody>
          <a:bodyPr/>
          <a:lstStyle/>
          <a:p>
            <a:pPr lvl="0">
              <a:defRPr sz="1800"/>
            </a:pPr>
            <a:r>
              <a:rPr sz="2400"/>
              <a:t>Auch das Leben hier ist anders als zu Hause…</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0" name="Shape 320"/>
          <p:cNvSpPr/>
          <p:nvPr>
            <p:ph type="sldImg"/>
          </p:nvPr>
        </p:nvSpPr>
        <p:spPr>
          <a:prstGeom prst="rect">
            <a:avLst/>
          </a:prstGeom>
        </p:spPr>
        <p:txBody>
          <a:bodyPr/>
          <a:lstStyle/>
          <a:p>
            <a:pPr lvl="0"/>
          </a:p>
        </p:txBody>
      </p:sp>
      <p:sp>
        <p:nvSpPr>
          <p:cNvPr id="321" name="Shape 321"/>
          <p:cNvSpPr/>
          <p:nvPr>
            <p:ph type="body" sz="quarter" idx="1"/>
          </p:nvPr>
        </p:nvSpPr>
        <p:spPr>
          <a:prstGeom prst="rect">
            <a:avLst/>
          </a:prstGeom>
        </p:spPr>
        <p:txBody>
          <a:bodyPr/>
          <a:lstStyle/>
          <a:p>
            <a:pPr lvl="0">
              <a:defRPr sz="1800"/>
            </a:pPr>
            <a:r>
              <a:rPr sz="2400"/>
              <a:t>WOs beim Feuerwehrtraining in Colorado</a:t>
            </a:r>
            <a:endParaRPr sz="2400"/>
          </a:p>
          <a:p>
            <a:pPr lvl="0">
              <a:defRPr sz="1800"/>
            </a:pPr>
            <a:r>
              <a:rPr sz="2400"/>
              <a:t>Thanksgiving Dinner &amp; Menu</a:t>
            </a:r>
            <a:endParaRPr sz="2400"/>
          </a:p>
          <a:p>
            <a:pPr lvl="0">
              <a:defRPr sz="1800"/>
            </a:pPr>
            <a:r>
              <a:rPr sz="2400"/>
              <a:t>Gewächshaus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lvl="0"/>
          </a:p>
        </p:txBody>
      </p:sp>
      <p:sp>
        <p:nvSpPr>
          <p:cNvPr id="331" name="Shape 331"/>
          <p:cNvSpPr/>
          <p:nvPr>
            <p:ph type="body" sz="quarter" idx="1"/>
          </p:nvPr>
        </p:nvSpPr>
        <p:spPr>
          <a:prstGeom prst="rect">
            <a:avLst/>
          </a:prstGeom>
        </p:spPr>
        <p:txBody>
          <a:bodyPr/>
          <a:lstStyle/>
          <a:p>
            <a:pPr lvl="0">
              <a:defRPr sz="1800"/>
            </a:pPr>
            <a:r>
              <a:rPr sz="2400"/>
              <a:t>Man kann auch seinen Spass hier haben….</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 name="Shape 65"/>
          <p:cNvSpPr/>
          <p:nvPr>
            <p:ph type="sldImg"/>
          </p:nvPr>
        </p:nvSpPr>
        <p:spPr>
          <a:prstGeom prst="rect">
            <a:avLst/>
          </a:prstGeom>
        </p:spPr>
        <p:txBody>
          <a:bodyPr/>
          <a:lstStyle/>
          <a:p>
            <a:pPr lvl="0"/>
          </a:p>
        </p:txBody>
      </p:sp>
      <p:sp>
        <p:nvSpPr>
          <p:cNvPr id="66" name="Shape 66"/>
          <p:cNvSpPr/>
          <p:nvPr>
            <p:ph type="body" sz="quarter" idx="1"/>
          </p:nvPr>
        </p:nvSpPr>
        <p:spPr>
          <a:prstGeom prst="rect">
            <a:avLst/>
          </a:prstGeom>
        </p:spPr>
        <p:txBody>
          <a:bodyPr/>
          <a:lstStyle/>
          <a:p>
            <a:pPr lvl="0">
              <a:defRPr sz="1800"/>
            </a:pPr>
            <a:r>
              <a:rPr sz="2400"/>
              <a:t>Wortübergabe zum Südpol, Martin &amp; Stephan stellen sich vor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 name="Shape 71"/>
          <p:cNvSpPr/>
          <p:nvPr>
            <p:ph type="sldImg"/>
          </p:nvPr>
        </p:nvSpPr>
        <p:spPr>
          <a:prstGeom prst="rect">
            <a:avLst/>
          </a:prstGeom>
        </p:spPr>
        <p:txBody>
          <a:bodyPr/>
          <a:lstStyle/>
          <a:p>
            <a:pPr lvl="0"/>
          </a:p>
        </p:txBody>
      </p:sp>
      <p:sp>
        <p:nvSpPr>
          <p:cNvPr id="72" name="Shape 72"/>
          <p:cNvSpPr/>
          <p:nvPr>
            <p:ph type="body" sz="quarter" idx="1"/>
          </p:nvPr>
        </p:nvSpPr>
        <p:spPr>
          <a:prstGeom prst="rect">
            <a:avLst/>
          </a:prstGeom>
        </p:spPr>
        <p:txBody>
          <a:bodyPr/>
          <a:lstStyle/>
          <a:p>
            <a:pPr lvl="0">
              <a:defRPr sz="1800"/>
            </a:pPr>
            <a:r>
              <a:rPr sz="2400"/>
              <a:t>Zwei Polmarker: links -&gt; der tatsächliche Südpolmarker, der jedes Jahr um ~10m versetzt wird, um die Bewegung des Gletschers zu kompensieren; rechts -&gt; der zeremonielle Polmarker, ist auf der gleichen Stelle vor der neuen Amundsen-Scott Station</a:t>
            </a:r>
            <a:endParaRPr sz="2400"/>
          </a:p>
          <a:p>
            <a:pPr lvl="0">
              <a:defRPr sz="1800"/>
            </a:pPr>
            <a:r>
              <a:rPr sz="2400"/>
              <a:t>Links auf dem Photo der coolste Mann an der Station, der seit 5 Jahren Treibstoff anliefert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 name="Shape 76"/>
          <p:cNvSpPr/>
          <p:nvPr>
            <p:ph type="sldImg"/>
          </p:nvPr>
        </p:nvSpPr>
        <p:spPr>
          <a:prstGeom prst="rect">
            <a:avLst/>
          </a:prstGeom>
        </p:spPr>
        <p:txBody>
          <a:bodyPr/>
          <a:lstStyle/>
          <a:p>
            <a:pPr lvl="0"/>
          </a:p>
        </p:txBody>
      </p:sp>
      <p:sp>
        <p:nvSpPr>
          <p:cNvPr id="77" name="Shape 77"/>
          <p:cNvSpPr/>
          <p:nvPr>
            <p:ph type="body" sz="quarter" idx="1"/>
          </p:nvPr>
        </p:nvSpPr>
        <p:spPr>
          <a:prstGeom prst="rect">
            <a:avLst/>
          </a:prstGeom>
        </p:spPr>
        <p:txBody>
          <a:bodyPr/>
          <a:lstStyle/>
          <a:p>
            <a:pPr lvl="0">
              <a:defRPr sz="1800"/>
            </a:pPr>
            <a:r>
              <a:rPr sz="2400"/>
              <a:t>Um ein Experiment in der Größe von IceCube an solch einem abgelegenem Ort aufzubauen, waren und sind viele Leute involviert. Die heutige IceCube Kollaboration besteht aus ~ 300 Physikern verteilt Weltweit, überwiegend USA &amp; Europa</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3" name="Shape 83"/>
          <p:cNvSpPr/>
          <p:nvPr>
            <p:ph type="sldImg"/>
          </p:nvPr>
        </p:nvSpPr>
        <p:spPr>
          <a:prstGeom prst="rect">
            <a:avLst/>
          </a:prstGeom>
        </p:spPr>
        <p:txBody>
          <a:bodyPr/>
          <a:lstStyle/>
          <a:p>
            <a:pPr lvl="0"/>
          </a:p>
        </p:txBody>
      </p:sp>
      <p:sp>
        <p:nvSpPr>
          <p:cNvPr id="84" name="Shape 84"/>
          <p:cNvSpPr/>
          <p:nvPr>
            <p:ph type="body" sz="quarter" idx="1"/>
          </p:nvPr>
        </p:nvSpPr>
        <p:spPr>
          <a:prstGeom prst="rect">
            <a:avLst/>
          </a:prstGeom>
        </p:spPr>
        <p:txBody>
          <a:bodyPr/>
          <a:lstStyle/>
          <a:p>
            <a:pPr lvl="0">
              <a:defRPr sz="1800"/>
            </a:pPr>
            <a:r>
              <a:rPr sz="2400"/>
              <a:t>2013 war ein sehr erfolgreiches Jahr für IceCube…</a:t>
            </a:r>
            <a:endParaRPr sz="2400"/>
          </a:p>
          <a:p>
            <a:pPr lvl="0">
              <a:defRPr sz="1800"/>
            </a:pPr>
            <a:r>
              <a:rPr sz="2400"/>
              <a:t>Titelseite renommierter Zeitschriften…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97" name="Shape 97"/>
          <p:cNvSpPr/>
          <p:nvPr>
            <p:ph type="sldImg"/>
          </p:nvPr>
        </p:nvSpPr>
        <p:spPr>
          <a:prstGeom prst="rect">
            <a:avLst/>
          </a:prstGeom>
        </p:spPr>
        <p:txBody>
          <a:bodyPr/>
          <a:lstStyle/>
          <a:p>
            <a:pPr lvl="0"/>
          </a:p>
        </p:txBody>
      </p:sp>
      <p:sp>
        <p:nvSpPr>
          <p:cNvPr id="98" name="Shape 98"/>
          <p:cNvSpPr/>
          <p:nvPr>
            <p:ph type="body" sz="quarter" idx="1"/>
          </p:nvPr>
        </p:nvSpPr>
        <p:spPr>
          <a:prstGeom prst="rect">
            <a:avLst/>
          </a:prstGeom>
        </p:spPr>
        <p:txBody>
          <a:bodyPr/>
          <a:lstStyle/>
          <a:p>
            <a:pPr lvl="0">
              <a:defRPr sz="1800"/>
            </a:pPr>
            <a:r>
              <a:rPr sz="2400"/>
              <a:t>Motivation für IceCube - das Spektrum der kosmischen Strahlung reicht bis zu sehr hohen Energien, die auf der Erde bis jetzt nicht erreicht wurden (LHC)…</a:t>
            </a:r>
            <a:endParaRPr sz="2400"/>
          </a:p>
          <a:p>
            <a:pPr lvl="0">
              <a:defRPr sz="1800"/>
            </a:pPr>
            <a:endParaRPr sz="2400"/>
          </a:p>
          <a:p>
            <a:pPr lvl="0">
              <a:defRPr sz="1800"/>
            </a:pPr>
            <a:r>
              <a:rPr sz="2400"/>
              <a:t>GZK == Greisen, Zatsepin, Kuzmin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19" name="Shape 119"/>
          <p:cNvSpPr/>
          <p:nvPr>
            <p:ph type="sldImg"/>
          </p:nvPr>
        </p:nvSpPr>
        <p:spPr>
          <a:prstGeom prst="rect">
            <a:avLst/>
          </a:prstGeom>
        </p:spPr>
        <p:txBody>
          <a:bodyPr/>
          <a:lstStyle/>
          <a:p>
            <a:pPr lvl="0"/>
          </a:p>
        </p:txBody>
      </p:sp>
      <p:sp>
        <p:nvSpPr>
          <p:cNvPr id="120" name="Shape 120"/>
          <p:cNvSpPr/>
          <p:nvPr>
            <p:ph type="body" sz="quarter" idx="1"/>
          </p:nvPr>
        </p:nvSpPr>
        <p:spPr>
          <a:prstGeom prst="rect">
            <a:avLst/>
          </a:prstGeom>
        </p:spPr>
        <p:txBody>
          <a:bodyPr/>
          <a:lstStyle/>
          <a:p>
            <a:pPr lvl="0">
              <a:defRPr sz="1800"/>
            </a:pPr>
            <a:r>
              <a:rPr sz="2400"/>
              <a:t>Das Tor zum hochenergetischen Universum sind Neutrinos…</a:t>
            </a:r>
            <a:endParaRPr sz="2400"/>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showMasterSp="0" showMasterPhAnim="1">
  <p:cSld name="Title">
    <p:spTree>
      <p:nvGrpSpPr>
        <p:cNvPr id="1" name=""/>
        <p:cNvGrpSpPr/>
        <p:nvPr/>
      </p:nvGrpSpPr>
      <p:grpSpPr>
        <a:xfrm>
          <a:off x="0" y="0"/>
          <a:ext cx="0" cy="0"/>
          <a:chOff x="0" y="0"/>
          <a:chExt cx="0" cy="0"/>
        </a:xfrm>
      </p:grpSpPr>
      <p:sp>
        <p:nvSpPr>
          <p:cNvPr id="9" name="Shape 9"/>
          <p:cNvSpPr/>
          <p:nvPr>
            <p:ph type="sldNum" sz="quarter" idx="2"/>
          </p:nvPr>
        </p:nvSpPr>
        <p:spPr>
          <a:xfrm>
            <a:off x="12674600" y="9563100"/>
            <a:ext cx="210414" cy="198222"/>
          </a:xfrm>
          <a:prstGeom prst="rect">
            <a:avLst/>
          </a:prstGeom>
        </p:spPr>
        <p:txBody>
          <a:bodyPr/>
          <a:lstStyle>
            <a:lvl1pPr algn="l">
              <a:defRPr>
                <a:latin typeface="Helvetica Neue"/>
                <a:ea typeface="Helvetica Neue"/>
                <a:cs typeface="Helvetica Neue"/>
                <a:sym typeface="Helvetica Neue"/>
              </a:defRPr>
            </a:lvl1pPr>
          </a:lstStyle>
          <a:p>
            <a:pPr lvl="0"/>
            <a:fld id="{86CB4B4D-7CA3-9044-876B-883B54F8677D}" type="slidenum"/>
          </a:p>
        </p:txBody>
      </p:sp>
      <p:sp>
        <p:nvSpPr>
          <p:cNvPr id="10" name="Shape 10"/>
          <p:cNvSpPr/>
          <p:nvPr>
            <p:ph type="title"/>
          </p:nvPr>
        </p:nvSpPr>
        <p:spPr>
          <a:xfrm>
            <a:off x="571500" y="0"/>
            <a:ext cx="11861800" cy="3072756"/>
          </a:xfrm>
          <a:prstGeom prst="rect">
            <a:avLst/>
          </a:prstGeom>
        </p:spPr>
        <p:txBody>
          <a:bodyPr lIns="0" tIns="0" rIns="0" bIns="0" anchor="b"/>
          <a:lstStyle>
            <a:lvl1pPr algn="ctr">
              <a:defRPr sz="6500" u="sng"/>
            </a:lvl1pPr>
          </a:lstStyle>
          <a:p>
            <a:pPr lvl="0">
              <a:defRPr sz="1800" u="none"/>
            </a:pPr>
            <a:r>
              <a:rPr sz="6500" u="sng"/>
              <a:t>Title Text</a:t>
            </a:r>
          </a:p>
        </p:txBody>
      </p:sp>
      <p:sp>
        <p:nvSpPr>
          <p:cNvPr id="11" name="Shape 11"/>
          <p:cNvSpPr/>
          <p:nvPr>
            <p:ph type="body" idx="1"/>
          </p:nvPr>
        </p:nvSpPr>
        <p:spPr>
          <a:xfrm>
            <a:off x="571500" y="4324944"/>
            <a:ext cx="11861800" cy="3542112"/>
          </a:xfrm>
          <a:prstGeom prst="rect">
            <a:avLst/>
          </a:prstGeom>
        </p:spPr>
        <p:txBody>
          <a:bodyPr lIns="0" tIns="0" rIns="0" bIns="0"/>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lvl="0">
              <a:defRPr sz="1800">
                <a:solidFill>
                  <a:srgbClr val="000000"/>
                </a:solidFill>
              </a:defRPr>
            </a:pPr>
            <a:r>
              <a:rPr sz="2600">
                <a:solidFill>
                  <a:srgbClr val="747474"/>
                </a:solidFill>
              </a:rPr>
              <a:t>Body Level One</a:t>
            </a:r>
            <a:endParaRPr sz="2600">
              <a:solidFill>
                <a:srgbClr val="747474"/>
              </a:solidFill>
            </a:endParaRPr>
          </a:p>
          <a:p>
            <a:pPr lvl="1">
              <a:defRPr sz="1800">
                <a:solidFill>
                  <a:srgbClr val="000000"/>
                </a:solidFill>
              </a:defRPr>
            </a:pPr>
            <a:r>
              <a:rPr sz="2600">
                <a:solidFill>
                  <a:srgbClr val="747474"/>
                </a:solidFill>
              </a:rPr>
              <a:t>Body Level Two</a:t>
            </a:r>
            <a:endParaRPr sz="2600">
              <a:solidFill>
                <a:srgbClr val="747474"/>
              </a:solidFill>
            </a:endParaRPr>
          </a:p>
          <a:p>
            <a:pPr lvl="2">
              <a:defRPr sz="1800">
                <a:solidFill>
                  <a:srgbClr val="000000"/>
                </a:solidFill>
              </a:defRPr>
            </a:pPr>
            <a:r>
              <a:rPr sz="2600">
                <a:solidFill>
                  <a:srgbClr val="747474"/>
                </a:solidFill>
              </a:rPr>
              <a:t>Body Level Three</a:t>
            </a:r>
            <a:endParaRPr sz="2600">
              <a:solidFill>
                <a:srgbClr val="747474"/>
              </a:solidFill>
            </a:endParaRPr>
          </a:p>
          <a:p>
            <a:pPr lvl="3">
              <a:defRPr sz="1800">
                <a:solidFill>
                  <a:srgbClr val="000000"/>
                </a:solidFill>
              </a:defRPr>
            </a:pPr>
            <a:r>
              <a:rPr sz="2600">
                <a:solidFill>
                  <a:srgbClr val="747474"/>
                </a:solidFill>
              </a:rPr>
              <a:t>Body Level Four</a:t>
            </a:r>
            <a:endParaRPr sz="2600">
              <a:solidFill>
                <a:srgbClr val="747474"/>
              </a:solidFill>
            </a:endParaRPr>
          </a:p>
          <a:p>
            <a:pPr lvl="4">
              <a:defRPr sz="1800">
                <a:solidFill>
                  <a:srgbClr val="000000"/>
                </a:solidFill>
              </a:defRPr>
            </a:pPr>
            <a:r>
              <a:rPr sz="2600">
                <a:solidFill>
                  <a:srgbClr val="747474"/>
                </a:solidFill>
              </a:rPr>
              <a:t>Body Level Five</a:t>
            </a:r>
          </a:p>
        </p:txBody>
      </p:sp>
      <p:pic>
        <p:nvPicPr>
          <p:cNvPr id="12" name="image1.jpg"/>
          <p:cNvPicPr/>
          <p:nvPr/>
        </p:nvPicPr>
        <p:blipFill>
          <a:blip r:embed="rId2">
            <a:extLst/>
          </a:blip>
          <a:stretch>
            <a:fillRect/>
          </a:stretch>
        </p:blipFill>
        <p:spPr>
          <a:xfrm>
            <a:off x="11498350" y="8109077"/>
            <a:ext cx="1438099" cy="1511302"/>
          </a:xfrm>
          <a:prstGeom prst="rect">
            <a:avLst/>
          </a:prstGeom>
          <a:ln w="12700">
            <a:miter lim="400000"/>
          </a:ln>
        </p:spPr>
      </p:pic>
    </p:spTree>
  </p:cSld>
  <p:clrMapOvr>
    <a:masterClrMapping/>
  </p:clrMapOvr>
  <p:transitio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14" name="Shape 14"/>
          <p:cNvSpPr/>
          <p:nvPr>
            <p:ph type="body" idx="1"/>
          </p:nvPr>
        </p:nvSpPr>
        <p:spPr>
          <a:prstGeom prst="rect">
            <a:avLst/>
          </a:prstGeom>
        </p:spPr>
        <p:txBody>
          <a:bodyPr/>
          <a:lstStyle/>
          <a:p>
            <a:pPr lvl="0">
              <a:defRPr sz="1800">
                <a:solidFill>
                  <a:srgbClr val="000000"/>
                </a:solidFill>
              </a:defRPr>
            </a:pPr>
            <a:r>
              <a:rPr sz="3400">
                <a:solidFill>
                  <a:srgbClr val="747474"/>
                </a:solidFill>
              </a:rPr>
              <a:t>Body Level One</a:t>
            </a:r>
            <a:endParaRPr sz="3400">
              <a:solidFill>
                <a:srgbClr val="747474"/>
              </a:solidFill>
            </a:endParaRPr>
          </a:p>
          <a:p>
            <a:pPr lvl="1">
              <a:defRPr sz="1800">
                <a:solidFill>
                  <a:srgbClr val="000000"/>
                </a:solidFill>
              </a:defRPr>
            </a:pPr>
            <a:r>
              <a:rPr sz="3400">
                <a:solidFill>
                  <a:srgbClr val="747474"/>
                </a:solidFill>
              </a:rPr>
              <a:t>Body Level Two</a:t>
            </a:r>
            <a:endParaRPr sz="3400">
              <a:solidFill>
                <a:srgbClr val="747474"/>
              </a:solidFill>
            </a:endParaRPr>
          </a:p>
          <a:p>
            <a:pPr lvl="2">
              <a:defRPr sz="1800">
                <a:solidFill>
                  <a:srgbClr val="000000"/>
                </a:solidFill>
              </a:defRPr>
            </a:pPr>
            <a:r>
              <a:rPr sz="3400">
                <a:solidFill>
                  <a:srgbClr val="747474"/>
                </a:solidFill>
              </a:rPr>
              <a:t>Body Level Three</a:t>
            </a:r>
            <a:endParaRPr sz="3400">
              <a:solidFill>
                <a:srgbClr val="747474"/>
              </a:solidFill>
            </a:endParaRPr>
          </a:p>
          <a:p>
            <a:pPr lvl="3">
              <a:defRPr sz="1800">
                <a:solidFill>
                  <a:srgbClr val="000000"/>
                </a:solidFill>
              </a:defRPr>
            </a:pPr>
            <a:r>
              <a:rPr sz="3400">
                <a:solidFill>
                  <a:srgbClr val="747474"/>
                </a:solidFill>
              </a:rPr>
              <a:t>Body Level Four</a:t>
            </a:r>
            <a:endParaRPr sz="3400">
              <a:solidFill>
                <a:srgbClr val="747474"/>
              </a:solidFill>
            </a:endParaRPr>
          </a:p>
          <a:p>
            <a:pPr lvl="4">
              <a:defRPr sz="1800">
                <a:solidFill>
                  <a:srgbClr val="000000"/>
                </a:solidFill>
              </a:defRPr>
            </a:pPr>
            <a:r>
              <a:rPr sz="3400">
                <a:solidFill>
                  <a:srgbClr val="747474"/>
                </a:solidFill>
              </a:rPr>
              <a:t>Body Level Five</a:t>
            </a:r>
          </a:p>
        </p:txBody>
      </p:sp>
      <p:sp>
        <p:nvSpPr>
          <p:cNvPr id="15" name="Shape 15"/>
          <p:cNvSpPr/>
          <p:nvPr>
            <p:ph type="title"/>
          </p:nvPr>
        </p:nvSpPr>
        <p:spPr>
          <a:prstGeom prst="rect">
            <a:avLst/>
          </a:prstGeom>
        </p:spPr>
        <p:txBody>
          <a:bodyPr/>
          <a:lstStyle/>
          <a:p>
            <a:pPr lvl="0">
              <a:defRPr sz="1800"/>
            </a:pPr>
            <a:r>
              <a:rPr sz="5500"/>
              <a:t>Title Text</a:t>
            </a:r>
          </a:p>
        </p:txBody>
      </p:sp>
      <p:sp>
        <p:nvSpPr>
          <p:cNvPr id="16" name="Shape 16"/>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amp; Big Image">
    <p:spTree>
      <p:nvGrpSpPr>
        <p:cNvPr id="1" name=""/>
        <p:cNvGrpSpPr/>
        <p:nvPr/>
      </p:nvGrpSpPr>
      <p:grpSpPr>
        <a:xfrm>
          <a:off x="0" y="0"/>
          <a:ext cx="0" cy="0"/>
          <a:chOff x="0" y="0"/>
          <a:chExt cx="0" cy="0"/>
        </a:xfrm>
      </p:grpSpPr>
      <p:grpSp>
        <p:nvGrpSpPr>
          <p:cNvPr id="20" name="Group 20"/>
          <p:cNvGrpSpPr/>
          <p:nvPr/>
        </p:nvGrpSpPr>
        <p:grpSpPr>
          <a:xfrm>
            <a:off x="1586" y="9572625"/>
            <a:ext cx="13027030" cy="203200"/>
            <a:chOff x="0" y="0"/>
            <a:chExt cx="13027029" cy="203200"/>
          </a:xfrm>
        </p:grpSpPr>
        <p:sp>
          <p:nvSpPr>
            <p:cNvPr id="18" name="Shape 18"/>
            <p:cNvSpPr/>
            <p:nvPr/>
          </p:nvSpPr>
          <p:spPr>
            <a:xfrm>
              <a:off x="0" y="0"/>
              <a:ext cx="13014330" cy="190500"/>
            </a:xfrm>
            <a:prstGeom prst="rect">
              <a:avLst/>
            </a:prstGeom>
            <a:solidFill>
              <a:srgbClr val="000000"/>
            </a:solidFill>
            <a:ln w="12700" cap="flat">
              <a:noFill/>
              <a:miter lim="400000"/>
            </a:ln>
            <a:effectLst/>
          </p:spPr>
          <p:txBody>
            <a:bodyPr wrap="square" lIns="0" tIns="0" rIns="0" bIns="0" numCol="1" anchor="t">
              <a:noAutofit/>
            </a:bodyPr>
            <a:lstStyle/>
            <a:p>
              <a:pPr lvl="0" marR="40639" algn="l" defTabSz="914400">
                <a:defRPr sz="1800">
                  <a:solidFill>
                    <a:srgbClr val="000000"/>
                  </a:solidFill>
                </a:defRPr>
              </a:pPr>
            </a:p>
          </p:txBody>
        </p:sp>
        <p:sp>
          <p:nvSpPr>
            <p:cNvPr id="19" name="Shape 19"/>
            <p:cNvSpPr/>
            <p:nvPr/>
          </p:nvSpPr>
          <p:spPr>
            <a:xfrm>
              <a:off x="12700" y="0"/>
              <a:ext cx="13014330"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R="40639" indent="40639" algn="l" defTabSz="914400">
                <a:defRPr sz="1200">
                  <a:uFill>
                    <a:solidFill/>
                  </a:uFill>
                </a:defRPr>
              </a:lvl1pPr>
            </a:lstStyle>
            <a:p>
              <a:pPr lvl="0">
                <a:defRPr sz="1800">
                  <a:solidFill>
                    <a:srgbClr val="000000"/>
                  </a:solidFill>
                  <a:uFillTx/>
                </a:defRPr>
              </a:pPr>
              <a:r>
                <a:rPr sz="1200">
                  <a:solidFill>
                    <a:srgbClr val="FFFFFF"/>
                  </a:solidFill>
                  <a:uFill>
                    <a:solidFill/>
                  </a:uFill>
                </a:rPr>
                <a:t>Martin Jurkovič (TUM) &amp; Stephan Richter (IceCube WO 2014/15)		Webcast vom Südpol</a:t>
              </a:r>
            </a:p>
          </p:txBody>
        </p:sp>
      </p:grpSp>
      <p:sp>
        <p:nvSpPr>
          <p:cNvPr id="21" name="Shape 21"/>
          <p:cNvSpPr/>
          <p:nvPr>
            <p:ph type="title"/>
          </p:nvPr>
        </p:nvSpPr>
        <p:spPr>
          <a:xfrm>
            <a:off x="-8186" y="-107950"/>
            <a:ext cx="13033875" cy="2152902"/>
          </a:xfrm>
          <a:prstGeom prst="rect">
            <a:avLst/>
          </a:prstGeom>
        </p:spPr>
        <p:txBody>
          <a:bodyPr/>
          <a:lstStyle/>
          <a:p>
            <a:pPr lvl="0">
              <a:defRPr sz="1800"/>
            </a:pPr>
            <a:r>
              <a:rPr sz="5500"/>
              <a:t>Title Text</a:t>
            </a:r>
          </a:p>
        </p:txBody>
      </p:sp>
      <p:sp>
        <p:nvSpPr>
          <p:cNvPr id="22" name="Shape 22"/>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New Section">
    <p:spTree>
      <p:nvGrpSpPr>
        <p:cNvPr id="1" name=""/>
        <p:cNvGrpSpPr/>
        <p:nvPr/>
      </p:nvGrpSpPr>
      <p:grpSpPr>
        <a:xfrm>
          <a:off x="0" y="0"/>
          <a:ext cx="0" cy="0"/>
          <a:chOff x="0" y="0"/>
          <a:chExt cx="0" cy="0"/>
        </a:xfrm>
      </p:grpSpPr>
      <p:grpSp>
        <p:nvGrpSpPr>
          <p:cNvPr id="26" name="Group 26"/>
          <p:cNvGrpSpPr/>
          <p:nvPr/>
        </p:nvGrpSpPr>
        <p:grpSpPr>
          <a:xfrm>
            <a:off x="1586" y="9572625"/>
            <a:ext cx="13014330" cy="203200"/>
            <a:chOff x="0" y="0"/>
            <a:chExt cx="13014329" cy="203200"/>
          </a:xfrm>
        </p:grpSpPr>
        <p:sp>
          <p:nvSpPr>
            <p:cNvPr id="24" name="Shape 24"/>
            <p:cNvSpPr/>
            <p:nvPr/>
          </p:nvSpPr>
          <p:spPr>
            <a:xfrm>
              <a:off x="0" y="0"/>
              <a:ext cx="13014330" cy="190500"/>
            </a:xfrm>
            <a:prstGeom prst="rect">
              <a:avLst/>
            </a:prstGeom>
            <a:solidFill>
              <a:srgbClr val="000000"/>
            </a:solidFill>
            <a:ln w="12700" cap="flat">
              <a:noFill/>
              <a:miter lim="400000"/>
            </a:ln>
            <a:effectLst/>
          </p:spPr>
          <p:txBody>
            <a:bodyPr wrap="square" lIns="0" tIns="0" rIns="0" bIns="0" numCol="1" anchor="t">
              <a:noAutofit/>
            </a:bodyPr>
            <a:lstStyle/>
            <a:p>
              <a:pPr lvl="0" marR="40639" algn="l" defTabSz="914400">
                <a:defRPr sz="1800">
                  <a:solidFill>
                    <a:srgbClr val="000000"/>
                  </a:solidFill>
                </a:defRPr>
              </a:pPr>
            </a:p>
          </p:txBody>
        </p:sp>
        <p:sp>
          <p:nvSpPr>
            <p:cNvPr id="25" name="Shape 25"/>
            <p:cNvSpPr/>
            <p:nvPr/>
          </p:nvSpPr>
          <p:spPr>
            <a:xfrm>
              <a:off x="0" y="0"/>
              <a:ext cx="13014330" cy="2032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R="40639" indent="40639" algn="l" defTabSz="914400">
                <a:defRPr sz="1200">
                  <a:uFill>
                    <a:solidFill/>
                  </a:uFill>
                </a:defRPr>
              </a:lvl1pPr>
            </a:lstStyle>
            <a:p>
              <a:pPr lvl="0">
                <a:defRPr sz="1800">
                  <a:solidFill>
                    <a:srgbClr val="000000"/>
                  </a:solidFill>
                  <a:uFillTx/>
                </a:defRPr>
              </a:pPr>
              <a:r>
                <a:rPr sz="1200">
                  <a:solidFill>
                    <a:srgbClr val="FFFFFF"/>
                  </a:solidFill>
                  <a:uFill>
                    <a:solidFill/>
                  </a:uFill>
                </a:rPr>
                <a:t>Martin Jurkovič (TUM) &amp; Stephan Richter (IceCube WO 2014/15)		Webcast vom Südpol</a:t>
              </a:r>
            </a:p>
          </p:txBody>
        </p:sp>
      </p:grpSp>
      <p:sp>
        <p:nvSpPr>
          <p:cNvPr id="27" name="Shape 27"/>
          <p:cNvSpPr/>
          <p:nvPr>
            <p:ph type="title"/>
          </p:nvPr>
        </p:nvSpPr>
        <p:spPr>
          <a:xfrm>
            <a:off x="50800" y="1987550"/>
            <a:ext cx="7530257" cy="4762500"/>
          </a:xfrm>
          <a:prstGeom prst="rect">
            <a:avLst/>
          </a:prstGeom>
        </p:spPr>
        <p:txBody>
          <a:bodyPr anchor="ctr"/>
          <a:lstStyle/>
          <a:p>
            <a:pPr lvl="0">
              <a:defRPr sz="1800"/>
            </a:pPr>
            <a:r>
              <a:rPr sz="5500"/>
              <a:t>Title Text</a:t>
            </a:r>
          </a:p>
        </p:txBody>
      </p:sp>
      <p:sp>
        <p:nvSpPr>
          <p:cNvPr id="28" name="Shape 28"/>
          <p:cNvSpPr/>
          <p:nvPr>
            <p:ph type="sldNum" sz="quarter" idx="2"/>
          </p:nvPr>
        </p:nvSpPr>
        <p:spPr>
          <a:prstGeom prst="rect">
            <a:avLst/>
          </a:prstGeom>
        </p:spPr>
        <p:txBody>
          <a:bodyPr/>
          <a:lstStyle/>
          <a:p>
            <a:pPr lvl="0"/>
            <a:fld id="{86CB4B4D-7CA3-9044-876B-883B54F8677D}" type="slidenum"/>
          </a:p>
        </p:txBody>
      </p:sp>
    </p:spTree>
  </p:cSld>
  <p:clrMapOvr>
    <a:masterClrMapping/>
  </p:clrMapOvr>
  <p:transitio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30" name="Shape 30"/>
          <p:cNvSpPr/>
          <p:nvPr>
            <p:ph type="sldNum" sz="quarter" idx="2"/>
          </p:nvPr>
        </p:nvSpPr>
        <p:spPr>
          <a:xfrm>
            <a:off x="12738101" y="9525000"/>
            <a:ext cx="210415" cy="198222"/>
          </a:xfrm>
          <a:prstGeom prst="rect">
            <a:avLst/>
          </a:prstGeom>
        </p:spPr>
        <p:txBody>
          <a:bodyPr/>
          <a:lstStyle>
            <a:lvl1pPr>
              <a:defRPr>
                <a:latin typeface="Helvetica Neue"/>
                <a:ea typeface="Helvetica Neue"/>
                <a:cs typeface="Helvetica Neue"/>
                <a:sym typeface="Helvetica Neue"/>
              </a:defRPr>
            </a:lvl1pPr>
          </a:lstStyle>
          <a:p>
            <a:pPr lvl="0"/>
            <a:fld id="{86CB4B4D-7CA3-9044-876B-883B54F8677D}" type="slidenum"/>
          </a:p>
        </p:txBody>
      </p:sp>
    </p:spTree>
  </p:cSld>
  <p:clrMapOvr>
    <a:masterClrMapping/>
  </p:clrMapOvr>
  <p:transitio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p:bgPr>
    </p:bg>
    <p:spTree>
      <p:nvGrpSpPr>
        <p:cNvPr id="1" name=""/>
        <p:cNvGrpSpPr/>
        <p:nvPr/>
      </p:nvGrpSpPr>
      <p:grpSpPr>
        <a:xfrm>
          <a:off x="0" y="0"/>
          <a:ext cx="0" cy="0"/>
          <a:chOff x="0" y="0"/>
          <a:chExt cx="0" cy="0"/>
        </a:xfrm>
      </p:grpSpPr>
      <p:grpSp>
        <p:nvGrpSpPr>
          <p:cNvPr id="4" name="Group 4"/>
          <p:cNvGrpSpPr/>
          <p:nvPr/>
        </p:nvGrpSpPr>
        <p:grpSpPr>
          <a:xfrm>
            <a:off x="-11022" y="9569447"/>
            <a:ext cx="13026844" cy="203206"/>
            <a:chOff x="0" y="-6350"/>
            <a:chExt cx="13026843" cy="203205"/>
          </a:xfrm>
        </p:grpSpPr>
        <p:sp>
          <p:nvSpPr>
            <p:cNvPr id="2" name="Shape 2"/>
            <p:cNvSpPr/>
            <p:nvPr/>
          </p:nvSpPr>
          <p:spPr>
            <a:xfrm>
              <a:off x="0" y="0"/>
              <a:ext cx="13014662" cy="190505"/>
            </a:xfrm>
            <a:prstGeom prst="rect">
              <a:avLst/>
            </a:prstGeom>
            <a:solidFill>
              <a:srgbClr val="000000"/>
            </a:solidFill>
            <a:ln w="12700" cap="flat">
              <a:noFill/>
              <a:miter lim="400000"/>
            </a:ln>
            <a:effectLst/>
          </p:spPr>
          <p:txBody>
            <a:bodyPr wrap="square" lIns="0" tIns="0" rIns="0" bIns="0" numCol="1" anchor="t">
              <a:noAutofit/>
            </a:bodyPr>
            <a:lstStyle/>
            <a:p>
              <a:pPr lvl="0" marR="40639" algn="l" defTabSz="914400">
                <a:defRPr sz="1800">
                  <a:solidFill>
                    <a:srgbClr val="000000"/>
                  </a:solidFill>
                </a:defRPr>
              </a:pPr>
            </a:p>
          </p:txBody>
        </p:sp>
        <p:sp>
          <p:nvSpPr>
            <p:cNvPr id="3" name="Shape 3"/>
            <p:cNvSpPr/>
            <p:nvPr/>
          </p:nvSpPr>
          <p:spPr>
            <a:xfrm>
              <a:off x="12181" y="-6351"/>
              <a:ext cx="13014663" cy="203207"/>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marR="40639" indent="40639" algn="l" defTabSz="914400">
                <a:defRPr sz="1200">
                  <a:uFill>
                    <a:solidFill/>
                  </a:uFill>
                </a:defRPr>
              </a:lvl1pPr>
            </a:lstStyle>
            <a:p>
              <a:pPr lvl="0">
                <a:defRPr sz="1800">
                  <a:solidFill>
                    <a:srgbClr val="000000"/>
                  </a:solidFill>
                  <a:uFillTx/>
                </a:defRPr>
              </a:pPr>
              <a:r>
                <a:rPr sz="1200">
                  <a:solidFill>
                    <a:srgbClr val="FFFFFF"/>
                  </a:solidFill>
                  <a:uFill>
                    <a:solidFill/>
                  </a:uFill>
                </a:rPr>
                <a:t>Martin Jurkovič (TUM) &amp; Stephan Richter (IceCube WO 2014/15)		Webcast vom Südpol</a:t>
              </a:r>
            </a:p>
          </p:txBody>
        </p:sp>
      </p:grpSp>
      <p:sp>
        <p:nvSpPr>
          <p:cNvPr id="5" name="Shape 5"/>
          <p:cNvSpPr/>
          <p:nvPr>
            <p:ph type="body" idx="1"/>
          </p:nvPr>
        </p:nvSpPr>
        <p:spPr>
          <a:xfrm>
            <a:off x="571500" y="1879600"/>
            <a:ext cx="11861800" cy="747856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lstStyle/>
          <a:p>
            <a:pPr lvl="0">
              <a:defRPr sz="1800">
                <a:solidFill>
                  <a:srgbClr val="000000"/>
                </a:solidFill>
              </a:defRPr>
            </a:pPr>
            <a:r>
              <a:rPr sz="3400">
                <a:solidFill>
                  <a:srgbClr val="747474"/>
                </a:solidFill>
              </a:rPr>
              <a:t>Body Level One</a:t>
            </a:r>
            <a:endParaRPr sz="3400">
              <a:solidFill>
                <a:srgbClr val="747474"/>
              </a:solidFill>
            </a:endParaRPr>
          </a:p>
          <a:p>
            <a:pPr lvl="1">
              <a:defRPr sz="1800">
                <a:solidFill>
                  <a:srgbClr val="000000"/>
                </a:solidFill>
              </a:defRPr>
            </a:pPr>
            <a:r>
              <a:rPr sz="3400">
                <a:solidFill>
                  <a:srgbClr val="747474"/>
                </a:solidFill>
              </a:rPr>
              <a:t>Body Level Two</a:t>
            </a:r>
            <a:endParaRPr sz="3400">
              <a:solidFill>
                <a:srgbClr val="747474"/>
              </a:solidFill>
            </a:endParaRPr>
          </a:p>
          <a:p>
            <a:pPr lvl="2">
              <a:defRPr sz="1800">
                <a:solidFill>
                  <a:srgbClr val="000000"/>
                </a:solidFill>
              </a:defRPr>
            </a:pPr>
            <a:r>
              <a:rPr sz="3400">
                <a:solidFill>
                  <a:srgbClr val="747474"/>
                </a:solidFill>
              </a:rPr>
              <a:t>Body Level Three</a:t>
            </a:r>
            <a:endParaRPr sz="3400">
              <a:solidFill>
                <a:srgbClr val="747474"/>
              </a:solidFill>
            </a:endParaRPr>
          </a:p>
          <a:p>
            <a:pPr lvl="3">
              <a:defRPr sz="1800">
                <a:solidFill>
                  <a:srgbClr val="000000"/>
                </a:solidFill>
              </a:defRPr>
            </a:pPr>
            <a:r>
              <a:rPr sz="3400">
                <a:solidFill>
                  <a:srgbClr val="747474"/>
                </a:solidFill>
              </a:rPr>
              <a:t>Body Level Four</a:t>
            </a:r>
            <a:endParaRPr sz="3400">
              <a:solidFill>
                <a:srgbClr val="747474"/>
              </a:solidFill>
            </a:endParaRPr>
          </a:p>
          <a:p>
            <a:pPr lvl="4">
              <a:defRPr sz="1800">
                <a:solidFill>
                  <a:srgbClr val="000000"/>
                </a:solidFill>
              </a:defRPr>
            </a:pPr>
            <a:r>
              <a:rPr sz="3400">
                <a:solidFill>
                  <a:srgbClr val="747474"/>
                </a:solidFill>
              </a:rPr>
              <a:t>Body Level Five</a:t>
            </a:r>
          </a:p>
        </p:txBody>
      </p:sp>
      <p:sp>
        <p:nvSpPr>
          <p:cNvPr id="6" name="Shape 6"/>
          <p:cNvSpPr/>
          <p:nvPr>
            <p:ph type="title"/>
          </p:nvPr>
        </p:nvSpPr>
        <p:spPr>
          <a:xfrm>
            <a:off x="-25400" y="-120650"/>
            <a:ext cx="13026844" cy="1987550"/>
          </a:xfrm>
          <a:prstGeom prst="rect">
            <a:avLst/>
          </a:prstGeom>
          <a:ln w="12700">
            <a:miter lim="400000"/>
          </a:ln>
          <a:extLst>
            <a:ext uri="{C572A759-6A51-4108-AA02-DFA0A04FC94B}">
              <ma14:wrappingTextBoxFlag xmlns:ma14="http://schemas.microsoft.com/office/mac/drawingml/2011/main" val="1"/>
            </a:ext>
          </a:extLst>
        </p:spPr>
        <p:txBody>
          <a:bodyPr lIns="228600" tIns="228600" rIns="228600" bIns="228600"/>
          <a:lstStyle/>
          <a:p>
            <a:pPr lvl="0">
              <a:defRPr sz="1800"/>
            </a:pPr>
            <a:r>
              <a:rPr sz="5500"/>
              <a:t>Title Text</a:t>
            </a:r>
          </a:p>
        </p:txBody>
      </p:sp>
      <p:sp>
        <p:nvSpPr>
          <p:cNvPr id="7" name="Shape 7"/>
          <p:cNvSpPr/>
          <p:nvPr>
            <p:ph type="sldNum" sz="quarter" idx="2"/>
          </p:nvPr>
        </p:nvSpPr>
        <p:spPr>
          <a:xfrm>
            <a:off x="12738101" y="9550400"/>
            <a:ext cx="210415" cy="241300"/>
          </a:xfrm>
          <a:prstGeom prst="rect">
            <a:avLst/>
          </a:prstGeom>
          <a:ln w="12700">
            <a:miter lim="400000"/>
          </a:ln>
        </p:spPr>
        <p:txBody>
          <a:bodyPr wrap="none" lIns="0" tIns="0" rIns="0" bIns="0">
            <a:spAutoFit/>
          </a:bodyPr>
          <a:lstStyle>
            <a:lvl1pPr algn="r">
              <a:defRPr sz="1400"/>
            </a:lvl1pPr>
          </a:lstStyle>
          <a:p>
            <a:pPr lvl="0"/>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Lst>
  <p:transition spd="med" advClick="1"/>
  <p:txStyles>
    <p:titleStyle>
      <a:lvl1pPr defTabSz="584200">
        <a:defRPr sz="5500">
          <a:latin typeface="+mj-lt"/>
          <a:ea typeface="+mj-ea"/>
          <a:cs typeface="+mj-cs"/>
          <a:sym typeface="Avenir Book"/>
        </a:defRPr>
      </a:lvl1pPr>
      <a:lvl2pPr defTabSz="584200">
        <a:defRPr sz="5500">
          <a:latin typeface="+mj-lt"/>
          <a:ea typeface="+mj-ea"/>
          <a:cs typeface="+mj-cs"/>
          <a:sym typeface="Avenir Book"/>
        </a:defRPr>
      </a:lvl2pPr>
      <a:lvl3pPr defTabSz="584200">
        <a:defRPr sz="5500">
          <a:latin typeface="+mj-lt"/>
          <a:ea typeface="+mj-ea"/>
          <a:cs typeface="+mj-cs"/>
          <a:sym typeface="Avenir Book"/>
        </a:defRPr>
      </a:lvl3pPr>
      <a:lvl4pPr defTabSz="584200">
        <a:defRPr sz="5500">
          <a:latin typeface="+mj-lt"/>
          <a:ea typeface="+mj-ea"/>
          <a:cs typeface="+mj-cs"/>
          <a:sym typeface="Avenir Book"/>
        </a:defRPr>
      </a:lvl4pPr>
      <a:lvl5pPr defTabSz="584200">
        <a:defRPr sz="5500">
          <a:latin typeface="+mj-lt"/>
          <a:ea typeface="+mj-ea"/>
          <a:cs typeface="+mj-cs"/>
          <a:sym typeface="Avenir Book"/>
        </a:defRPr>
      </a:lvl5pPr>
      <a:lvl6pPr defTabSz="584200">
        <a:defRPr sz="5500">
          <a:latin typeface="+mj-lt"/>
          <a:ea typeface="+mj-ea"/>
          <a:cs typeface="+mj-cs"/>
          <a:sym typeface="Avenir Book"/>
        </a:defRPr>
      </a:lvl6pPr>
      <a:lvl7pPr defTabSz="584200">
        <a:defRPr sz="5500">
          <a:latin typeface="+mj-lt"/>
          <a:ea typeface="+mj-ea"/>
          <a:cs typeface="+mj-cs"/>
          <a:sym typeface="Avenir Book"/>
        </a:defRPr>
      </a:lvl7pPr>
      <a:lvl8pPr defTabSz="584200">
        <a:defRPr sz="5500">
          <a:latin typeface="+mj-lt"/>
          <a:ea typeface="+mj-ea"/>
          <a:cs typeface="+mj-cs"/>
          <a:sym typeface="Avenir Book"/>
        </a:defRPr>
      </a:lvl8pPr>
      <a:lvl9pPr defTabSz="584200">
        <a:defRPr sz="5500">
          <a:latin typeface="+mj-lt"/>
          <a:ea typeface="+mj-ea"/>
          <a:cs typeface="+mj-cs"/>
          <a:sym typeface="Avenir Book"/>
        </a:defRPr>
      </a:lvl9pPr>
    </p:titleStyle>
    <p:bodyStyle>
      <a:lvl1pPr marL="381000" indent="-381000" defTabSz="584200">
        <a:spcBef>
          <a:spcPts val="1200"/>
        </a:spcBef>
        <a:buSzPct val="100000"/>
        <a:buChar char="•"/>
        <a:defRPr sz="3400">
          <a:solidFill>
            <a:srgbClr val="747474"/>
          </a:solidFill>
          <a:latin typeface="+mj-lt"/>
          <a:ea typeface="+mj-ea"/>
          <a:cs typeface="+mj-cs"/>
          <a:sym typeface="Avenir Book"/>
        </a:defRPr>
      </a:lvl1pPr>
      <a:lvl2pPr marL="907142" indent="-462642" defTabSz="584200">
        <a:spcBef>
          <a:spcPts val="1200"/>
        </a:spcBef>
        <a:buSzPct val="100000"/>
        <a:buChar char="•"/>
        <a:defRPr sz="3400">
          <a:solidFill>
            <a:srgbClr val="747474"/>
          </a:solidFill>
          <a:latin typeface="+mj-lt"/>
          <a:ea typeface="+mj-ea"/>
          <a:cs typeface="+mj-cs"/>
          <a:sym typeface="Avenir Book"/>
        </a:defRPr>
      </a:lvl2pPr>
      <a:lvl3pPr marL="1477818" indent="-588818" defTabSz="584200">
        <a:spcBef>
          <a:spcPts val="1200"/>
        </a:spcBef>
        <a:buSzPct val="100000"/>
        <a:buChar char="•"/>
        <a:defRPr sz="3400">
          <a:solidFill>
            <a:srgbClr val="747474"/>
          </a:solidFill>
          <a:latin typeface="+mj-lt"/>
          <a:ea typeface="+mj-ea"/>
          <a:cs typeface="+mj-cs"/>
          <a:sym typeface="Avenir Book"/>
        </a:defRPr>
      </a:lvl3pPr>
      <a:lvl4pPr marL="1837266" indent="-503766" defTabSz="584200">
        <a:spcBef>
          <a:spcPts val="1200"/>
        </a:spcBef>
        <a:buSzPct val="100000"/>
        <a:buChar char="•"/>
        <a:defRPr sz="3400">
          <a:solidFill>
            <a:srgbClr val="747474"/>
          </a:solidFill>
          <a:latin typeface="+mj-lt"/>
          <a:ea typeface="+mj-ea"/>
          <a:cs typeface="+mj-cs"/>
          <a:sym typeface="Avenir Book"/>
        </a:defRPr>
      </a:lvl4pPr>
      <a:lvl5pPr marL="2533650" indent="-755650" defTabSz="584200">
        <a:spcBef>
          <a:spcPts val="1200"/>
        </a:spcBef>
        <a:buSzPct val="100000"/>
        <a:buChar char="•"/>
        <a:defRPr sz="3400">
          <a:solidFill>
            <a:srgbClr val="747474"/>
          </a:solidFill>
          <a:latin typeface="+mj-lt"/>
          <a:ea typeface="+mj-ea"/>
          <a:cs typeface="+mj-cs"/>
          <a:sym typeface="Avenir Book"/>
        </a:defRPr>
      </a:lvl5pPr>
      <a:lvl6pPr marL="2978150" indent="-755650" defTabSz="584200">
        <a:spcBef>
          <a:spcPts val="1200"/>
        </a:spcBef>
        <a:buSzPct val="100000"/>
        <a:buChar char="•"/>
        <a:defRPr sz="3400">
          <a:solidFill>
            <a:srgbClr val="747474"/>
          </a:solidFill>
          <a:latin typeface="+mj-lt"/>
          <a:ea typeface="+mj-ea"/>
          <a:cs typeface="+mj-cs"/>
          <a:sym typeface="Avenir Book"/>
        </a:defRPr>
      </a:lvl6pPr>
      <a:lvl7pPr marL="3422650" indent="-755650" defTabSz="584200">
        <a:spcBef>
          <a:spcPts val="1200"/>
        </a:spcBef>
        <a:buSzPct val="100000"/>
        <a:buChar char="•"/>
        <a:defRPr sz="3400">
          <a:solidFill>
            <a:srgbClr val="747474"/>
          </a:solidFill>
          <a:latin typeface="+mj-lt"/>
          <a:ea typeface="+mj-ea"/>
          <a:cs typeface="+mj-cs"/>
          <a:sym typeface="Avenir Book"/>
        </a:defRPr>
      </a:lvl7pPr>
      <a:lvl8pPr marL="3867150" indent="-755650" defTabSz="584200">
        <a:spcBef>
          <a:spcPts val="1200"/>
        </a:spcBef>
        <a:buSzPct val="100000"/>
        <a:buChar char="•"/>
        <a:defRPr sz="3400">
          <a:solidFill>
            <a:srgbClr val="747474"/>
          </a:solidFill>
          <a:latin typeface="+mj-lt"/>
          <a:ea typeface="+mj-ea"/>
          <a:cs typeface="+mj-cs"/>
          <a:sym typeface="Avenir Book"/>
        </a:defRPr>
      </a:lvl8pPr>
      <a:lvl9pPr marL="4311650" indent="-755650" defTabSz="584200">
        <a:spcBef>
          <a:spcPts val="1200"/>
        </a:spcBef>
        <a:buSzPct val="100000"/>
        <a:buChar char="•"/>
        <a:defRPr sz="3400">
          <a:solidFill>
            <a:srgbClr val="747474"/>
          </a:solidFill>
          <a:latin typeface="+mj-lt"/>
          <a:ea typeface="+mj-ea"/>
          <a:cs typeface="+mj-cs"/>
          <a:sym typeface="Avenir Book"/>
        </a:defRPr>
      </a:lvl9pPr>
    </p:bodyStyle>
    <p:otherStyle>
      <a:lvl1pPr algn="r" defTabSz="584200">
        <a:defRPr sz="1400">
          <a:solidFill>
            <a:schemeClr val="tx1"/>
          </a:solidFill>
          <a:latin typeface="+mn-lt"/>
          <a:ea typeface="+mn-ea"/>
          <a:cs typeface="+mn-cs"/>
          <a:sym typeface="Avenir Book"/>
        </a:defRPr>
      </a:lvl1pPr>
      <a:lvl2pPr algn="r" defTabSz="584200">
        <a:defRPr sz="1400">
          <a:solidFill>
            <a:schemeClr val="tx1"/>
          </a:solidFill>
          <a:latin typeface="+mn-lt"/>
          <a:ea typeface="+mn-ea"/>
          <a:cs typeface="+mn-cs"/>
          <a:sym typeface="Avenir Book"/>
        </a:defRPr>
      </a:lvl2pPr>
      <a:lvl3pPr algn="r" defTabSz="584200">
        <a:defRPr sz="1400">
          <a:solidFill>
            <a:schemeClr val="tx1"/>
          </a:solidFill>
          <a:latin typeface="+mn-lt"/>
          <a:ea typeface="+mn-ea"/>
          <a:cs typeface="+mn-cs"/>
          <a:sym typeface="Avenir Book"/>
        </a:defRPr>
      </a:lvl3pPr>
      <a:lvl4pPr algn="r" defTabSz="584200">
        <a:defRPr sz="1400">
          <a:solidFill>
            <a:schemeClr val="tx1"/>
          </a:solidFill>
          <a:latin typeface="+mn-lt"/>
          <a:ea typeface="+mn-ea"/>
          <a:cs typeface="+mn-cs"/>
          <a:sym typeface="Avenir Book"/>
        </a:defRPr>
      </a:lvl4pPr>
      <a:lvl5pPr algn="r" defTabSz="584200">
        <a:defRPr sz="1400">
          <a:solidFill>
            <a:schemeClr val="tx1"/>
          </a:solidFill>
          <a:latin typeface="+mn-lt"/>
          <a:ea typeface="+mn-ea"/>
          <a:cs typeface="+mn-cs"/>
          <a:sym typeface="Avenir Book"/>
        </a:defRPr>
      </a:lvl5pPr>
      <a:lvl6pPr algn="r" defTabSz="584200">
        <a:defRPr sz="1400">
          <a:solidFill>
            <a:schemeClr val="tx1"/>
          </a:solidFill>
          <a:latin typeface="+mn-lt"/>
          <a:ea typeface="+mn-ea"/>
          <a:cs typeface="+mn-cs"/>
          <a:sym typeface="Avenir Book"/>
        </a:defRPr>
      </a:lvl6pPr>
      <a:lvl7pPr algn="r" defTabSz="584200">
        <a:defRPr sz="1400">
          <a:solidFill>
            <a:schemeClr val="tx1"/>
          </a:solidFill>
          <a:latin typeface="+mn-lt"/>
          <a:ea typeface="+mn-ea"/>
          <a:cs typeface="+mn-cs"/>
          <a:sym typeface="Avenir Book"/>
        </a:defRPr>
      </a:lvl7pPr>
      <a:lvl8pPr algn="r" defTabSz="584200">
        <a:defRPr sz="1400">
          <a:solidFill>
            <a:schemeClr val="tx1"/>
          </a:solidFill>
          <a:latin typeface="+mn-lt"/>
          <a:ea typeface="+mn-ea"/>
          <a:cs typeface="+mn-cs"/>
          <a:sym typeface="Avenir Book"/>
        </a:defRPr>
      </a:lvl8pPr>
      <a:lvl9pPr algn="r" defTabSz="584200">
        <a:defRPr sz="1400">
          <a:solidFill>
            <a:schemeClr val="tx1"/>
          </a:solidFill>
          <a:latin typeface="+mn-lt"/>
          <a:ea typeface="+mn-ea"/>
          <a:cs typeface="+mn-cs"/>
          <a:sym typeface="Avenir Book"/>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hyperlink" Target="http://icecube.wisc.edu" TargetMode="External"/><Relationship Id="rId5"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pn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2.pn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jpeg"/><Relationship Id="rId4" Type="http://schemas.openxmlformats.org/officeDocument/2006/relationships/image" Target="../media/image13.pn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 Id="rId4" Type="http://schemas.openxmlformats.org/officeDocument/2006/relationships/image" Target="../media/image15.pn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video" Target="../media/media1.m4v"/><Relationship Id="rId4" Type="http://schemas.microsoft.com/office/2007/relationships/media" Target="../media/media1.m4v"/><Relationship Id="rId5" Type="http://schemas.openxmlformats.org/officeDocument/2006/relationships/image" Target="../media/image16.pn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video" Target="../media/media2.mp4"/><Relationship Id="rId4" Type="http://schemas.microsoft.com/office/2007/relationships/media" Target="../media/media2.mp4"/><Relationship Id="rId5" Type="http://schemas.openxmlformats.org/officeDocument/2006/relationships/image" Target="../media/image17.pn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18.pn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video" Target="../media/media1.mp4"/><Relationship Id="rId4" Type="http://schemas.microsoft.com/office/2007/relationships/media" Target="../media/media1.mp4"/><Relationship Id="rId5" Type="http://schemas.openxmlformats.org/officeDocument/2006/relationships/image" Target="../media/image2.pn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video" Target="../media/media3.mp4"/><Relationship Id="rId4" Type="http://schemas.microsoft.com/office/2007/relationships/media" Target="../media/media3.mp4"/><Relationship Id="rId5" Type="http://schemas.openxmlformats.org/officeDocument/2006/relationships/image" Target="../media/image24.pn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 Id="rId3" Type="http://schemas.openxmlformats.org/officeDocument/2006/relationships/image" Target="../media/image25.pn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26.pn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27.png"/><Relationship Id="rId4" Type="http://schemas.openxmlformats.org/officeDocument/2006/relationships/image" Target="../media/image7.jpeg"/><Relationship Id="rId5" Type="http://schemas.openxmlformats.org/officeDocument/2006/relationships/image" Target="../media/image8.jpeg"/><Relationship Id="rId6" Type="http://schemas.openxmlformats.org/officeDocument/2006/relationships/image" Target="../media/image9.jpeg"/><Relationship Id="rId7" Type="http://schemas.openxmlformats.org/officeDocument/2006/relationships/image" Target="../media/image28.pn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4.jpeg"/><Relationship Id="rId4" Type="http://schemas.openxmlformats.org/officeDocument/2006/relationships/image" Target="../media/image33.png"/><Relationship Id="rId5" Type="http://schemas.openxmlformats.org/officeDocument/2006/relationships/image" Target="../media/image34.png"/><Relationship Id="rId6" Type="http://schemas.openxmlformats.org/officeDocument/2006/relationships/image" Target="../media/image35.pn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5.jpeg"/><Relationship Id="rId4" Type="http://schemas.openxmlformats.org/officeDocument/2006/relationships/image" Target="../media/image16.jpeg"/><Relationship Id="rId5" Type="http://schemas.openxmlformats.org/officeDocument/2006/relationships/image" Target="../media/image36.png"/><Relationship Id="rId6" Type="http://schemas.openxmlformats.org/officeDocument/2006/relationships/image" Target="../media/image17.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18.jpeg"/><Relationship Id="rId4" Type="http://schemas.openxmlformats.org/officeDocument/2006/relationships/image" Target="../media/image37.png"/><Relationship Id="rId5" Type="http://schemas.openxmlformats.org/officeDocument/2006/relationships/image" Target="../media/image19.jpeg"/><Relationship Id="rId6" Type="http://schemas.openxmlformats.org/officeDocument/2006/relationships/image" Target="../media/image20.jpeg"/><Relationship Id="rId7" Type="http://schemas.openxmlformats.org/officeDocument/2006/relationships/image" Target="../media/image21.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8.xml"/><Relationship Id="rId3" Type="http://schemas.openxmlformats.org/officeDocument/2006/relationships/image" Target="../media/image38.png"/><Relationship Id="rId4" Type="http://schemas.openxmlformats.org/officeDocument/2006/relationships/image" Target="../media/image22.jpeg"/><Relationship Id="rId5" Type="http://schemas.openxmlformats.org/officeDocument/2006/relationships/image" Target="../media/image23.jpeg"/><Relationship Id="rId6" Type="http://schemas.openxmlformats.org/officeDocument/2006/relationships/image" Target="../media/image24.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9.png"/><Relationship Id="rId4" Type="http://schemas.openxmlformats.org/officeDocument/2006/relationships/image" Target="../media/image40.pn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42.pn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 Id="rId3" Type="http://schemas.openxmlformats.org/officeDocument/2006/relationships/image" Target="../media/image43.png"/><Relationship Id="rId4" Type="http://schemas.openxmlformats.org/officeDocument/2006/relationships/image" Target="../media/image25.jpeg"/><Relationship Id="rId5" Type="http://schemas.openxmlformats.org/officeDocument/2006/relationships/image" Target="../media/image44.png"/><Relationship Id="rId6" Type="http://schemas.openxmlformats.org/officeDocument/2006/relationships/image" Target="../media/image26.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9.pn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0.pn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1.pn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image" Target="../media/image2.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3.jpeg"/><Relationship Id="rId4" Type="http://schemas.openxmlformats.org/officeDocument/2006/relationships/image" Target="../media/image3.pn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4.pn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5.pn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6.pn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34" name="Shape 34"/>
          <p:cNvSpPr/>
          <p:nvPr>
            <p:ph type="sldNum" sz="quarter" idx="2"/>
          </p:nvPr>
        </p:nvSpPr>
        <p:spPr>
          <a:xfrm>
            <a:off x="12821515" y="9525000"/>
            <a:ext cx="127001" cy="198222"/>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35" name="pasted-image.png"/>
          <p:cNvPicPr/>
          <p:nvPr/>
        </p:nvPicPr>
        <p:blipFill>
          <a:blip r:embed="rId3">
            <a:extLst/>
          </a:blip>
          <a:stretch>
            <a:fillRect/>
          </a:stretch>
        </p:blipFill>
        <p:spPr>
          <a:xfrm>
            <a:off x="-13725" y="2299"/>
            <a:ext cx="13032250" cy="8644508"/>
          </a:xfrm>
          <a:prstGeom prst="rect">
            <a:avLst/>
          </a:prstGeom>
          <a:ln w="12700">
            <a:miter lim="400000"/>
          </a:ln>
        </p:spPr>
      </p:pic>
      <p:sp>
        <p:nvSpPr>
          <p:cNvPr id="36" name="Shape 36"/>
          <p:cNvSpPr/>
          <p:nvPr>
            <p:ph type="body" idx="4294967295"/>
          </p:nvPr>
        </p:nvSpPr>
        <p:spPr>
          <a:xfrm>
            <a:off x="1333500" y="4324944"/>
            <a:ext cx="5020422" cy="1562102"/>
          </a:xfrm>
          <a:prstGeom prst="rect">
            <a:avLst/>
          </a:prstGeom>
        </p:spPr>
        <p:txBody>
          <a:bodyPr lIns="0" tIns="0" rIns="0" bIns="0">
            <a:normAutofit fontScale="100000" lnSpcReduction="0"/>
          </a:bodyPr>
          <a:lstStyle/>
          <a:p>
            <a:pPr lvl="0" marL="0" indent="0" algn="ctr">
              <a:spcBef>
                <a:spcPts val="0"/>
              </a:spcBef>
              <a:buSzTx/>
              <a:buNone/>
              <a:defRPr sz="1800">
                <a:solidFill>
                  <a:srgbClr val="000000"/>
                </a:solidFill>
              </a:defRPr>
            </a:pPr>
            <a:r>
              <a:rPr sz="2600">
                <a:solidFill>
                  <a:srgbClr val="FFFFFF"/>
                </a:solidFill>
              </a:rPr>
              <a:t>Martin Jurkovič</a:t>
            </a:r>
            <a:endParaRPr sz="2600">
              <a:solidFill>
                <a:srgbClr val="FFFFFF"/>
              </a:solidFill>
            </a:endParaRPr>
          </a:p>
          <a:p>
            <a:pPr lvl="0" marL="0" indent="0" algn="ctr">
              <a:spcBef>
                <a:spcPts val="0"/>
              </a:spcBef>
              <a:buSzTx/>
              <a:buNone/>
              <a:defRPr sz="1800">
                <a:solidFill>
                  <a:srgbClr val="000000"/>
                </a:solidFill>
              </a:defRPr>
            </a:pPr>
            <a:r>
              <a:rPr sz="2000">
                <a:solidFill>
                  <a:srgbClr val="FFFFFF"/>
                </a:solidFill>
                <a:latin typeface="Helvetica Neue Light"/>
                <a:ea typeface="Helvetica Neue Light"/>
                <a:cs typeface="Helvetica Neue Light"/>
                <a:sym typeface="Helvetica Neue Light"/>
              </a:rPr>
              <a:t>Experimental Physics with Cosmic Particles</a:t>
            </a:r>
            <a:endParaRPr sz="2000">
              <a:solidFill>
                <a:srgbClr val="FFFFFF"/>
              </a:solidFill>
              <a:latin typeface="Helvetica Neue Light"/>
              <a:ea typeface="Helvetica Neue Light"/>
              <a:cs typeface="Helvetica Neue Light"/>
              <a:sym typeface="Helvetica Neue Light"/>
            </a:endParaRPr>
          </a:p>
          <a:p>
            <a:pPr lvl="0" marL="0" indent="0" algn="ctr">
              <a:spcBef>
                <a:spcPts val="0"/>
              </a:spcBef>
              <a:buSzTx/>
              <a:buNone/>
              <a:defRPr sz="1800">
                <a:solidFill>
                  <a:srgbClr val="000000"/>
                </a:solidFill>
              </a:defRPr>
            </a:pPr>
            <a:r>
              <a:rPr sz="2000">
                <a:solidFill>
                  <a:srgbClr val="FFFFFF"/>
                </a:solidFill>
                <a:latin typeface="Helvetica Neue Light"/>
                <a:ea typeface="Helvetica Neue Light"/>
                <a:cs typeface="Helvetica Neue Light"/>
                <a:sym typeface="Helvetica Neue Light"/>
              </a:rPr>
              <a:t>Technische Universität München</a:t>
            </a:r>
          </a:p>
        </p:txBody>
      </p:sp>
      <p:sp>
        <p:nvSpPr>
          <p:cNvPr id="37" name="Shape 37"/>
          <p:cNvSpPr/>
          <p:nvPr/>
        </p:nvSpPr>
        <p:spPr>
          <a:xfrm>
            <a:off x="571500" y="6210300"/>
            <a:ext cx="11861800" cy="6416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defRPr sz="1800">
                <a:solidFill>
                  <a:srgbClr val="000000"/>
                </a:solidFill>
              </a:defRPr>
            </a:pPr>
            <a:r>
              <a:rPr>
                <a:solidFill>
                  <a:srgbClr val="FFFFFF"/>
                </a:solidFill>
                <a:latin typeface="Helvetica Neue Light"/>
                <a:ea typeface="Helvetica Neue Light"/>
                <a:cs typeface="Helvetica Neue Light"/>
                <a:sym typeface="Helvetica Neue Light"/>
              </a:rPr>
              <a:t>10 December</a:t>
            </a:r>
            <a:r>
              <a:rPr i="1">
                <a:solidFill>
                  <a:srgbClr val="FFFFFF"/>
                </a:solidFill>
              </a:rPr>
              <a:t> 2014</a:t>
            </a:r>
            <a:endParaRPr i="1">
              <a:solidFill>
                <a:srgbClr val="FFFFFF"/>
              </a:solidFill>
            </a:endParaRPr>
          </a:p>
          <a:p>
            <a:pPr lvl="0">
              <a:defRPr sz="1800">
                <a:solidFill>
                  <a:srgbClr val="000000"/>
                </a:solidFill>
              </a:defRPr>
            </a:pPr>
            <a:r>
              <a:rPr i="1">
                <a:solidFill>
                  <a:srgbClr val="FFFFFF"/>
                </a:solidFill>
              </a:rPr>
              <a:t>Webcast vom Südpol</a:t>
            </a:r>
          </a:p>
        </p:txBody>
      </p:sp>
      <p:sp>
        <p:nvSpPr>
          <p:cNvPr id="38" name="Shape 38"/>
          <p:cNvSpPr/>
          <p:nvPr/>
        </p:nvSpPr>
        <p:spPr>
          <a:xfrm>
            <a:off x="383545" y="8798683"/>
            <a:ext cx="3841345"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hlinkClick r:id="rId4" invalidUrl="" action="" tgtFrame="" tooltip="" history="1" highlightClick="0" endSnd="0"/>
              </a:defRPr>
            </a:lvl1pPr>
          </a:lstStyle>
          <a:p>
            <a:pPr lvl="0">
              <a:defRPr sz="1800">
                <a:solidFill>
                  <a:srgbClr val="000000"/>
                </a:solidFill>
              </a:defRPr>
            </a:pPr>
            <a:r>
              <a:rPr sz="2800">
                <a:solidFill>
                  <a:srgbClr val="FFFFFF"/>
                </a:solidFill>
                <a:hlinkClick r:id="rId4" invalidUrl="" action="" tgtFrame="" tooltip="" history="1" highlightClick="0" endSnd="0"/>
              </a:rPr>
              <a:t>http://icecube.wisc.edu</a:t>
            </a:r>
          </a:p>
        </p:txBody>
      </p:sp>
      <p:sp>
        <p:nvSpPr>
          <p:cNvPr id="39" name="Shape 39"/>
          <p:cNvSpPr/>
          <p:nvPr/>
        </p:nvSpPr>
        <p:spPr>
          <a:xfrm>
            <a:off x="6520346" y="4324944"/>
            <a:ext cx="5427884" cy="156210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lvl="0">
              <a:defRPr sz="1800">
                <a:solidFill>
                  <a:srgbClr val="000000"/>
                </a:solidFill>
              </a:defRPr>
            </a:pPr>
            <a:r>
              <a:rPr sz="2600">
                <a:solidFill>
                  <a:srgbClr val="FFFFFF"/>
                </a:solidFill>
              </a:rPr>
              <a:t>Stephan Richter</a:t>
            </a:r>
            <a:endParaRPr sz="2600">
              <a:solidFill>
                <a:srgbClr val="FFFFFF"/>
              </a:solidFill>
            </a:endParaRPr>
          </a:p>
          <a:p>
            <a:pPr lvl="0">
              <a:defRPr sz="1800">
                <a:solidFill>
                  <a:srgbClr val="000000"/>
                </a:solidFill>
              </a:defRPr>
            </a:pPr>
            <a:r>
              <a:rPr sz="2000">
                <a:solidFill>
                  <a:srgbClr val="FFFFFF"/>
                </a:solidFill>
                <a:latin typeface="Helvetica Neue Light"/>
                <a:ea typeface="Helvetica Neue Light"/>
                <a:cs typeface="Helvetica Neue Light"/>
                <a:sym typeface="Helvetica Neue Light"/>
              </a:rPr>
              <a:t>IceCube WinterOver</a:t>
            </a:r>
            <a:endParaRPr sz="2000">
              <a:solidFill>
                <a:srgbClr val="FFFFFF"/>
              </a:solidFill>
              <a:latin typeface="Helvetica Neue Light"/>
              <a:ea typeface="Helvetica Neue Light"/>
              <a:cs typeface="Helvetica Neue Light"/>
              <a:sym typeface="Helvetica Neue Light"/>
            </a:endParaRPr>
          </a:p>
          <a:p>
            <a:pPr lvl="0">
              <a:defRPr sz="1800">
                <a:solidFill>
                  <a:srgbClr val="000000"/>
                </a:solidFill>
              </a:defRPr>
            </a:pPr>
            <a:r>
              <a:rPr sz="2000">
                <a:solidFill>
                  <a:srgbClr val="FFFFFF"/>
                </a:solidFill>
                <a:latin typeface="Helvetica Neue Light"/>
                <a:ea typeface="Helvetica Neue Light"/>
                <a:cs typeface="Helvetica Neue Light"/>
                <a:sym typeface="Helvetica Neue Light"/>
              </a:rPr>
              <a:t>2014/2015</a:t>
            </a:r>
          </a:p>
        </p:txBody>
      </p:sp>
      <p:pic>
        <p:nvPicPr>
          <p:cNvPr id="40" name="image1.jpg"/>
          <p:cNvPicPr/>
          <p:nvPr/>
        </p:nvPicPr>
        <p:blipFill>
          <a:blip r:embed="rId5">
            <a:extLst/>
          </a:blip>
          <a:stretch>
            <a:fillRect/>
          </a:stretch>
        </p:blipFill>
        <p:spPr>
          <a:xfrm>
            <a:off x="11574550" y="8248777"/>
            <a:ext cx="1438099" cy="1511302"/>
          </a:xfrm>
          <a:prstGeom prst="rect">
            <a:avLst/>
          </a:prstGeom>
          <a:ln w="12700">
            <a:miter lim="400000"/>
          </a:ln>
        </p:spPr>
      </p:pic>
      <p:sp>
        <p:nvSpPr>
          <p:cNvPr id="41" name="Shape 41"/>
          <p:cNvSpPr/>
          <p:nvPr>
            <p:ph type="title" idx="4294967295"/>
          </p:nvPr>
        </p:nvSpPr>
        <p:spPr>
          <a:xfrm>
            <a:off x="571499" y="115070"/>
            <a:ext cx="11861801" cy="2362644"/>
          </a:xfrm>
          <a:prstGeom prst="rect">
            <a:avLst/>
          </a:prstGeom>
        </p:spPr>
        <p:txBody>
          <a:bodyPr lIns="0" tIns="0" rIns="0" bIns="0" anchor="b">
            <a:normAutofit fontScale="100000" lnSpcReduction="0"/>
          </a:bodyPr>
          <a:lstStyle/>
          <a:p>
            <a:pPr lvl="0" algn="ctr">
              <a:defRPr sz="1800"/>
            </a:pPr>
            <a:r>
              <a:rPr sz="6500">
                <a:solidFill>
                  <a:srgbClr val="FFFFFF"/>
                </a:solidFill>
              </a:rPr>
              <a:t>IceCube - das größte </a:t>
            </a:r>
            <a:br>
              <a:rPr sz="6500">
                <a:solidFill>
                  <a:srgbClr val="FFFFFF"/>
                </a:solidFill>
              </a:rPr>
            </a:br>
            <a:r>
              <a:rPr sz="6500">
                <a:solidFill>
                  <a:srgbClr val="FFFFFF"/>
                </a:solidFill>
              </a:rPr>
              <a:t>Neutrinoteleskop der Welt</a:t>
            </a:r>
          </a:p>
        </p:txBody>
      </p:sp>
    </p:spTree>
  </p:cSld>
  <p:clrMapOvr>
    <a:masterClrMapping/>
  </p:clrMapOvr>
  <p:transitio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2" name="Shape 122"/>
          <p:cNvSpPr/>
          <p:nvPr>
            <p:ph type="body" idx="1"/>
          </p:nvPr>
        </p:nvSpPr>
        <p:spPr>
          <a:xfrm>
            <a:off x="193547" y="2139204"/>
            <a:ext cx="6731964" cy="7377456"/>
          </a:xfrm>
          <a:prstGeom prst="rect">
            <a:avLst/>
          </a:prstGeom>
        </p:spPr>
        <p:txBody>
          <a:bodyPr/>
          <a:lstStyle/>
          <a:p>
            <a:pPr lvl="0" marL="0" indent="0">
              <a:buSzTx/>
              <a:buNone/>
              <a:defRPr sz="1800">
                <a:solidFill>
                  <a:srgbClr val="000000"/>
                </a:solidFill>
              </a:defRPr>
            </a:pPr>
            <a:r>
              <a:rPr sz="3400">
                <a:solidFill>
                  <a:srgbClr val="747474"/>
                </a:solidFill>
              </a:rPr>
              <a:t>Beispiele aus dem Alltag:</a:t>
            </a:r>
            <a:endParaRPr sz="3400">
              <a:solidFill>
                <a:srgbClr val="747474"/>
              </a:solidFill>
            </a:endParaRPr>
          </a:p>
          <a:p>
            <a:pPr lvl="0" marL="0" indent="0">
              <a:buSzTx/>
              <a:buNone/>
              <a:defRPr sz="1800">
                <a:solidFill>
                  <a:srgbClr val="000000"/>
                </a:solidFill>
              </a:defRPr>
            </a:pPr>
            <a:r>
              <a:rPr sz="3400">
                <a:solidFill>
                  <a:srgbClr val="747474"/>
                </a:solidFill>
              </a:rPr>
              <a:t>	Radiowellen: &lt; μeV</a:t>
            </a:r>
            <a:endParaRPr sz="3400">
              <a:solidFill>
                <a:srgbClr val="747474"/>
              </a:solidFill>
            </a:endParaRPr>
          </a:p>
          <a:p>
            <a:pPr lvl="0" marL="0" indent="0">
              <a:buSzTx/>
              <a:buNone/>
              <a:defRPr sz="1800">
                <a:solidFill>
                  <a:srgbClr val="000000"/>
                </a:solidFill>
              </a:defRPr>
            </a:pPr>
            <a:r>
              <a:rPr sz="3400">
                <a:solidFill>
                  <a:srgbClr val="747474"/>
                </a:solidFill>
              </a:rPr>
              <a:t>	Mikrowelle: ~ μeV</a:t>
            </a:r>
            <a:endParaRPr sz="3400">
              <a:solidFill>
                <a:srgbClr val="747474"/>
              </a:solidFill>
            </a:endParaRPr>
          </a:p>
          <a:p>
            <a:pPr lvl="0" marL="0" indent="0">
              <a:buSzTx/>
              <a:buNone/>
              <a:defRPr sz="1800">
                <a:solidFill>
                  <a:srgbClr val="000000"/>
                </a:solidFill>
              </a:defRPr>
            </a:pPr>
            <a:r>
              <a:rPr sz="3400">
                <a:solidFill>
                  <a:srgbClr val="747474"/>
                </a:solidFill>
              </a:rPr>
              <a:t>	Infrarot: meV</a:t>
            </a:r>
            <a:endParaRPr sz="3400">
              <a:solidFill>
                <a:srgbClr val="747474"/>
              </a:solidFill>
            </a:endParaRPr>
          </a:p>
          <a:p>
            <a:pPr lvl="0" marL="0" indent="0">
              <a:buSzTx/>
              <a:buNone/>
              <a:defRPr sz="1800">
                <a:solidFill>
                  <a:srgbClr val="000000"/>
                </a:solidFill>
              </a:defRPr>
            </a:pPr>
            <a:r>
              <a:rPr sz="3400">
                <a:solidFill>
                  <a:srgbClr val="747474"/>
                </a:solidFill>
              </a:rPr>
              <a:t>	Sichtbares Licht: eV</a:t>
            </a:r>
            <a:endParaRPr sz="3400">
              <a:solidFill>
                <a:srgbClr val="747474"/>
              </a:solidFill>
            </a:endParaRPr>
          </a:p>
          <a:p>
            <a:pPr lvl="0" marL="0" indent="0">
              <a:buSzTx/>
              <a:buNone/>
              <a:defRPr sz="1800">
                <a:solidFill>
                  <a:srgbClr val="000000"/>
                </a:solidFill>
              </a:defRPr>
            </a:pPr>
            <a:r>
              <a:rPr sz="3400">
                <a:solidFill>
                  <a:srgbClr val="747474"/>
                </a:solidFill>
              </a:rPr>
              <a:t>	Röntgenstrahlung: keV</a:t>
            </a:r>
            <a:endParaRPr sz="3400">
              <a:solidFill>
                <a:srgbClr val="747474"/>
              </a:solidFill>
            </a:endParaRPr>
          </a:p>
          <a:p>
            <a:pPr lvl="0" marL="0" indent="0">
              <a:buSzTx/>
              <a:buNone/>
              <a:defRPr sz="1800">
                <a:solidFill>
                  <a:srgbClr val="000000"/>
                </a:solidFill>
              </a:defRPr>
            </a:pPr>
            <a:endParaRPr sz="3400">
              <a:solidFill>
                <a:srgbClr val="747474"/>
              </a:solidFill>
            </a:endParaRPr>
          </a:p>
          <a:p>
            <a:pPr lvl="0" marL="0" indent="0">
              <a:buSzTx/>
              <a:buNone/>
              <a:defRPr sz="1800">
                <a:solidFill>
                  <a:srgbClr val="000000"/>
                </a:solidFill>
              </a:defRPr>
            </a:pPr>
            <a:r>
              <a:rPr sz="3400">
                <a:solidFill>
                  <a:srgbClr val="747474"/>
                </a:solidFill>
              </a:rPr>
              <a:t>LHC: 4x10</a:t>
            </a:r>
            <a:r>
              <a:rPr baseline="31999" sz="3400">
                <a:solidFill>
                  <a:srgbClr val="747474"/>
                </a:solidFill>
              </a:rPr>
              <a:t>17 </a:t>
            </a:r>
            <a:r>
              <a:rPr sz="3400">
                <a:solidFill>
                  <a:srgbClr val="747474"/>
                </a:solidFill>
              </a:rPr>
              <a:t>eV = 400 PeV</a:t>
            </a:r>
            <a:endParaRPr sz="3400">
              <a:solidFill>
                <a:srgbClr val="747474"/>
              </a:solidFill>
            </a:endParaRPr>
          </a:p>
          <a:p>
            <a:pPr lvl="0" marL="0" indent="0">
              <a:buSzTx/>
              <a:buNone/>
              <a:defRPr sz="1800">
                <a:solidFill>
                  <a:srgbClr val="000000"/>
                </a:solidFill>
              </a:defRPr>
            </a:pPr>
            <a:r>
              <a:rPr sz="3400">
                <a:solidFill>
                  <a:srgbClr val="747474"/>
                </a:solidFill>
              </a:rPr>
              <a:t>	(1 PeV = 10</a:t>
            </a:r>
            <a:r>
              <a:rPr baseline="31999" sz="3400">
                <a:solidFill>
                  <a:srgbClr val="747474"/>
                </a:solidFill>
              </a:rPr>
              <a:t>15 </a:t>
            </a:r>
            <a:r>
              <a:rPr sz="3400">
                <a:solidFill>
                  <a:srgbClr val="747474"/>
                </a:solidFill>
              </a:rPr>
              <a:t>eV)</a:t>
            </a:r>
          </a:p>
        </p:txBody>
      </p:sp>
      <p:sp>
        <p:nvSpPr>
          <p:cNvPr id="123" name="Shape 123"/>
          <p:cNvSpPr/>
          <p:nvPr>
            <p:ph type="title"/>
          </p:nvPr>
        </p:nvSpPr>
        <p:spPr>
          <a:xfrm>
            <a:off x="-25400" y="-120650"/>
            <a:ext cx="13026844" cy="2101850"/>
          </a:xfrm>
          <a:prstGeom prst="rect">
            <a:avLst/>
          </a:prstGeom>
        </p:spPr>
        <p:txBody>
          <a:bodyPr/>
          <a:lstStyle/>
          <a:p>
            <a:pPr lvl="0">
              <a:defRPr sz="1800"/>
            </a:pPr>
            <a:r>
              <a:rPr sz="5500"/>
              <a:t>Energieskalen auf</a:t>
            </a:r>
            <a:endParaRPr sz="5500"/>
          </a:p>
          <a:p>
            <a:pPr lvl="0">
              <a:defRPr sz="1800"/>
            </a:pPr>
            <a:r>
              <a:rPr sz="5500"/>
              <a:t>der Erde</a:t>
            </a:r>
            <a:endParaRPr sz="5500"/>
          </a:p>
        </p:txBody>
      </p:sp>
      <p:sp>
        <p:nvSpPr>
          <p:cNvPr id="124" name="Shape 12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125" name="pasted-image.png"/>
          <p:cNvPicPr/>
          <p:nvPr/>
        </p:nvPicPr>
        <p:blipFill>
          <a:blip r:embed="rId3">
            <a:extLst/>
          </a:blip>
          <a:stretch>
            <a:fillRect/>
          </a:stretch>
        </p:blipFill>
        <p:spPr>
          <a:xfrm>
            <a:off x="7000816" y="254000"/>
            <a:ext cx="5921340" cy="9245600"/>
          </a:xfrm>
          <a:prstGeom prst="rect">
            <a:avLst/>
          </a:prstGeom>
          <a:ln w="12700">
            <a:miter lim="400000"/>
          </a:ln>
        </p:spPr>
      </p:pic>
    </p:spTree>
  </p:cSld>
  <p:clrMapOvr>
    <a:masterClrMapping/>
  </p:clrMapOvr>
  <p:transition spd="med" advClick="1"/>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9" name="Shape 129"/>
          <p:cNvSpPr/>
          <p:nvPr>
            <p:ph type="body" idx="1"/>
          </p:nvPr>
        </p:nvSpPr>
        <p:spPr>
          <a:prstGeom prst="rect">
            <a:avLst/>
          </a:prstGeom>
        </p:spPr>
        <p:txBody>
          <a:bodyPr/>
          <a:lstStyle/>
          <a:p>
            <a:pPr lvl="0" marL="0" indent="0">
              <a:buSzTx/>
              <a:buNone/>
              <a:defRPr sz="1800">
                <a:solidFill>
                  <a:srgbClr val="000000"/>
                </a:solidFill>
              </a:defRPr>
            </a:pPr>
            <a:r>
              <a:rPr sz="3400">
                <a:solidFill>
                  <a:srgbClr val="747474"/>
                </a:solidFill>
              </a:rPr>
              <a:t>Subatomare, neutrale Elementarteilchen mit geringer Masse</a:t>
            </a:r>
            <a:endParaRPr sz="3400">
              <a:solidFill>
                <a:srgbClr val="747474"/>
              </a:solidFill>
            </a:endParaRPr>
          </a:p>
          <a:p>
            <a:pPr lvl="0" marL="0" indent="0">
              <a:buSzTx/>
              <a:buNone/>
              <a:defRPr sz="1800">
                <a:solidFill>
                  <a:srgbClr val="000000"/>
                </a:solidFill>
              </a:defRPr>
            </a:pPr>
            <a:r>
              <a:rPr sz="3400">
                <a:solidFill>
                  <a:srgbClr val="747474"/>
                </a:solidFill>
              </a:rPr>
              <a:t>Postuliert 1930 von Wolfgang Pauli (Erklärung für β-Kernumwandlung)</a:t>
            </a:r>
            <a:endParaRPr sz="3400">
              <a:solidFill>
                <a:srgbClr val="747474"/>
              </a:solidFill>
            </a:endParaRPr>
          </a:p>
          <a:p>
            <a:pPr lvl="0" marL="0" indent="0">
              <a:buSzTx/>
              <a:buNone/>
              <a:defRPr sz="1800">
                <a:solidFill>
                  <a:srgbClr val="000000"/>
                </a:solidFill>
              </a:defRPr>
            </a:pPr>
            <a:r>
              <a:rPr sz="3400">
                <a:solidFill>
                  <a:srgbClr val="747474"/>
                </a:solidFill>
              </a:rPr>
              <a:t>Entdeckt 1956 im Cowan-Reines Experiment</a:t>
            </a:r>
            <a:endParaRPr sz="3400">
              <a:solidFill>
                <a:srgbClr val="747474"/>
              </a:solidFill>
            </a:endParaRPr>
          </a:p>
          <a:p>
            <a:pPr lvl="0" marL="0" indent="0" algn="ctr">
              <a:buSzTx/>
              <a:buNone/>
              <a:defRPr sz="1800">
                <a:solidFill>
                  <a:srgbClr val="000000"/>
                </a:solidFill>
              </a:defRPr>
            </a:pPr>
            <a:r>
              <a:rPr b="1" sz="3400">
                <a:solidFill>
                  <a:srgbClr val="747474"/>
                </a:solidFill>
              </a:rPr>
              <a:t>Können nur indirekt nachgewiesen werden</a:t>
            </a:r>
            <a:endParaRPr b="1" sz="3400">
              <a:solidFill>
                <a:srgbClr val="747474"/>
              </a:solidFill>
            </a:endParaRPr>
          </a:p>
          <a:p>
            <a:pPr lvl="0" marL="0" indent="0">
              <a:buSzTx/>
              <a:buNone/>
              <a:defRPr sz="1800">
                <a:solidFill>
                  <a:srgbClr val="000000"/>
                </a:solidFill>
              </a:defRPr>
            </a:pPr>
            <a:r>
              <a:rPr sz="3400">
                <a:solidFill>
                  <a:srgbClr val="747474"/>
                </a:solidFill>
              </a:rPr>
              <a:t>Wechselwirken nur sehr selten mit der Materie durch schwache Wechselwirkung —&gt; sind</a:t>
            </a:r>
            <a:r>
              <a:rPr b="1" sz="3400">
                <a:solidFill>
                  <a:srgbClr val="747474"/>
                </a:solidFill>
              </a:rPr>
              <a:t> schwer nachweisbar</a:t>
            </a:r>
            <a:endParaRPr b="1" sz="3400">
              <a:solidFill>
                <a:srgbClr val="747474"/>
              </a:solidFill>
            </a:endParaRPr>
          </a:p>
          <a:p>
            <a:pPr lvl="0" marL="0" indent="0">
              <a:buSzTx/>
              <a:buNone/>
              <a:defRPr sz="1800">
                <a:solidFill>
                  <a:srgbClr val="000000"/>
                </a:solidFill>
              </a:defRPr>
            </a:pPr>
            <a:r>
              <a:rPr sz="3400">
                <a:solidFill>
                  <a:srgbClr val="747474"/>
                </a:solidFill>
              </a:rPr>
              <a:t>	==&gt; viel Materie (Atomkerne) notwendig (Target)</a:t>
            </a:r>
            <a:endParaRPr sz="3400">
              <a:solidFill>
                <a:srgbClr val="747474"/>
              </a:solidFill>
            </a:endParaRPr>
          </a:p>
          <a:p>
            <a:pPr lvl="0" marL="0" indent="0">
              <a:buSzTx/>
              <a:buNone/>
              <a:defRPr sz="1800">
                <a:solidFill>
                  <a:srgbClr val="000000"/>
                </a:solidFill>
              </a:defRPr>
            </a:pPr>
            <a:r>
              <a:rPr sz="3400">
                <a:solidFill>
                  <a:srgbClr val="747474"/>
                </a:solidFill>
              </a:rPr>
              <a:t>	==&gt; brauchen preiswerten, riesengroßen Detektor</a:t>
            </a:r>
            <a:endParaRPr sz="3400">
              <a:solidFill>
                <a:srgbClr val="747474"/>
              </a:solidFill>
            </a:endParaRPr>
          </a:p>
          <a:p>
            <a:pPr lvl="0" marL="0" indent="0">
              <a:buSzTx/>
              <a:buNone/>
              <a:defRPr sz="1800">
                <a:solidFill>
                  <a:srgbClr val="000000"/>
                </a:solidFill>
              </a:defRPr>
            </a:pPr>
            <a:r>
              <a:rPr sz="3400">
                <a:solidFill>
                  <a:srgbClr val="747474"/>
                </a:solidFill>
              </a:rPr>
              <a:t>			==&gt; Antarktisches Eis</a:t>
            </a:r>
            <a:endParaRPr sz="3400">
              <a:solidFill>
                <a:srgbClr val="747474"/>
              </a:solidFill>
            </a:endParaRPr>
          </a:p>
        </p:txBody>
      </p:sp>
      <p:sp>
        <p:nvSpPr>
          <p:cNvPr id="130" name="Shape 130"/>
          <p:cNvSpPr/>
          <p:nvPr>
            <p:ph type="title"/>
          </p:nvPr>
        </p:nvSpPr>
        <p:spPr>
          <a:prstGeom prst="rect">
            <a:avLst/>
          </a:prstGeom>
        </p:spPr>
        <p:txBody>
          <a:bodyPr/>
          <a:lstStyle/>
          <a:p>
            <a:pPr lvl="0">
              <a:defRPr sz="1800"/>
            </a:pPr>
            <a:r>
              <a:rPr sz="5500"/>
              <a:t>Neutrinos</a:t>
            </a:r>
          </a:p>
        </p:txBody>
      </p:sp>
      <p:sp>
        <p:nvSpPr>
          <p:cNvPr id="131" name="Shape 13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spTree>
  </p:cSld>
  <p:clrMapOvr>
    <a:masterClrMapping/>
  </p:clrMapOvr>
  <p:transition spd="med" advClick="1"/>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5" name="Shape 135"/>
          <p:cNvSpPr/>
          <p:nvPr>
            <p:ph type="body" idx="1"/>
          </p:nvPr>
        </p:nvSpPr>
        <p:spPr>
          <a:xfrm>
            <a:off x="571500" y="2033755"/>
            <a:ext cx="11861800" cy="7478565"/>
          </a:xfrm>
          <a:prstGeom prst="rect">
            <a:avLst/>
          </a:prstGeom>
        </p:spPr>
        <p:txBody>
          <a:bodyPr/>
          <a:lstStyle/>
          <a:p>
            <a:pPr lvl="0" marL="0" indent="0">
              <a:buSzTx/>
              <a:buNone/>
              <a:defRPr sz="1800">
                <a:solidFill>
                  <a:srgbClr val="000000"/>
                </a:solidFill>
              </a:defRPr>
            </a:pPr>
            <a:r>
              <a:rPr sz="3400">
                <a:solidFill>
                  <a:srgbClr val="747474"/>
                </a:solidFill>
              </a:rPr>
              <a:t>Was wird detektiert?</a:t>
            </a:r>
            <a:endParaRPr sz="3400">
              <a:solidFill>
                <a:srgbClr val="747474"/>
              </a:solidFill>
            </a:endParaRPr>
          </a:p>
          <a:p>
            <a:pPr lvl="0" marL="0" indent="0">
              <a:buSzTx/>
              <a:buNone/>
              <a:defRPr sz="1800">
                <a:solidFill>
                  <a:srgbClr val="000000"/>
                </a:solidFill>
              </a:defRPr>
            </a:pPr>
            <a:r>
              <a:rPr sz="3400">
                <a:solidFill>
                  <a:srgbClr val="747474"/>
                </a:solidFill>
              </a:rPr>
              <a:t>	Lichtblitze</a:t>
            </a:r>
            <a:endParaRPr sz="3400">
              <a:solidFill>
                <a:srgbClr val="747474"/>
              </a:solidFill>
            </a:endParaRPr>
          </a:p>
          <a:p>
            <a:pPr lvl="0" marL="0" indent="0">
              <a:buSzTx/>
              <a:buNone/>
              <a:defRPr sz="1800">
                <a:solidFill>
                  <a:srgbClr val="000000"/>
                </a:solidFill>
              </a:defRPr>
            </a:pPr>
            <a:r>
              <a:rPr sz="3400">
                <a:solidFill>
                  <a:srgbClr val="747474"/>
                </a:solidFill>
              </a:rPr>
              <a:t>Woher kommt das Licht?</a:t>
            </a:r>
            <a:endParaRPr sz="3400">
              <a:solidFill>
                <a:srgbClr val="747474"/>
              </a:solidFill>
            </a:endParaRPr>
          </a:p>
          <a:p>
            <a:pPr lvl="0" marL="0" indent="0">
              <a:buSzTx/>
              <a:buNone/>
              <a:defRPr sz="1800">
                <a:solidFill>
                  <a:srgbClr val="000000"/>
                </a:solidFill>
              </a:defRPr>
            </a:pPr>
            <a:r>
              <a:rPr sz="3400">
                <a:solidFill>
                  <a:srgbClr val="747474"/>
                </a:solidFill>
              </a:rPr>
              <a:t>	Cherenkov-Strahlung: Entsteht, wenn geladene Teilchen </a:t>
            </a:r>
            <a:br>
              <a:rPr sz="3400">
                <a:solidFill>
                  <a:srgbClr val="747474"/>
                </a:solidFill>
              </a:rPr>
            </a:br>
            <a:r>
              <a:rPr sz="3400">
                <a:solidFill>
                  <a:srgbClr val="747474"/>
                </a:solidFill>
              </a:rPr>
              <a:t>	sich mit Überlichtgeschwindigkeit bewegen (v &gt; c/n) </a:t>
            </a:r>
            <a:endParaRPr sz="3400">
              <a:solidFill>
                <a:srgbClr val="747474"/>
              </a:solidFill>
            </a:endParaRPr>
          </a:p>
          <a:p>
            <a:pPr lvl="0" marL="0" indent="0">
              <a:buSzTx/>
              <a:buNone/>
              <a:defRPr sz="1800">
                <a:solidFill>
                  <a:srgbClr val="000000"/>
                </a:solidFill>
              </a:defRPr>
            </a:pPr>
            <a:r>
              <a:rPr sz="3400">
                <a:solidFill>
                  <a:srgbClr val="747474"/>
                </a:solidFill>
              </a:rPr>
              <a:t>Woher kommen die Teilchen?</a:t>
            </a:r>
            <a:endParaRPr sz="3400">
              <a:solidFill>
                <a:srgbClr val="747474"/>
              </a:solidFill>
            </a:endParaRPr>
          </a:p>
          <a:p>
            <a:pPr lvl="0" marL="0" indent="0">
              <a:buSzTx/>
              <a:buNone/>
              <a:defRPr sz="1800">
                <a:solidFill>
                  <a:srgbClr val="000000"/>
                </a:solidFill>
              </a:defRPr>
            </a:pPr>
            <a:r>
              <a:rPr sz="3400">
                <a:solidFill>
                  <a:srgbClr val="747474"/>
                </a:solidFill>
              </a:rPr>
              <a:t>	Schwache Wechselwirkung zwischen Neutrinos und </a:t>
            </a:r>
            <a:br>
              <a:rPr sz="3400">
                <a:solidFill>
                  <a:srgbClr val="747474"/>
                </a:solidFill>
              </a:rPr>
            </a:br>
            <a:r>
              <a:rPr sz="3400">
                <a:solidFill>
                  <a:srgbClr val="747474"/>
                </a:solidFill>
              </a:rPr>
              <a:t>	Atomkernen des Eises (inverser Betazerfall)</a:t>
            </a:r>
            <a:endParaRPr sz="3400">
              <a:solidFill>
                <a:srgbClr val="747474"/>
              </a:solidFill>
            </a:endParaRPr>
          </a:p>
          <a:p>
            <a:pPr lvl="0" marL="0" indent="0">
              <a:buSzTx/>
              <a:buNone/>
              <a:defRPr sz="1800">
                <a:solidFill>
                  <a:srgbClr val="000000"/>
                </a:solidFill>
              </a:defRPr>
            </a:pPr>
            <a:r>
              <a:rPr sz="3400">
                <a:solidFill>
                  <a:srgbClr val="747474"/>
                </a:solidFill>
              </a:rPr>
              <a:t>Woher kommen die Neutrinos?</a:t>
            </a:r>
            <a:endParaRPr sz="3400">
              <a:solidFill>
                <a:srgbClr val="747474"/>
              </a:solidFill>
            </a:endParaRPr>
          </a:p>
          <a:p>
            <a:pPr lvl="0" marL="0" indent="0">
              <a:buSzTx/>
              <a:buNone/>
              <a:defRPr sz="1800">
                <a:solidFill>
                  <a:srgbClr val="000000"/>
                </a:solidFill>
              </a:defRPr>
            </a:pPr>
            <a:r>
              <a:rPr sz="3400">
                <a:solidFill>
                  <a:srgbClr val="747474"/>
                </a:solidFill>
              </a:rPr>
              <a:t>	????</a:t>
            </a:r>
          </a:p>
        </p:txBody>
      </p:sp>
      <p:sp>
        <p:nvSpPr>
          <p:cNvPr id="136" name="Shape 136"/>
          <p:cNvSpPr/>
          <p:nvPr>
            <p:ph type="title"/>
          </p:nvPr>
        </p:nvSpPr>
        <p:spPr>
          <a:xfrm>
            <a:off x="-11022" y="-10923"/>
            <a:ext cx="13026844" cy="1987551"/>
          </a:xfrm>
          <a:prstGeom prst="rect">
            <a:avLst/>
          </a:prstGeom>
        </p:spPr>
        <p:txBody>
          <a:bodyPr/>
          <a:lstStyle/>
          <a:p>
            <a:pPr lvl="0">
              <a:defRPr sz="1800"/>
            </a:pPr>
            <a:r>
              <a:rPr sz="5500"/>
              <a:t>Der IceCube Detektor</a:t>
            </a:r>
            <a:endParaRPr sz="5500"/>
          </a:p>
          <a:p>
            <a:pPr lvl="0">
              <a:defRPr sz="1800"/>
            </a:pPr>
            <a:r>
              <a:rPr sz="4200">
                <a:solidFill>
                  <a:srgbClr val="A7A7A7"/>
                </a:solidFill>
              </a:rPr>
              <a:t>Ein Gitter von Lichtsensoren</a:t>
            </a:r>
            <a:endParaRPr sz="4200">
              <a:solidFill>
                <a:srgbClr val="A7A7A7"/>
              </a:solidFill>
            </a:endParaRPr>
          </a:p>
          <a:p>
            <a:pPr lvl="0">
              <a:defRPr sz="1800"/>
            </a:pPr>
            <a:r>
              <a:rPr sz="5500"/>
              <a:t>	</a:t>
            </a:r>
            <a:endParaRPr sz="5500"/>
          </a:p>
        </p:txBody>
      </p:sp>
      <p:sp>
        <p:nvSpPr>
          <p:cNvPr id="137" name="Shape 1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spTree>
  </p:cSld>
  <p:clrMapOvr>
    <a:masterClrMapping/>
  </p:clrMapOvr>
  <p:transition spd="med" advClick="1"/>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1" name="Shape 141"/>
          <p:cNvSpPr/>
          <p:nvPr>
            <p:ph type="title"/>
          </p:nvPr>
        </p:nvSpPr>
        <p:spPr>
          <a:prstGeom prst="rect">
            <a:avLst/>
          </a:prstGeom>
        </p:spPr>
        <p:txBody>
          <a:bodyPr/>
          <a:lstStyle/>
          <a:p>
            <a:pPr lvl="0">
              <a:defRPr sz="1800"/>
            </a:pPr>
            <a:r>
              <a:rPr sz="5500"/>
              <a:t>Der IceCube Detektor</a:t>
            </a:r>
          </a:p>
        </p:txBody>
      </p:sp>
      <p:sp>
        <p:nvSpPr>
          <p:cNvPr id="142" name="Shape 14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143" name="pasted-image.png"/>
          <p:cNvPicPr/>
          <p:nvPr/>
        </p:nvPicPr>
        <p:blipFill>
          <a:blip r:embed="rId3">
            <a:extLst/>
          </a:blip>
          <a:stretch>
            <a:fillRect/>
          </a:stretch>
        </p:blipFill>
        <p:spPr>
          <a:xfrm>
            <a:off x="-326638" y="1261428"/>
            <a:ext cx="13382238" cy="8303129"/>
          </a:xfrm>
          <a:prstGeom prst="rect">
            <a:avLst/>
          </a:prstGeom>
          <a:ln w="12700">
            <a:miter lim="400000"/>
          </a:ln>
        </p:spPr>
      </p:pic>
      <p:sp>
        <p:nvSpPr>
          <p:cNvPr id="144" name="Shape 144"/>
          <p:cNvSpPr/>
          <p:nvPr/>
        </p:nvSpPr>
        <p:spPr>
          <a:xfrm flipV="1">
            <a:off x="1231971" y="6332300"/>
            <a:ext cx="525431" cy="525431"/>
          </a:xfrm>
          <a:prstGeom prst="line">
            <a:avLst/>
          </a:prstGeom>
          <a:ln w="25400">
            <a:solidFill/>
            <a:tailEnd type="triangle"/>
          </a:ln>
        </p:spPr>
        <p:txBody>
          <a:bodyPr lIns="0" tIns="0" rIns="0" bIns="0"/>
          <a:lstStyle/>
          <a:p>
            <a:pPr lvl="0" algn="l" defTabSz="457200">
              <a:defRPr sz="1200">
                <a:solidFill>
                  <a:srgbClr val="000000"/>
                </a:solidFill>
                <a:latin typeface="+mn-lt"/>
                <a:ea typeface="+mn-ea"/>
                <a:cs typeface="+mn-cs"/>
                <a:sym typeface="Helvetica"/>
              </a:defRPr>
            </a:pPr>
          </a:p>
        </p:txBody>
      </p:sp>
      <p:sp>
        <p:nvSpPr>
          <p:cNvPr id="145" name="Shape 145"/>
          <p:cNvSpPr/>
          <p:nvPr/>
        </p:nvSpPr>
        <p:spPr>
          <a:xfrm>
            <a:off x="123570" y="6870700"/>
            <a:ext cx="2445259"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800"/>
              <a:t>Geografischer</a:t>
            </a:r>
            <a:endParaRPr sz="2800"/>
          </a:p>
          <a:p>
            <a:pPr lvl="0">
              <a:defRPr sz="1800">
                <a:solidFill>
                  <a:srgbClr val="000000"/>
                </a:solidFill>
              </a:defRPr>
            </a:pPr>
            <a:r>
              <a:rPr sz="2800"/>
              <a:t>Südpol</a:t>
            </a:r>
          </a:p>
        </p:txBody>
      </p:sp>
      <p:sp>
        <p:nvSpPr>
          <p:cNvPr id="146" name="Shape 146"/>
          <p:cNvSpPr/>
          <p:nvPr/>
        </p:nvSpPr>
        <p:spPr>
          <a:xfrm>
            <a:off x="1600200" y="6311900"/>
            <a:ext cx="185014" cy="177800"/>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ln w="25400">
            <a:solidFill/>
          </a:ln>
        </p:spPr>
        <p:txBody>
          <a:bodyPr lIns="0" tIns="0" rIns="0" bIns="0" anchor="ctr"/>
          <a:lstStyle/>
          <a:p>
            <a:pPr lvl="0">
              <a:defRPr>
                <a:solidFill>
                  <a:srgbClr val="424242"/>
                </a:solidFill>
                <a:latin typeface="Helvetica Neue"/>
                <a:ea typeface="Helvetica Neue"/>
                <a:cs typeface="Helvetica Neue"/>
                <a:sym typeface="Helvetica Neue"/>
              </a:defRPr>
            </a:pPr>
          </a:p>
        </p:txBody>
      </p:sp>
    </p:spTree>
  </p:cSld>
  <p:clrMapOvr>
    <a:masterClrMapping/>
  </p:clrMapOvr>
  <p:transition spd="med" advClick="1"/>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0" name="Shape 150"/>
          <p:cNvSpPr/>
          <p:nvPr>
            <p:ph type="title"/>
          </p:nvPr>
        </p:nvSpPr>
        <p:spPr>
          <a:prstGeom prst="rect">
            <a:avLst/>
          </a:prstGeom>
        </p:spPr>
        <p:txBody>
          <a:bodyPr/>
          <a:lstStyle/>
          <a:p>
            <a:pPr lvl="0"/>
          </a:p>
        </p:txBody>
      </p:sp>
      <p:sp>
        <p:nvSpPr>
          <p:cNvPr id="151" name="Shape 15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152" name="pasted-image.jpg"/>
          <p:cNvPicPr/>
          <p:nvPr/>
        </p:nvPicPr>
        <p:blipFill>
          <a:blip r:embed="rId3">
            <a:extLst/>
          </a:blip>
          <a:srcRect l="5946" t="0" r="0" b="3637"/>
          <a:stretch>
            <a:fillRect/>
          </a:stretch>
        </p:blipFill>
        <p:spPr>
          <a:xfrm>
            <a:off x="1749367" y="62381"/>
            <a:ext cx="13565349" cy="9501821"/>
          </a:xfrm>
          <a:prstGeom prst="rect">
            <a:avLst/>
          </a:prstGeom>
          <a:ln w="12700">
            <a:miter lim="400000"/>
          </a:ln>
        </p:spPr>
      </p:pic>
      <p:pic>
        <p:nvPicPr>
          <p:cNvPr id="153" name="image5.png"/>
          <p:cNvPicPr/>
          <p:nvPr/>
        </p:nvPicPr>
        <p:blipFill>
          <a:blip r:embed="rId4">
            <a:extLst/>
          </a:blip>
          <a:srcRect l="15576" t="0" r="18959" b="0"/>
          <a:stretch>
            <a:fillRect/>
          </a:stretch>
        </p:blipFill>
        <p:spPr>
          <a:xfrm>
            <a:off x="334733" y="4539384"/>
            <a:ext cx="2807810" cy="3328435"/>
          </a:xfrm>
          <a:prstGeom prst="rect">
            <a:avLst/>
          </a:prstGeom>
          <a:ln w="12700">
            <a:miter lim="400000"/>
          </a:ln>
        </p:spPr>
      </p:pic>
      <p:sp>
        <p:nvSpPr>
          <p:cNvPr id="154" name="Shape 154"/>
          <p:cNvSpPr/>
          <p:nvPr/>
        </p:nvSpPr>
        <p:spPr>
          <a:xfrm flipH="1" flipV="1">
            <a:off x="2746656" y="5208267"/>
            <a:ext cx="2997918" cy="1"/>
          </a:xfrm>
          <a:prstGeom prst="line">
            <a:avLst/>
          </a:prstGeom>
          <a:ln w="12700">
            <a:solidFill>
              <a:srgbClr val="B3B3B3"/>
            </a:solidFill>
            <a:round/>
          </a:ln>
        </p:spPr>
        <p:txBody>
          <a:bodyPr lIns="0" tIns="0" rIns="0" bIns="0"/>
          <a:lstStyle/>
          <a:p>
            <a:pPr lvl="0" algn="l" defTabSz="457200">
              <a:defRPr sz="1200">
                <a:solidFill>
                  <a:srgbClr val="000000"/>
                </a:solidFill>
                <a:latin typeface="+mn-lt"/>
                <a:ea typeface="+mn-ea"/>
                <a:cs typeface="+mn-cs"/>
                <a:sym typeface="Helvetica"/>
              </a:defRPr>
            </a:pPr>
          </a:p>
        </p:txBody>
      </p:sp>
      <p:sp>
        <p:nvSpPr>
          <p:cNvPr id="155" name="Shape 155"/>
          <p:cNvSpPr/>
          <p:nvPr/>
        </p:nvSpPr>
        <p:spPr>
          <a:xfrm>
            <a:off x="1183873" y="7885989"/>
            <a:ext cx="2430411" cy="1668622"/>
          </a:xfrm>
          <a:prstGeom prst="rect">
            <a:avLst/>
          </a:prstGeom>
          <a:ln w="12700">
            <a:miter lim="400000"/>
          </a:ln>
          <a:extLst>
            <a:ext uri="{C572A759-6A51-4108-AA02-DFA0A04FC94B}">
              <ma14:wrappingTextBoxFlag xmlns:ma14="http://schemas.microsoft.com/office/mac/drawingml/2011/main" val="1"/>
            </a:ext>
          </a:extLst>
        </p:spPr>
        <p:txBody>
          <a:bodyPr lIns="0" tIns="0" rIns="0" bIns="0" anchor="b">
            <a:spAutoFit/>
          </a:bodyPr>
          <a:lstStyle/>
          <a:p>
            <a:pPr lvl="0" algn="l">
              <a:defRPr sz="1800">
                <a:solidFill>
                  <a:srgbClr val="000000"/>
                </a:solidFill>
              </a:defRPr>
            </a:pPr>
            <a:r>
              <a:rPr b="1" sz="3600">
                <a:latin typeface="Helvetica Neue"/>
                <a:ea typeface="Helvetica Neue"/>
                <a:cs typeface="Helvetica Neue"/>
                <a:sym typeface="Helvetica Neue"/>
              </a:rPr>
              <a:t>D</a:t>
            </a:r>
            <a:r>
              <a:rPr sz="3600">
                <a:latin typeface="Helvetica Neue Light"/>
                <a:ea typeface="Helvetica Neue Light"/>
                <a:cs typeface="Helvetica Neue Light"/>
                <a:sym typeface="Helvetica Neue Light"/>
              </a:rPr>
              <a:t>igital </a:t>
            </a:r>
            <a:r>
              <a:rPr b="1" sz="3600">
                <a:latin typeface="Helvetica Neue"/>
                <a:ea typeface="Helvetica Neue"/>
                <a:cs typeface="Helvetica Neue"/>
                <a:sym typeface="Helvetica Neue"/>
              </a:rPr>
              <a:t>O</a:t>
            </a:r>
            <a:r>
              <a:rPr sz="3600">
                <a:latin typeface="Helvetica Neue Light"/>
                <a:ea typeface="Helvetica Neue Light"/>
                <a:cs typeface="Helvetica Neue Light"/>
                <a:sym typeface="Helvetica Neue Light"/>
              </a:rPr>
              <a:t>ptical </a:t>
            </a:r>
            <a:r>
              <a:rPr b="1" sz="3600">
                <a:latin typeface="Helvetica Neue"/>
                <a:ea typeface="Helvetica Neue"/>
                <a:cs typeface="Helvetica Neue"/>
                <a:sym typeface="Helvetica Neue"/>
              </a:rPr>
              <a:t>M</a:t>
            </a:r>
            <a:r>
              <a:rPr sz="3600">
                <a:latin typeface="Helvetica Neue Light"/>
                <a:ea typeface="Helvetica Neue Light"/>
                <a:cs typeface="Helvetica Neue Light"/>
                <a:sym typeface="Helvetica Neue Light"/>
              </a:rPr>
              <a:t>odule</a:t>
            </a:r>
          </a:p>
        </p:txBody>
      </p:sp>
      <p:sp>
        <p:nvSpPr>
          <p:cNvPr id="156" name="Shape 156"/>
          <p:cNvSpPr/>
          <p:nvPr/>
        </p:nvSpPr>
        <p:spPr>
          <a:xfrm flipH="1">
            <a:off x="2767444" y="5280722"/>
            <a:ext cx="2956342" cy="2271646"/>
          </a:xfrm>
          <a:prstGeom prst="line">
            <a:avLst/>
          </a:prstGeom>
          <a:ln w="12700">
            <a:solidFill>
              <a:srgbClr val="B3B3B3"/>
            </a:solidFill>
            <a:round/>
          </a:ln>
        </p:spPr>
        <p:txBody>
          <a:bodyPr lIns="0" tIns="0" rIns="0" bIns="0"/>
          <a:lstStyle/>
          <a:p>
            <a:pPr lvl="0" algn="l" defTabSz="457200">
              <a:defRPr sz="1200">
                <a:solidFill>
                  <a:srgbClr val="000000"/>
                </a:solidFill>
                <a:latin typeface="+mn-lt"/>
                <a:ea typeface="+mn-ea"/>
                <a:cs typeface="+mn-cs"/>
                <a:sym typeface="Helvetica"/>
              </a:defRPr>
            </a:pPr>
          </a:p>
        </p:txBody>
      </p:sp>
      <p:sp>
        <p:nvSpPr>
          <p:cNvPr id="157" name="Shape 157"/>
          <p:cNvSpPr/>
          <p:nvPr/>
        </p:nvSpPr>
        <p:spPr>
          <a:xfrm>
            <a:off x="11658600" y="2641600"/>
            <a:ext cx="2194570" cy="241300"/>
          </a:xfrm>
          <a:prstGeom prst="rect">
            <a:avLst/>
          </a:prstGeom>
          <a:solidFill>
            <a:srgbClr val="FFFFFF"/>
          </a:solidFill>
          <a:ln w="12700">
            <a:miter lim="400000"/>
          </a:ln>
        </p:spPr>
        <p:txBody>
          <a:bodyPr lIns="0" tIns="0" rIns="0" bIns="0" anchor="ctr"/>
          <a:lstStyle/>
          <a:p>
            <a:pPr lvl="0">
              <a:defRPr>
                <a:solidFill>
                  <a:srgbClr val="424242"/>
                </a:solidFill>
                <a:latin typeface="Helvetica Neue"/>
                <a:ea typeface="Helvetica Neue"/>
                <a:cs typeface="Helvetica Neue"/>
                <a:sym typeface="Helvetica Neue"/>
              </a:defRPr>
            </a:pPr>
          </a:p>
        </p:txBody>
      </p:sp>
      <p:sp>
        <p:nvSpPr>
          <p:cNvPr id="158" name="Shape 158"/>
          <p:cNvSpPr/>
          <p:nvPr/>
        </p:nvSpPr>
        <p:spPr>
          <a:xfrm>
            <a:off x="11573420" y="5511800"/>
            <a:ext cx="3156050" cy="241300"/>
          </a:xfrm>
          <a:prstGeom prst="rect">
            <a:avLst/>
          </a:prstGeom>
          <a:solidFill>
            <a:srgbClr val="FFFFFF"/>
          </a:solidFill>
          <a:ln w="12700">
            <a:miter lim="400000"/>
          </a:ln>
        </p:spPr>
        <p:txBody>
          <a:bodyPr lIns="0" tIns="0" rIns="0" bIns="0" anchor="ctr"/>
          <a:lstStyle/>
          <a:p>
            <a:pPr lvl="0">
              <a:defRPr>
                <a:solidFill>
                  <a:srgbClr val="424242"/>
                </a:solidFill>
                <a:latin typeface="Helvetica Neue"/>
                <a:ea typeface="Helvetica Neue"/>
                <a:cs typeface="Helvetica Neue"/>
                <a:sym typeface="Helvetica Neue"/>
              </a:defRPr>
            </a:pPr>
          </a:p>
        </p:txBody>
      </p:sp>
      <p:sp>
        <p:nvSpPr>
          <p:cNvPr id="159" name="Shape 159"/>
          <p:cNvSpPr/>
          <p:nvPr/>
        </p:nvSpPr>
        <p:spPr>
          <a:xfrm>
            <a:off x="792706" y="3771899"/>
            <a:ext cx="1891945"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lvl="0">
              <a:defRPr sz="1800"/>
            </a:pPr>
            <a:r>
              <a:rPr sz="2800"/>
              <a:t>Lichtsensor</a:t>
            </a:r>
          </a:p>
        </p:txBody>
      </p:sp>
    </p:spTree>
  </p:cSld>
  <p:clrMapOvr>
    <a:masterClrMapping/>
  </p:clrMapOvr>
  <p:transition spd="med" advClick="1"/>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sp>
        <p:nvSpPr>
          <p:cNvPr id="163" name="Shape 163"/>
          <p:cNvSpPr/>
          <p:nvPr>
            <p:ph type="title"/>
          </p:nvPr>
        </p:nvSpPr>
        <p:spPr>
          <a:prstGeom prst="rect">
            <a:avLst/>
          </a:prstGeom>
        </p:spPr>
        <p:txBody>
          <a:bodyPr lIns="0" tIns="0" rIns="0" bIns="0"/>
          <a:lstStyle>
            <a:lvl1pPr>
              <a:defRPr sz="4900">
                <a:solidFill>
                  <a:srgbClr val="FFFFFF"/>
                </a:solidFill>
              </a:defRPr>
            </a:lvl1pPr>
          </a:lstStyle>
          <a:p>
            <a:pPr lvl="0">
              <a:defRPr sz="1800">
                <a:solidFill>
                  <a:srgbClr val="000000"/>
                </a:solidFill>
              </a:defRPr>
            </a:pPr>
            <a:r>
              <a:rPr sz="4900">
                <a:solidFill>
                  <a:srgbClr val="FFFFFF"/>
                </a:solidFill>
              </a:rPr>
              <a:t>Relativistische (v~c) geladene Teilchen im Eis</a:t>
            </a:r>
          </a:p>
        </p:txBody>
      </p:sp>
      <p:sp>
        <p:nvSpPr>
          <p:cNvPr id="164" name="Shape 16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165" name="pasted-image.png"/>
          <p:cNvPicPr/>
          <p:nvPr/>
        </p:nvPicPr>
        <p:blipFill>
          <a:blip r:embed="rId3">
            <a:extLst/>
          </a:blip>
          <a:stretch>
            <a:fillRect/>
          </a:stretch>
        </p:blipFill>
        <p:spPr>
          <a:xfrm>
            <a:off x="10736853" y="1267877"/>
            <a:ext cx="2413001" cy="7543801"/>
          </a:xfrm>
          <a:prstGeom prst="rect">
            <a:avLst/>
          </a:prstGeom>
          <a:ln w="12700">
            <a:miter lim="400000"/>
          </a:ln>
        </p:spPr>
      </p:pic>
      <p:pic>
        <p:nvPicPr>
          <p:cNvPr id="166" name="pasted-image.png"/>
          <p:cNvPicPr/>
          <p:nvPr/>
        </p:nvPicPr>
        <p:blipFill>
          <a:blip r:embed="rId4">
            <a:extLst/>
          </a:blip>
          <a:stretch>
            <a:fillRect/>
          </a:stretch>
        </p:blipFill>
        <p:spPr>
          <a:xfrm>
            <a:off x="366974" y="2172135"/>
            <a:ext cx="9856526" cy="6529821"/>
          </a:xfrm>
          <a:prstGeom prst="rect">
            <a:avLst/>
          </a:prstGeom>
          <a:ln w="12700">
            <a:miter lim="400000"/>
          </a:ln>
        </p:spPr>
      </p:pic>
    </p:spTree>
  </p:cSld>
  <p:clrMapOvr>
    <a:masterClrMapping/>
  </p:clrMapOvr>
  <p:transition spd="med" advClick="1"/>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title"/>
          </p:nvPr>
        </p:nvSpPr>
        <p:spPr>
          <a:xfrm>
            <a:off x="406399" y="-107951"/>
            <a:ext cx="7785549" cy="1969098"/>
          </a:xfrm>
          <a:prstGeom prst="rect">
            <a:avLst/>
          </a:prstGeom>
        </p:spPr>
        <p:txBody>
          <a:bodyPr lIns="0" tIns="0" rIns="0" bIns="0">
            <a:normAutofit fontScale="100000" lnSpcReduction="0"/>
          </a:bodyPr>
          <a:lstStyle/>
          <a:p>
            <a:pPr lvl="0">
              <a:defRPr sz="1800"/>
            </a:pPr>
            <a:r>
              <a:rPr sz="5500"/>
              <a:t>Event Movie</a:t>
            </a:r>
          </a:p>
        </p:txBody>
      </p:sp>
      <p:sp>
        <p:nvSpPr>
          <p:cNvPr id="171" name="Shape 171"/>
          <p:cNvSpPr/>
          <p:nvPr>
            <p:ph type="sldNum" sz="quarter" idx="2"/>
          </p:nvPr>
        </p:nvSpPr>
        <p:spPr>
          <a:xfrm>
            <a:off x="12735356" y="9537700"/>
            <a:ext cx="213158" cy="241300"/>
          </a:xfrm>
          <a:prstGeom prst="rect">
            <a:avLst/>
          </a:prstGeom>
          <a:extLst>
            <a:ext uri="{C572A759-6A51-4108-AA02-DFA0A04FC94B}">
              <ma14:wrappingTextBoxFlag xmlns:ma14="http://schemas.microsoft.com/office/mac/drawingml/2011/main" val="1"/>
            </a:ext>
          </a:extLst>
        </p:spPr>
        <p:txBody>
          <a:bodyPr wrap="square">
            <a:normAutofit fontScale="100000" lnSpcReduction="0"/>
          </a:bodyPr>
          <a:lstStyle/>
          <a:p>
            <a:pPr lvl="0">
              <a:defRPr sz="1800">
                <a:solidFill>
                  <a:srgbClr val="000000"/>
                </a:solidFill>
              </a:defRPr>
            </a:pPr>
            <a:fld id="{86CB4B4D-7CA3-9044-876B-883B54F8677D}" type="slidenum">
              <a:rPr sz="1400">
                <a:solidFill>
                  <a:srgbClr val="FFFFFF"/>
                </a:solidFill>
              </a:rPr>
            </a:fld>
          </a:p>
        </p:txBody>
      </p:sp>
      <p:pic>
        <p:nvPicPr>
          <p:cNvPr id="172" name="media1-26.m4v"/>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1608893" y="-39788"/>
            <a:ext cx="18367102" cy="9615588"/>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7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2"/>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76" name="The highest energy neutrino.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3568003" y="2180728"/>
            <a:ext cx="20140806" cy="11329203"/>
          </a:xfrm>
          <a:prstGeom prst="rect">
            <a:avLst/>
          </a:prstGeom>
        </p:spPr>
      </p:pic>
      <p:sp>
        <p:nvSpPr>
          <p:cNvPr id="177" name="Shape 17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sp>
        <p:nvSpPr>
          <p:cNvPr id="178" name="Shape 178"/>
          <p:cNvSpPr/>
          <p:nvPr>
            <p:ph type="title"/>
          </p:nvPr>
        </p:nvSpPr>
        <p:spPr>
          <a:xfrm>
            <a:off x="-8186" y="-107950"/>
            <a:ext cx="13033875" cy="2335420"/>
          </a:xfrm>
          <a:prstGeom prst="rect">
            <a:avLst/>
          </a:prstGeom>
        </p:spPr>
        <p:txBody>
          <a:bodyPr/>
          <a:lstStyle/>
          <a:p>
            <a:pPr lvl="0">
              <a:defRPr sz="1800"/>
            </a:pPr>
            <a:r>
              <a:rPr sz="5500"/>
              <a:t>Big Bird: ein Neutrinoereignis mit bis jetzt höchster gemessener Energie</a:t>
            </a:r>
          </a:p>
        </p:txBody>
      </p:sp>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176"/>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7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183" name="pasted-image.pdf"/>
          <p:cNvPicPr/>
          <p:nvPr/>
        </p:nvPicPr>
        <p:blipFill>
          <a:blip r:embed="rId3">
            <a:extLst/>
          </a:blip>
          <a:stretch>
            <a:fillRect/>
          </a:stretch>
        </p:blipFill>
        <p:spPr>
          <a:xfrm>
            <a:off x="-25335" y="-31538"/>
            <a:ext cx="13055471" cy="9791603"/>
          </a:xfrm>
          <a:prstGeom prst="rect">
            <a:avLst/>
          </a:prstGeom>
          <a:ln w="12700">
            <a:miter lim="400000"/>
          </a:ln>
        </p:spPr>
      </p:pic>
      <p:sp>
        <p:nvSpPr>
          <p:cNvPr id="184" name="Shape 184"/>
          <p:cNvSpPr/>
          <p:nvPr/>
        </p:nvSpPr>
        <p:spPr>
          <a:xfrm>
            <a:off x="7517877" y="6637104"/>
            <a:ext cx="5654955" cy="3098801"/>
          </a:xfrm>
          <a:prstGeom prst="rect">
            <a:avLst/>
          </a:prstGeom>
          <a:ln w="25400">
            <a:solidFill>
              <a:srgbClr val="FFF500"/>
            </a:solidFill>
          </a:ln>
          <a:extLst>
            <a:ext uri="{C572A759-6A51-4108-AA02-DFA0A04FC94B}">
              <ma14:wrappingTextBoxFlag xmlns:ma14="http://schemas.microsoft.com/office/mac/drawingml/2011/main" val="1"/>
            </a:ext>
          </a:extLst>
        </p:spPr>
        <p:txBody>
          <a:bodyPr wrap="none" lIns="0" tIns="0" rIns="0" bIns="0" anchor="ctr">
            <a:spAutoFit/>
          </a:bodyPr>
          <a:lstStyle/>
          <a:p>
            <a:pPr lvl="0" algn="l" defTabSz="457200">
              <a:defRPr sz="1800">
                <a:solidFill>
                  <a:srgbClr val="000000"/>
                </a:solidFill>
              </a:defRPr>
            </a:pPr>
            <a:r>
              <a:rPr b="1" sz="3200">
                <a:solidFill>
                  <a:srgbClr val="FFEF01"/>
                </a:solidFill>
              </a:rPr>
              <a:t>Bohren mit heißem Wasser: </a:t>
            </a:r>
            <a:endParaRPr b="1" sz="3200">
              <a:solidFill>
                <a:srgbClr val="FFEF01"/>
              </a:solidFill>
            </a:endParaRPr>
          </a:p>
          <a:p>
            <a:pPr lvl="1" marL="681789" indent="-300789" algn="l" defTabSz="457200">
              <a:buSzPct val="100000"/>
              <a:buChar char="•"/>
              <a:defRPr sz="1800">
                <a:solidFill>
                  <a:srgbClr val="000000"/>
                </a:solidFill>
              </a:defRPr>
            </a:pPr>
            <a:r>
              <a:rPr b="1" sz="3200">
                <a:solidFill>
                  <a:srgbClr val="FFEF01"/>
                </a:solidFill>
              </a:rPr>
              <a:t>800 Liter pro Minute</a:t>
            </a:r>
            <a:endParaRPr b="1" sz="3200">
              <a:solidFill>
                <a:srgbClr val="FFEF01"/>
              </a:solidFill>
            </a:endParaRPr>
          </a:p>
          <a:p>
            <a:pPr lvl="1" marL="681789" indent="-300789" algn="l" defTabSz="457200">
              <a:buSzPct val="100000"/>
              <a:buChar char="•"/>
              <a:defRPr sz="1800">
                <a:solidFill>
                  <a:srgbClr val="000000"/>
                </a:solidFill>
              </a:defRPr>
            </a:pPr>
            <a:r>
              <a:rPr b="1" sz="3200">
                <a:solidFill>
                  <a:srgbClr val="FFEF01"/>
                </a:solidFill>
              </a:rPr>
              <a:t>Druck: 7 MPa </a:t>
            </a:r>
            <a:endParaRPr b="1" sz="3200">
              <a:solidFill>
                <a:srgbClr val="FFEF01"/>
              </a:solidFill>
            </a:endParaRPr>
          </a:p>
          <a:p>
            <a:pPr lvl="1" marL="681789" indent="-300789" algn="l" defTabSz="457200">
              <a:buSzPct val="100000"/>
              <a:buChar char="•"/>
              <a:defRPr sz="1800">
                <a:solidFill>
                  <a:srgbClr val="000000"/>
                </a:solidFill>
              </a:defRPr>
            </a:pPr>
            <a:r>
              <a:rPr b="1" sz="3200">
                <a:solidFill>
                  <a:srgbClr val="FFEF01"/>
                </a:solidFill>
              </a:rPr>
              <a:t>90 Grad Celsius</a:t>
            </a:r>
            <a:endParaRPr b="1" sz="3200">
              <a:solidFill>
                <a:srgbClr val="FFEF01"/>
              </a:solidFill>
            </a:endParaRPr>
          </a:p>
          <a:p>
            <a:pPr lvl="0" algn="l" defTabSz="457200">
              <a:defRPr sz="1800">
                <a:solidFill>
                  <a:srgbClr val="000000"/>
                </a:solidFill>
              </a:defRPr>
            </a:pPr>
            <a:endParaRPr sz="1000">
              <a:solidFill>
                <a:srgbClr val="FFEF01"/>
              </a:solidFill>
            </a:endParaRPr>
          </a:p>
          <a:p>
            <a:pPr lvl="0" algn="l" defTabSz="457200">
              <a:defRPr sz="1800">
                <a:solidFill>
                  <a:srgbClr val="000000"/>
                </a:solidFill>
              </a:defRPr>
            </a:pPr>
            <a:r>
              <a:rPr b="1" sz="3200">
                <a:solidFill>
                  <a:srgbClr val="FFEF01"/>
                </a:solidFill>
              </a:rPr>
              <a:t>4.8 MW Heizleistung</a:t>
            </a:r>
          </a:p>
        </p:txBody>
      </p:sp>
      <p:sp>
        <p:nvSpPr>
          <p:cNvPr id="185" name="Shape 185"/>
          <p:cNvSpPr/>
          <p:nvPr/>
        </p:nvSpPr>
        <p:spPr>
          <a:xfrm>
            <a:off x="7530577" y="9059703"/>
            <a:ext cx="5449114" cy="1"/>
          </a:xfrm>
          <a:prstGeom prst="line">
            <a:avLst/>
          </a:prstGeom>
          <a:ln w="25400">
            <a:solidFill>
              <a:srgbClr val="FFED00"/>
            </a:solidFill>
          </a:ln>
        </p:spPr>
        <p:txBody>
          <a:bodyPr lIns="0" tIns="0" rIns="0" bIns="0"/>
          <a:lstStyle/>
          <a:p>
            <a:pPr lvl="0" algn="l" defTabSz="457200">
              <a:defRPr sz="1200">
                <a:solidFill>
                  <a:srgbClr val="000000"/>
                </a:solidFill>
                <a:latin typeface="+mn-lt"/>
                <a:ea typeface="+mn-ea"/>
                <a:cs typeface="+mn-cs"/>
                <a:sym typeface="Helvetica"/>
              </a:defRPr>
            </a:pPr>
          </a:p>
        </p:txBody>
      </p:sp>
      <p:sp>
        <p:nvSpPr>
          <p:cNvPr id="186" name="Shape 186"/>
          <p:cNvSpPr/>
          <p:nvPr/>
        </p:nvSpPr>
        <p:spPr>
          <a:xfrm>
            <a:off x="206787" y="-38262"/>
            <a:ext cx="10130093" cy="1054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5500"/>
            </a:lvl1pPr>
          </a:lstStyle>
          <a:p>
            <a:pPr lvl="0">
              <a:defRPr sz="1800">
                <a:solidFill>
                  <a:srgbClr val="000000"/>
                </a:solidFill>
              </a:defRPr>
            </a:pPr>
            <a:r>
              <a:rPr sz="5500">
                <a:solidFill>
                  <a:srgbClr val="FFFFFF"/>
                </a:solidFill>
              </a:rPr>
              <a:t>Bau des Detektors (2004 - 2010)</a:t>
            </a:r>
          </a:p>
        </p:txBody>
      </p:sp>
    </p:spTree>
  </p:cSld>
  <p:clrMapOvr>
    <a:masterClrMapping/>
  </p:clrMapOvr>
  <p:transition spd="med" advClick="1"/>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90" name="pasted-image.pdf"/>
          <p:cNvPicPr/>
          <p:nvPr/>
        </p:nvPicPr>
        <p:blipFill>
          <a:blip r:embed="rId3">
            <a:extLst/>
          </a:blip>
          <a:stretch>
            <a:fillRect/>
          </a:stretch>
        </p:blipFill>
        <p:spPr>
          <a:xfrm>
            <a:off x="5519749" y="1642234"/>
            <a:ext cx="5873634" cy="7824735"/>
          </a:xfrm>
          <a:prstGeom prst="rect">
            <a:avLst/>
          </a:prstGeom>
          <a:ln w="12700">
            <a:miter lim="400000"/>
          </a:ln>
        </p:spPr>
      </p:pic>
      <p:sp>
        <p:nvSpPr>
          <p:cNvPr id="191" name="Shape 191"/>
          <p:cNvSpPr/>
          <p:nvPr>
            <p:ph type="title"/>
          </p:nvPr>
        </p:nvSpPr>
        <p:spPr>
          <a:prstGeom prst="rect">
            <a:avLst/>
          </a:prstGeom>
        </p:spPr>
        <p:txBody>
          <a:bodyPr/>
          <a:lstStyle/>
          <a:p>
            <a:pPr lvl="0">
              <a:defRPr sz="1800"/>
            </a:pPr>
            <a:r>
              <a:rPr sz="4600"/>
              <a:t>2 Tage fürs Bohren eines 2,5 km Lochs &amp;</a:t>
            </a:r>
            <a:endParaRPr sz="4600"/>
          </a:p>
          <a:p>
            <a:pPr lvl="0">
              <a:defRPr sz="1800"/>
            </a:pPr>
            <a:r>
              <a:rPr sz="4600"/>
              <a:t>										Installieren von 60 DOMs</a:t>
            </a:r>
          </a:p>
        </p:txBody>
      </p:sp>
      <p:sp>
        <p:nvSpPr>
          <p:cNvPr id="192" name="Shape 19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193" name="pasted-image.pdf"/>
          <p:cNvPicPr/>
          <p:nvPr/>
        </p:nvPicPr>
        <p:blipFill>
          <a:blip r:embed="rId4">
            <a:extLst/>
          </a:blip>
          <a:stretch>
            <a:fillRect/>
          </a:stretch>
        </p:blipFill>
        <p:spPr>
          <a:xfrm>
            <a:off x="-2155" y="1145497"/>
            <a:ext cx="5537201" cy="4152901"/>
          </a:xfrm>
          <a:prstGeom prst="rect">
            <a:avLst/>
          </a:prstGeom>
          <a:ln w="12700">
            <a:miter lim="400000"/>
          </a:ln>
        </p:spPr>
      </p:pic>
      <p:pic>
        <p:nvPicPr>
          <p:cNvPr id="194" name="pasted-image.pdf"/>
          <p:cNvPicPr/>
          <p:nvPr/>
        </p:nvPicPr>
        <p:blipFill>
          <a:blip r:embed="rId5">
            <a:extLst/>
          </a:blip>
          <a:stretch>
            <a:fillRect/>
          </a:stretch>
        </p:blipFill>
        <p:spPr>
          <a:xfrm>
            <a:off x="-2155" y="5309567"/>
            <a:ext cx="5537201" cy="4152901"/>
          </a:xfrm>
          <a:prstGeom prst="rect">
            <a:avLst/>
          </a:prstGeom>
          <a:ln w="12700">
            <a:miter lim="400000"/>
          </a:ln>
        </p:spPr>
      </p:pic>
      <p:pic>
        <p:nvPicPr>
          <p:cNvPr id="195" name="pasted-image.png"/>
          <p:cNvPicPr/>
          <p:nvPr/>
        </p:nvPicPr>
        <p:blipFill>
          <a:blip r:embed="rId6">
            <a:extLst/>
          </a:blip>
          <a:stretch>
            <a:fillRect/>
          </a:stretch>
        </p:blipFill>
        <p:spPr>
          <a:xfrm>
            <a:off x="9692462" y="7263287"/>
            <a:ext cx="3580246" cy="2309837"/>
          </a:xfrm>
          <a:prstGeom prst="rect">
            <a:avLst/>
          </a:prstGeom>
          <a:ln w="12700">
            <a:miter lim="400000"/>
          </a:ln>
        </p:spPr>
      </p:pic>
      <p:pic>
        <p:nvPicPr>
          <p:cNvPr id="196" name="pasted-image.png"/>
          <p:cNvPicPr/>
          <p:nvPr/>
        </p:nvPicPr>
        <p:blipFill>
          <a:blip r:embed="rId7">
            <a:extLst/>
          </a:blip>
          <a:stretch>
            <a:fillRect/>
          </a:stretch>
        </p:blipFill>
        <p:spPr>
          <a:xfrm>
            <a:off x="9949494" y="2687356"/>
            <a:ext cx="3066183" cy="4576277"/>
          </a:xfrm>
          <a:prstGeom prst="rect">
            <a:avLst/>
          </a:prstGeom>
          <a:ln w="12700">
            <a:miter lim="400000"/>
          </a:ln>
        </p:spPr>
      </p:pic>
    </p:spTree>
  </p:cSld>
  <p:clrMapOvr>
    <a:masterClrMapping/>
  </p:clrMapOvr>
  <p:transition spd="med" advClick="1"/>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 name="Shape 45"/>
          <p:cNvSpPr/>
          <p:nvPr>
            <p:ph type="title"/>
          </p:nvPr>
        </p:nvSpPr>
        <p:spPr>
          <a:prstGeom prst="rect">
            <a:avLst/>
          </a:prstGeom>
        </p:spPr>
        <p:txBody>
          <a:bodyPr/>
          <a:lstStyle/>
          <a:p>
            <a:pPr lvl="0">
              <a:defRPr sz="1800"/>
            </a:pPr>
            <a:r>
              <a:rPr sz="5500"/>
              <a:t>Ein Tag am Südpol</a:t>
            </a:r>
          </a:p>
        </p:txBody>
      </p:sp>
      <p:sp>
        <p:nvSpPr>
          <p:cNvPr id="46" name="Shape 46"/>
          <p:cNvSpPr/>
          <p:nvPr>
            <p:ph type="sldNum" sz="quarter" idx="2"/>
          </p:nvPr>
        </p:nvSpPr>
        <p:spPr>
          <a:xfrm>
            <a:off x="12821515" y="9550400"/>
            <a:ext cx="127001" cy="2413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47" name="The Sun Always Shines - 24 hour time lapse at South Pole 1-6-2013.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20175" y="1069600"/>
            <a:ext cx="13045150" cy="8696767"/>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47"/>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47"/>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title"/>
          </p:nvPr>
        </p:nvSpPr>
        <p:spPr>
          <a:prstGeom prst="rect">
            <a:avLst/>
          </a:prstGeom>
        </p:spPr>
        <p:txBody>
          <a:bodyPr/>
          <a:lstStyle/>
          <a:p>
            <a:pPr lvl="0">
              <a:defRPr sz="1800"/>
            </a:pPr>
            <a:r>
              <a:rPr sz="5500"/>
              <a:t>Wie kann man schnell 2,5 km tiefe Löcher ins antarktische Eis bohren?</a:t>
            </a:r>
          </a:p>
        </p:txBody>
      </p:sp>
      <p:sp>
        <p:nvSpPr>
          <p:cNvPr id="201" name="Shape 20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02" name="DrillAnimation.mp4"/>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2151188"/>
            <a:ext cx="13004801" cy="7315201"/>
          </a:xfrm>
          <a:prstGeom prst="rect">
            <a:avLst/>
          </a:prstGeom>
        </p:spPr>
      </p:pic>
    </p:spTree>
  </p:cSld>
  <p:clrMapOvr>
    <a:masterClrMapping/>
  </p:clrMapOvr>
  <p:transitio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nodeType="clickEffect" presetClass="mediacall" presetSubtype="0" presetID="1" grpId="1" fill="hold">
                                  <p:stCondLst>
                                    <p:cond delay="0"/>
                                  </p:stCondLst>
                                  <p:childTnLst>
                                    <p:cmd type="call" cmd="playFrom(0.0)">
                                      <p:cBhvr>
                                        <p:cTn id="6" dur="0" fill="hold"/>
                                        <p:tgtEl>
                                          <p:spTgt spid="202"/>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202"/>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07" name="pasted-image-small.png"/>
          <p:cNvPicPr/>
          <p:nvPr/>
        </p:nvPicPr>
        <p:blipFill>
          <a:blip r:embed="rId3">
            <a:extLst/>
          </a:blip>
          <a:stretch>
            <a:fillRect/>
          </a:stretch>
        </p:blipFill>
        <p:spPr>
          <a:xfrm>
            <a:off x="-2698" y="-16737"/>
            <a:ext cx="6601872" cy="4401786"/>
          </a:xfrm>
          <a:prstGeom prst="rect">
            <a:avLst/>
          </a:prstGeom>
          <a:ln w="12700">
            <a:miter lim="400000"/>
          </a:ln>
        </p:spPr>
      </p:pic>
      <p:pic>
        <p:nvPicPr>
          <p:cNvPr id="208" name="PB300755.jpg"/>
          <p:cNvPicPr/>
          <p:nvPr/>
        </p:nvPicPr>
        <p:blipFill>
          <a:blip r:embed="rId4">
            <a:extLst/>
          </a:blip>
          <a:stretch>
            <a:fillRect/>
          </a:stretch>
        </p:blipFill>
        <p:spPr>
          <a:xfrm>
            <a:off x="-1429" y="4376097"/>
            <a:ext cx="4033128" cy="5377503"/>
          </a:xfrm>
          <a:prstGeom prst="rect">
            <a:avLst/>
          </a:prstGeom>
          <a:ln w="12700">
            <a:miter lim="400000"/>
          </a:ln>
        </p:spPr>
      </p:pic>
      <p:pic>
        <p:nvPicPr>
          <p:cNvPr id="209" name="PB300757.jpg"/>
          <p:cNvPicPr/>
          <p:nvPr/>
        </p:nvPicPr>
        <p:blipFill>
          <a:blip r:embed="rId5">
            <a:extLst/>
          </a:blip>
          <a:stretch>
            <a:fillRect/>
          </a:stretch>
        </p:blipFill>
        <p:spPr>
          <a:xfrm>
            <a:off x="4034837" y="4382794"/>
            <a:ext cx="4033129" cy="5377504"/>
          </a:xfrm>
          <a:prstGeom prst="rect">
            <a:avLst/>
          </a:prstGeom>
          <a:ln w="12700">
            <a:miter lim="400000"/>
          </a:ln>
        </p:spPr>
      </p:pic>
      <p:pic>
        <p:nvPicPr>
          <p:cNvPr id="210" name="pasted-image-small.png"/>
          <p:cNvPicPr/>
          <p:nvPr/>
        </p:nvPicPr>
        <p:blipFill>
          <a:blip r:embed="rId6">
            <a:extLst/>
          </a:blip>
          <a:stretch>
            <a:fillRect/>
          </a:stretch>
        </p:blipFill>
        <p:spPr>
          <a:xfrm>
            <a:off x="6506574" y="-1"/>
            <a:ext cx="6503195" cy="9753601"/>
          </a:xfrm>
          <a:prstGeom prst="rect">
            <a:avLst/>
          </a:prstGeom>
          <a:ln w="12700">
            <a:miter lim="400000"/>
          </a:ln>
        </p:spPr>
      </p:pic>
    </p:spTree>
  </p:cSld>
  <p:clrMapOvr>
    <a:masterClrMapping/>
  </p:clrMapOvr>
  <p:transition spd="med" advClick="1"/>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14" name="pasted-image-small.png"/>
          <p:cNvPicPr/>
          <p:nvPr/>
        </p:nvPicPr>
        <p:blipFill>
          <a:blip r:embed="rId3">
            <a:extLst/>
          </a:blip>
          <a:srcRect l="0" t="0" r="16321" b="0"/>
          <a:stretch>
            <a:fillRect/>
          </a:stretch>
        </p:blipFill>
        <p:spPr>
          <a:xfrm>
            <a:off x="2459839" y="4500366"/>
            <a:ext cx="6619777" cy="5274618"/>
          </a:xfrm>
          <a:prstGeom prst="rect">
            <a:avLst/>
          </a:prstGeom>
          <a:ln w="12700">
            <a:miter lim="400000"/>
          </a:ln>
        </p:spPr>
      </p:pic>
      <p:sp>
        <p:nvSpPr>
          <p:cNvPr id="215" name="Shape 215"/>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16" name="IMG_0691.jpg"/>
          <p:cNvPicPr/>
          <p:nvPr/>
        </p:nvPicPr>
        <p:blipFill>
          <a:blip r:embed="rId4">
            <a:extLst/>
          </a:blip>
          <a:srcRect l="19277" t="0" r="0" b="0"/>
          <a:stretch>
            <a:fillRect/>
          </a:stretch>
        </p:blipFill>
        <p:spPr>
          <a:xfrm>
            <a:off x="-14852" y="5373851"/>
            <a:ext cx="4713931" cy="4379749"/>
          </a:xfrm>
          <a:prstGeom prst="rect">
            <a:avLst/>
          </a:prstGeom>
          <a:ln w="12700">
            <a:miter lim="400000"/>
          </a:ln>
        </p:spPr>
      </p:pic>
      <p:pic>
        <p:nvPicPr>
          <p:cNvPr id="217" name="IMG_0674.jpg"/>
          <p:cNvPicPr/>
          <p:nvPr/>
        </p:nvPicPr>
        <p:blipFill>
          <a:blip r:embed="rId5">
            <a:extLst/>
          </a:blip>
          <a:stretch>
            <a:fillRect/>
          </a:stretch>
        </p:blipFill>
        <p:spPr>
          <a:xfrm>
            <a:off x="8696662" y="4013005"/>
            <a:ext cx="4311476" cy="5748632"/>
          </a:xfrm>
          <a:prstGeom prst="rect">
            <a:avLst/>
          </a:prstGeom>
          <a:ln w="12700">
            <a:miter lim="400000"/>
          </a:ln>
        </p:spPr>
      </p:pic>
      <p:pic>
        <p:nvPicPr>
          <p:cNvPr id="218" name="IMG_0701.jpg"/>
          <p:cNvPicPr/>
          <p:nvPr/>
        </p:nvPicPr>
        <p:blipFill>
          <a:blip r:embed="rId6">
            <a:extLst/>
          </a:blip>
          <a:srcRect l="0" t="0" r="17375" b="0"/>
          <a:stretch>
            <a:fillRect/>
          </a:stretch>
        </p:blipFill>
        <p:spPr>
          <a:xfrm>
            <a:off x="8102409" y="-17971"/>
            <a:ext cx="4986652" cy="4526471"/>
          </a:xfrm>
          <a:prstGeom prst="rect">
            <a:avLst/>
          </a:prstGeom>
          <a:ln w="12700">
            <a:miter lim="400000"/>
          </a:ln>
        </p:spPr>
      </p:pic>
      <p:pic>
        <p:nvPicPr>
          <p:cNvPr id="219" name="pasted-image-small.png"/>
          <p:cNvPicPr/>
          <p:nvPr/>
        </p:nvPicPr>
        <p:blipFill>
          <a:blip r:embed="rId7">
            <a:extLst/>
          </a:blip>
          <a:stretch>
            <a:fillRect/>
          </a:stretch>
        </p:blipFill>
        <p:spPr>
          <a:xfrm>
            <a:off x="-30863" y="-15879"/>
            <a:ext cx="8136943" cy="5425291"/>
          </a:xfrm>
          <a:prstGeom prst="rect">
            <a:avLst/>
          </a:prstGeom>
          <a:ln w="12700">
            <a:miter lim="400000"/>
          </a:ln>
        </p:spPr>
      </p:pic>
    </p:spTree>
  </p:cSld>
  <p:clrMapOvr>
    <a:masterClrMapping/>
  </p:clrMapOvr>
  <p:transition spd="med" advClick="1"/>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3" name="Shape 22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24" name="IMG_0710.jpg"/>
          <p:cNvPicPr/>
          <p:nvPr/>
        </p:nvPicPr>
        <p:blipFill>
          <a:blip r:embed="rId3">
            <a:extLst/>
          </a:blip>
          <a:stretch>
            <a:fillRect/>
          </a:stretch>
        </p:blipFill>
        <p:spPr>
          <a:xfrm>
            <a:off x="-125294" y="-2650"/>
            <a:ext cx="6578946" cy="4934210"/>
          </a:xfrm>
          <a:prstGeom prst="rect">
            <a:avLst/>
          </a:prstGeom>
          <a:ln w="12700">
            <a:miter lim="400000"/>
          </a:ln>
        </p:spPr>
      </p:pic>
      <p:pic>
        <p:nvPicPr>
          <p:cNvPr id="225" name="IMG_0750.jpg"/>
          <p:cNvPicPr/>
          <p:nvPr/>
        </p:nvPicPr>
        <p:blipFill>
          <a:blip r:embed="rId4">
            <a:extLst/>
          </a:blip>
          <a:stretch>
            <a:fillRect/>
          </a:stretch>
        </p:blipFill>
        <p:spPr>
          <a:xfrm>
            <a:off x="6451345" y="4839683"/>
            <a:ext cx="6568823" cy="4926617"/>
          </a:xfrm>
          <a:prstGeom prst="rect">
            <a:avLst/>
          </a:prstGeom>
          <a:ln w="12700">
            <a:miter lim="400000"/>
          </a:ln>
        </p:spPr>
      </p:pic>
      <p:pic>
        <p:nvPicPr>
          <p:cNvPr id="226" name="IMG_0749.jpg"/>
          <p:cNvPicPr/>
          <p:nvPr/>
        </p:nvPicPr>
        <p:blipFill>
          <a:blip r:embed="rId5">
            <a:extLst/>
          </a:blip>
          <a:stretch>
            <a:fillRect/>
          </a:stretch>
        </p:blipFill>
        <p:spPr>
          <a:xfrm>
            <a:off x="-14431" y="4935229"/>
            <a:ext cx="6473493" cy="4855120"/>
          </a:xfrm>
          <a:prstGeom prst="rect">
            <a:avLst/>
          </a:prstGeom>
          <a:ln w="12700">
            <a:miter lim="400000"/>
          </a:ln>
        </p:spPr>
      </p:pic>
      <p:pic>
        <p:nvPicPr>
          <p:cNvPr id="227" name="PC060775.jpg"/>
          <p:cNvPicPr/>
          <p:nvPr/>
        </p:nvPicPr>
        <p:blipFill>
          <a:blip r:embed="rId6">
            <a:extLst/>
          </a:blip>
          <a:stretch>
            <a:fillRect/>
          </a:stretch>
        </p:blipFill>
        <p:spPr>
          <a:xfrm>
            <a:off x="6448676" y="1146"/>
            <a:ext cx="6568824" cy="4926618"/>
          </a:xfrm>
          <a:prstGeom prst="rect">
            <a:avLst/>
          </a:prstGeom>
          <a:ln w="12700">
            <a:miter lim="400000"/>
          </a:ln>
        </p:spPr>
      </p:pic>
    </p:spTree>
  </p:cSld>
  <p:clrMapOvr>
    <a:masterClrMapping/>
  </p:clrMapOvr>
  <p:transition spd="med" advClick="1"/>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p:nvPr>
        </p:nvSpPr>
        <p:spPr>
          <a:xfrm>
            <a:off x="-8186" y="-107950"/>
            <a:ext cx="13033875" cy="3044291"/>
          </a:xfrm>
          <a:prstGeom prst="rect">
            <a:avLst/>
          </a:prstGeom>
        </p:spPr>
        <p:txBody>
          <a:bodyPr/>
          <a:lstStyle/>
          <a:p>
            <a:pPr lvl="0">
              <a:defRPr sz="1800"/>
            </a:pPr>
            <a:r>
              <a:rPr sz="4500"/>
              <a:t>Wie kommt</a:t>
            </a:r>
            <a:endParaRPr sz="4500"/>
          </a:p>
          <a:p>
            <a:pPr lvl="0">
              <a:defRPr sz="1800"/>
            </a:pPr>
            <a:r>
              <a:rPr sz="4500"/>
              <a:t>man zum </a:t>
            </a:r>
            <a:endParaRPr sz="4500"/>
          </a:p>
          <a:p>
            <a:pPr lvl="0">
              <a:defRPr sz="1800"/>
            </a:pPr>
            <a:r>
              <a:rPr sz="4500"/>
              <a:t>Südpol?</a:t>
            </a:r>
          </a:p>
        </p:txBody>
      </p:sp>
      <p:sp>
        <p:nvSpPr>
          <p:cNvPr id="232" name="Shape 232"/>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33" name="pasted-image.png"/>
          <p:cNvPicPr/>
          <p:nvPr/>
        </p:nvPicPr>
        <p:blipFill>
          <a:blip r:embed="rId3">
            <a:extLst/>
          </a:blip>
          <a:stretch>
            <a:fillRect/>
          </a:stretch>
        </p:blipFill>
        <p:spPr>
          <a:xfrm>
            <a:off x="4111911" y="-35301"/>
            <a:ext cx="8909441" cy="9600827"/>
          </a:xfrm>
          <a:prstGeom prst="rect">
            <a:avLst/>
          </a:prstGeom>
          <a:ln w="12700">
            <a:miter lim="400000"/>
          </a:ln>
        </p:spPr>
      </p:pic>
      <p:sp>
        <p:nvSpPr>
          <p:cNvPr id="234" name="Shape 234"/>
          <p:cNvSpPr/>
          <p:nvPr/>
        </p:nvSpPr>
        <p:spPr>
          <a:xfrm flipH="1" flipV="1">
            <a:off x="8391075" y="2461580"/>
            <a:ext cx="351111" cy="652908"/>
          </a:xfrm>
          <a:prstGeom prst="line">
            <a:avLst/>
          </a:prstGeom>
          <a:ln w="50800">
            <a:solidFill>
              <a:srgbClr val="E68F4C"/>
            </a:solidFill>
          </a:ln>
        </p:spPr>
        <p:txBody>
          <a:bodyPr lIns="0" tIns="0" rIns="0" bIns="0"/>
          <a:lstStyle/>
          <a:p>
            <a:pPr lvl="0" algn="l" defTabSz="457200">
              <a:defRPr sz="1200">
                <a:solidFill>
                  <a:srgbClr val="000000"/>
                </a:solidFill>
                <a:latin typeface="+mn-lt"/>
                <a:ea typeface="+mn-ea"/>
                <a:cs typeface="+mn-cs"/>
                <a:sym typeface="Helvetica"/>
              </a:defRPr>
            </a:pPr>
          </a:p>
        </p:txBody>
      </p:sp>
      <p:sp>
        <p:nvSpPr>
          <p:cNvPr id="235" name="Shape 235"/>
          <p:cNvSpPr/>
          <p:nvPr/>
        </p:nvSpPr>
        <p:spPr>
          <a:xfrm flipH="1" flipV="1">
            <a:off x="8750006" y="3100688"/>
            <a:ext cx="789702" cy="178410"/>
          </a:xfrm>
          <a:prstGeom prst="line">
            <a:avLst/>
          </a:prstGeom>
          <a:ln w="50800">
            <a:solidFill>
              <a:srgbClr val="E68F4C"/>
            </a:solidFill>
          </a:ln>
        </p:spPr>
        <p:txBody>
          <a:bodyPr lIns="0" tIns="0" rIns="0" bIns="0"/>
          <a:lstStyle/>
          <a:p>
            <a:pPr lvl="0" algn="l" defTabSz="457200">
              <a:defRPr sz="1200">
                <a:solidFill>
                  <a:srgbClr val="000000"/>
                </a:solidFill>
                <a:latin typeface="+mn-lt"/>
                <a:ea typeface="+mn-ea"/>
                <a:cs typeface="+mn-cs"/>
                <a:sym typeface="Helvetica"/>
              </a:defRPr>
            </a:pPr>
          </a:p>
        </p:txBody>
      </p:sp>
      <p:sp>
        <p:nvSpPr>
          <p:cNvPr id="236" name="Shape 236"/>
          <p:cNvSpPr/>
          <p:nvPr/>
        </p:nvSpPr>
        <p:spPr>
          <a:xfrm flipV="1">
            <a:off x="11577974" y="5358937"/>
            <a:ext cx="257708" cy="3488409"/>
          </a:xfrm>
          <a:prstGeom prst="line">
            <a:avLst/>
          </a:prstGeom>
          <a:ln w="50800">
            <a:solidFill>
              <a:srgbClr val="E68F4C"/>
            </a:solidFill>
          </a:ln>
        </p:spPr>
        <p:txBody>
          <a:bodyPr lIns="0" tIns="0" rIns="0" bIns="0"/>
          <a:lstStyle/>
          <a:p>
            <a:pPr lvl="0" algn="l" defTabSz="457200">
              <a:defRPr sz="1200">
                <a:solidFill>
                  <a:srgbClr val="000000"/>
                </a:solidFill>
                <a:latin typeface="+mn-lt"/>
                <a:ea typeface="+mn-ea"/>
                <a:cs typeface="+mn-cs"/>
                <a:sym typeface="Helvetica"/>
              </a:defRPr>
            </a:pPr>
          </a:p>
        </p:txBody>
      </p:sp>
      <p:sp>
        <p:nvSpPr>
          <p:cNvPr id="237" name="Shape 237"/>
          <p:cNvSpPr/>
          <p:nvPr/>
        </p:nvSpPr>
        <p:spPr>
          <a:xfrm>
            <a:off x="9653989" y="8392511"/>
            <a:ext cx="1845717"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b="1" sz="2800"/>
              <a:t>McMurdo</a:t>
            </a:r>
            <a:endParaRPr b="1" sz="2800"/>
          </a:p>
          <a:p>
            <a:pPr lvl="0">
              <a:defRPr sz="1800">
                <a:solidFill>
                  <a:srgbClr val="000000"/>
                </a:solidFill>
              </a:defRPr>
            </a:pPr>
            <a:r>
              <a:rPr b="1" sz="2800"/>
              <a:t>MCM</a:t>
            </a:r>
          </a:p>
        </p:txBody>
      </p:sp>
      <p:pic>
        <p:nvPicPr>
          <p:cNvPr id="238" name="pasted-image.png"/>
          <p:cNvPicPr/>
          <p:nvPr/>
        </p:nvPicPr>
        <p:blipFill>
          <a:blip r:embed="rId4">
            <a:extLst/>
          </a:blip>
          <a:stretch>
            <a:fillRect/>
          </a:stretch>
        </p:blipFill>
        <p:spPr>
          <a:xfrm>
            <a:off x="-18607" y="3140716"/>
            <a:ext cx="6888841" cy="6417711"/>
          </a:xfrm>
          <a:prstGeom prst="rect">
            <a:avLst/>
          </a:prstGeom>
          <a:ln w="12700">
            <a:miter lim="400000"/>
          </a:ln>
        </p:spPr>
      </p:pic>
      <p:sp>
        <p:nvSpPr>
          <p:cNvPr id="239" name="Shape 239"/>
          <p:cNvSpPr/>
          <p:nvPr/>
        </p:nvSpPr>
        <p:spPr>
          <a:xfrm>
            <a:off x="4802753" y="6598550"/>
            <a:ext cx="1029259"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a:solidFill>
                  <a:srgbClr val="E68F4C"/>
                </a:solidFill>
              </a:defRPr>
            </a:lvl1pPr>
          </a:lstStyle>
          <a:p>
            <a:pPr lvl="0">
              <a:defRPr b="0" sz="1800">
                <a:solidFill>
                  <a:srgbClr val="000000"/>
                </a:solidFill>
              </a:defRPr>
            </a:pPr>
            <a:r>
              <a:rPr b="1" sz="2800">
                <a:solidFill>
                  <a:srgbClr val="E68F4C"/>
                </a:solidFill>
              </a:rPr>
              <a:t>MCM</a:t>
            </a:r>
          </a:p>
        </p:txBody>
      </p:sp>
      <p:sp>
        <p:nvSpPr>
          <p:cNvPr id="240" name="Shape 240"/>
          <p:cNvSpPr/>
          <p:nvPr/>
        </p:nvSpPr>
        <p:spPr>
          <a:xfrm flipH="1">
            <a:off x="3810709" y="6951350"/>
            <a:ext cx="925550" cy="699889"/>
          </a:xfrm>
          <a:prstGeom prst="line">
            <a:avLst/>
          </a:prstGeom>
          <a:ln w="25400">
            <a:solidFill>
              <a:srgbClr val="E68F4C"/>
            </a:solidFill>
            <a:tailEnd type="triangle"/>
          </a:ln>
        </p:spPr>
        <p:txBody>
          <a:bodyPr lIns="0" tIns="0" rIns="0" bIns="0"/>
          <a:lstStyle/>
          <a:p>
            <a:pPr lvl="0" algn="l" defTabSz="457200">
              <a:defRPr sz="1200">
                <a:solidFill>
                  <a:srgbClr val="000000"/>
                </a:solidFill>
                <a:latin typeface="+mn-lt"/>
                <a:ea typeface="+mn-ea"/>
                <a:cs typeface="+mn-cs"/>
                <a:sym typeface="Helvetica"/>
              </a:defRPr>
            </a:pPr>
          </a:p>
        </p:txBody>
      </p:sp>
      <p:sp>
        <p:nvSpPr>
          <p:cNvPr id="241" name="Shape 241"/>
          <p:cNvSpPr/>
          <p:nvPr/>
        </p:nvSpPr>
        <p:spPr>
          <a:xfrm>
            <a:off x="1305145" y="3800404"/>
            <a:ext cx="1385215" cy="1066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b="1" sz="2800">
                <a:solidFill>
                  <a:srgbClr val="C82506"/>
                </a:solidFill>
              </a:rPr>
              <a:t>Palmer</a:t>
            </a:r>
            <a:endParaRPr b="1" sz="2800">
              <a:solidFill>
                <a:srgbClr val="C82506"/>
              </a:solidFill>
            </a:endParaRPr>
          </a:p>
          <a:p>
            <a:pPr lvl="0">
              <a:defRPr sz="1800">
                <a:solidFill>
                  <a:srgbClr val="000000"/>
                </a:solidFill>
              </a:defRPr>
            </a:pPr>
            <a:r>
              <a:rPr b="1" sz="2800">
                <a:solidFill>
                  <a:srgbClr val="C82506"/>
                </a:solidFill>
              </a:rPr>
              <a:t>Station</a:t>
            </a:r>
          </a:p>
        </p:txBody>
      </p:sp>
      <p:pic>
        <p:nvPicPr>
          <p:cNvPr id="242" name=""/>
          <p:cNvPicPr/>
          <p:nvPr/>
        </p:nvPicPr>
        <p:blipFill>
          <a:blip r:embed="rId5">
            <a:extLst/>
          </a:blip>
          <a:stretch>
            <a:fillRect/>
          </a:stretch>
        </p:blipFill>
        <p:spPr>
          <a:xfrm>
            <a:off x="431277" y="4266710"/>
            <a:ext cx="902419" cy="869804"/>
          </a:xfrm>
          <a:prstGeom prst="rect">
            <a:avLst/>
          </a:prstGeom>
        </p:spPr>
      </p:pic>
      <p:sp>
        <p:nvSpPr>
          <p:cNvPr id="244" name="Shape 244"/>
          <p:cNvSpPr/>
          <p:nvPr/>
        </p:nvSpPr>
        <p:spPr>
          <a:xfrm flipH="1" flipV="1">
            <a:off x="3416122" y="6339425"/>
            <a:ext cx="304785" cy="1347572"/>
          </a:xfrm>
          <a:prstGeom prst="line">
            <a:avLst/>
          </a:prstGeom>
          <a:ln w="63500">
            <a:solidFill>
              <a:srgbClr val="773F9B"/>
            </a:solidFill>
          </a:ln>
        </p:spPr>
        <p:txBody>
          <a:bodyPr lIns="0" tIns="0" rIns="0" bIns="0"/>
          <a:lstStyle/>
          <a:p>
            <a:pPr lvl="0" algn="l" defTabSz="457200">
              <a:defRPr sz="1200">
                <a:solidFill>
                  <a:srgbClr val="000000"/>
                </a:solidFill>
                <a:latin typeface="+mn-lt"/>
                <a:ea typeface="+mn-ea"/>
                <a:cs typeface="+mn-cs"/>
                <a:sym typeface="Helvetica"/>
              </a:defRPr>
            </a:pPr>
          </a:p>
        </p:txBody>
      </p:sp>
      <p:sp>
        <p:nvSpPr>
          <p:cNvPr id="245" name="Shape 245"/>
          <p:cNvSpPr/>
          <p:nvPr/>
        </p:nvSpPr>
        <p:spPr>
          <a:xfrm>
            <a:off x="3299992" y="5643862"/>
            <a:ext cx="1279958"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a:solidFill>
                  <a:srgbClr val="00882B"/>
                </a:solidFill>
              </a:defRPr>
            </a:lvl1pPr>
          </a:lstStyle>
          <a:p>
            <a:pPr lvl="0">
              <a:defRPr b="0" sz="1800">
                <a:solidFill>
                  <a:srgbClr val="000000"/>
                </a:solidFill>
              </a:defRPr>
            </a:pPr>
            <a:r>
              <a:rPr b="1" sz="2800">
                <a:solidFill>
                  <a:srgbClr val="00882B"/>
                </a:solidFill>
              </a:rPr>
              <a:t>Südpol</a:t>
            </a:r>
          </a:p>
        </p:txBody>
      </p:sp>
      <p:pic>
        <p:nvPicPr>
          <p:cNvPr id="246" name=""/>
          <p:cNvPicPr/>
          <p:nvPr/>
        </p:nvPicPr>
        <p:blipFill>
          <a:blip r:embed="rId6">
            <a:extLst/>
          </a:blip>
          <a:stretch>
            <a:fillRect/>
          </a:stretch>
        </p:blipFill>
        <p:spPr>
          <a:xfrm>
            <a:off x="3110574" y="6076344"/>
            <a:ext cx="605079" cy="584201"/>
          </a:xfrm>
          <a:prstGeom prst="rect">
            <a:avLst/>
          </a:prstGeom>
        </p:spPr>
      </p:pic>
      <p:sp>
        <p:nvSpPr>
          <p:cNvPr id="248" name="Shape 248"/>
          <p:cNvSpPr/>
          <p:nvPr/>
        </p:nvSpPr>
        <p:spPr>
          <a:xfrm>
            <a:off x="11614377" y="7833591"/>
            <a:ext cx="1391616" cy="1066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p>
            <a:pPr lvl="0">
              <a:defRPr sz="1800">
                <a:solidFill>
                  <a:srgbClr val="000000"/>
                </a:solidFill>
              </a:defRPr>
            </a:pPr>
            <a:r>
              <a:rPr b="1" sz="2800">
                <a:solidFill>
                  <a:srgbClr val="E68F4C"/>
                </a:solidFill>
              </a:rPr>
              <a:t>Boeing</a:t>
            </a:r>
            <a:endParaRPr b="1" sz="2800">
              <a:solidFill>
                <a:srgbClr val="E68F4C"/>
              </a:solidFill>
            </a:endParaRPr>
          </a:p>
          <a:p>
            <a:pPr lvl="0">
              <a:defRPr sz="1800">
                <a:solidFill>
                  <a:srgbClr val="000000"/>
                </a:solidFill>
              </a:defRPr>
            </a:pPr>
            <a:r>
              <a:rPr b="1" sz="2800">
                <a:solidFill>
                  <a:srgbClr val="E68F4C"/>
                </a:solidFill>
              </a:rPr>
              <a:t>C-17</a:t>
            </a:r>
          </a:p>
        </p:txBody>
      </p:sp>
      <p:sp>
        <p:nvSpPr>
          <p:cNvPr id="249" name="Shape 249"/>
          <p:cNvSpPr/>
          <p:nvPr/>
        </p:nvSpPr>
        <p:spPr>
          <a:xfrm>
            <a:off x="2145931" y="6927815"/>
            <a:ext cx="1180390"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a:solidFill>
                  <a:srgbClr val="773F9B"/>
                </a:solidFill>
              </a:defRPr>
            </a:lvl1pPr>
          </a:lstStyle>
          <a:p>
            <a:pPr lvl="0">
              <a:defRPr b="0" sz="1800">
                <a:solidFill>
                  <a:srgbClr val="000000"/>
                </a:solidFill>
              </a:defRPr>
            </a:pPr>
            <a:r>
              <a:rPr b="1" sz="2800">
                <a:solidFill>
                  <a:srgbClr val="773F9B"/>
                </a:solidFill>
              </a:rPr>
              <a:t>LC130</a:t>
            </a:r>
          </a:p>
        </p:txBody>
      </p:sp>
      <p:sp>
        <p:nvSpPr>
          <p:cNvPr id="250" name="Shape 250"/>
          <p:cNvSpPr/>
          <p:nvPr/>
        </p:nvSpPr>
        <p:spPr>
          <a:xfrm>
            <a:off x="3709416" y="7795541"/>
            <a:ext cx="1" cy="1675543"/>
          </a:xfrm>
          <a:prstGeom prst="line">
            <a:avLst/>
          </a:prstGeom>
          <a:ln w="63500">
            <a:solidFill/>
            <a:tailEnd type="triangle"/>
          </a:ln>
        </p:spPr>
        <p:txBody>
          <a:bodyPr lIns="0" tIns="0" rIns="0" bIns="0"/>
          <a:lstStyle/>
          <a:p>
            <a:pPr lvl="0" algn="l" defTabSz="457200">
              <a:defRPr sz="1200">
                <a:solidFill>
                  <a:srgbClr val="000000"/>
                </a:solidFill>
                <a:latin typeface="+mn-lt"/>
                <a:ea typeface="+mn-ea"/>
                <a:cs typeface="+mn-cs"/>
                <a:sym typeface="Helvetica"/>
              </a:defRPr>
            </a:pPr>
          </a:p>
        </p:txBody>
      </p:sp>
      <p:sp>
        <p:nvSpPr>
          <p:cNvPr id="251" name="Shape 251"/>
          <p:cNvSpPr/>
          <p:nvPr/>
        </p:nvSpPr>
        <p:spPr>
          <a:xfrm>
            <a:off x="1593538" y="8762146"/>
            <a:ext cx="201818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lvl="0">
              <a:defRPr sz="1800"/>
            </a:pPr>
            <a:r>
              <a:rPr sz="2800"/>
              <a:t>Neuseeland</a:t>
            </a:r>
          </a:p>
        </p:txBody>
      </p:sp>
      <p:sp>
        <p:nvSpPr>
          <p:cNvPr id="252" name="Shape 252"/>
          <p:cNvSpPr/>
          <p:nvPr/>
        </p:nvSpPr>
        <p:spPr>
          <a:xfrm>
            <a:off x="11131320" y="6076344"/>
            <a:ext cx="528930"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a:solidFill>
                  <a:srgbClr val="E68F4C"/>
                </a:solidFill>
              </a:defRPr>
            </a:lvl1pPr>
          </a:lstStyle>
          <a:p>
            <a:pPr lvl="0">
              <a:defRPr b="0" sz="1800">
                <a:solidFill>
                  <a:srgbClr val="000000"/>
                </a:solidFill>
              </a:defRPr>
            </a:pPr>
            <a:r>
              <a:rPr b="1" sz="2800">
                <a:solidFill>
                  <a:srgbClr val="E68F4C"/>
                </a:solidFill>
              </a:rPr>
              <a:t>5h</a:t>
            </a:r>
          </a:p>
        </p:txBody>
      </p:sp>
      <p:sp>
        <p:nvSpPr>
          <p:cNvPr id="253" name="Shape 253"/>
          <p:cNvSpPr/>
          <p:nvPr/>
        </p:nvSpPr>
        <p:spPr>
          <a:xfrm>
            <a:off x="3667427" y="6598550"/>
            <a:ext cx="528931"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b="1">
                <a:solidFill>
                  <a:srgbClr val="773F9B"/>
                </a:solidFill>
              </a:defRPr>
            </a:lvl1pPr>
          </a:lstStyle>
          <a:p>
            <a:pPr lvl="0">
              <a:defRPr b="0" sz="1800">
                <a:solidFill>
                  <a:srgbClr val="000000"/>
                </a:solidFill>
              </a:defRPr>
            </a:pPr>
            <a:r>
              <a:rPr b="1" sz="2800">
                <a:solidFill>
                  <a:srgbClr val="773F9B"/>
                </a:solidFill>
              </a:rPr>
              <a:t>3h</a:t>
            </a:r>
          </a:p>
        </p:txBody>
      </p:sp>
    </p:spTree>
  </p:cSld>
  <p:clrMapOvr>
    <a:masterClrMapping/>
  </p:clrMapOvr>
  <p:transition spd="med" advClick="1"/>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57" name="PB010592.jpg"/>
          <p:cNvPicPr/>
          <p:nvPr/>
        </p:nvPicPr>
        <p:blipFill>
          <a:blip r:embed="rId3">
            <a:extLst/>
          </a:blip>
          <a:stretch>
            <a:fillRect/>
          </a:stretch>
        </p:blipFill>
        <p:spPr>
          <a:xfrm>
            <a:off x="6660166" y="4748617"/>
            <a:ext cx="6429470" cy="4822104"/>
          </a:xfrm>
          <a:prstGeom prst="rect">
            <a:avLst/>
          </a:prstGeom>
          <a:ln w="12700">
            <a:miter lim="400000"/>
          </a:ln>
        </p:spPr>
      </p:pic>
      <p:pic>
        <p:nvPicPr>
          <p:cNvPr id="258" name="pasted-image.png"/>
          <p:cNvPicPr/>
          <p:nvPr/>
        </p:nvPicPr>
        <p:blipFill>
          <a:blip r:embed="rId4">
            <a:extLst/>
          </a:blip>
          <a:stretch>
            <a:fillRect/>
          </a:stretch>
        </p:blipFill>
        <p:spPr>
          <a:xfrm>
            <a:off x="-1891" y="4564372"/>
            <a:ext cx="6670355" cy="4999964"/>
          </a:xfrm>
          <a:prstGeom prst="rect">
            <a:avLst/>
          </a:prstGeom>
          <a:ln w="12700">
            <a:miter lim="400000"/>
          </a:ln>
        </p:spPr>
      </p:pic>
      <p:sp>
        <p:nvSpPr>
          <p:cNvPr id="259" name="Shape 259"/>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60" name="pasted-image.png"/>
          <p:cNvPicPr/>
          <p:nvPr/>
        </p:nvPicPr>
        <p:blipFill>
          <a:blip r:embed="rId5">
            <a:extLst/>
          </a:blip>
          <a:stretch>
            <a:fillRect/>
          </a:stretch>
        </p:blipFill>
        <p:spPr>
          <a:xfrm>
            <a:off x="-29040" y="-5143"/>
            <a:ext cx="6561511" cy="4912890"/>
          </a:xfrm>
          <a:prstGeom prst="rect">
            <a:avLst/>
          </a:prstGeom>
          <a:ln w="12700">
            <a:miter lim="400000"/>
          </a:ln>
        </p:spPr>
      </p:pic>
      <p:pic>
        <p:nvPicPr>
          <p:cNvPr id="261" name="pasted-image.png"/>
          <p:cNvPicPr/>
          <p:nvPr/>
        </p:nvPicPr>
        <p:blipFill>
          <a:blip r:embed="rId6">
            <a:extLst/>
          </a:blip>
          <a:stretch>
            <a:fillRect/>
          </a:stretch>
        </p:blipFill>
        <p:spPr>
          <a:xfrm>
            <a:off x="6511125" y="-29514"/>
            <a:ext cx="6557880" cy="4912890"/>
          </a:xfrm>
          <a:prstGeom prst="rect">
            <a:avLst/>
          </a:prstGeom>
          <a:ln w="12700">
            <a:miter lim="400000"/>
          </a:ln>
        </p:spPr>
      </p:pic>
    </p:spTree>
  </p:cSld>
  <p:clrMapOvr>
    <a:masterClrMapping/>
  </p:clrMapOvr>
  <p:transition spd="med" advClick="1"/>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65" name="PB010622.jpg"/>
          <p:cNvPicPr/>
          <p:nvPr/>
        </p:nvPicPr>
        <p:blipFill>
          <a:blip r:embed="rId3">
            <a:extLst/>
          </a:blip>
          <a:stretch>
            <a:fillRect/>
          </a:stretch>
        </p:blipFill>
        <p:spPr>
          <a:xfrm>
            <a:off x="6608734" y="4475601"/>
            <a:ext cx="6797733" cy="5098300"/>
          </a:xfrm>
          <a:prstGeom prst="rect">
            <a:avLst/>
          </a:prstGeom>
          <a:ln w="12700">
            <a:miter lim="400000"/>
          </a:ln>
        </p:spPr>
      </p:pic>
      <p:sp>
        <p:nvSpPr>
          <p:cNvPr id="266" name="Shape 26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67" name="PB010624.jpg"/>
          <p:cNvPicPr/>
          <p:nvPr/>
        </p:nvPicPr>
        <p:blipFill>
          <a:blip r:embed="rId4">
            <a:extLst/>
          </a:blip>
          <a:stretch>
            <a:fillRect/>
          </a:stretch>
        </p:blipFill>
        <p:spPr>
          <a:xfrm>
            <a:off x="-20660" y="4594605"/>
            <a:ext cx="6636175" cy="4977131"/>
          </a:xfrm>
          <a:prstGeom prst="rect">
            <a:avLst/>
          </a:prstGeom>
          <a:ln w="12700">
            <a:miter lim="400000"/>
          </a:ln>
        </p:spPr>
      </p:pic>
      <p:pic>
        <p:nvPicPr>
          <p:cNvPr id="268" name="pasted-image-small.png"/>
          <p:cNvPicPr/>
          <p:nvPr/>
        </p:nvPicPr>
        <p:blipFill>
          <a:blip r:embed="rId5">
            <a:extLst/>
          </a:blip>
          <a:stretch>
            <a:fillRect/>
          </a:stretch>
        </p:blipFill>
        <p:spPr>
          <a:xfrm>
            <a:off x="5224491" y="-63100"/>
            <a:ext cx="8257284" cy="4656818"/>
          </a:xfrm>
          <a:prstGeom prst="rect">
            <a:avLst/>
          </a:prstGeom>
          <a:ln w="12700">
            <a:miter lim="400000"/>
          </a:ln>
        </p:spPr>
      </p:pic>
      <p:pic>
        <p:nvPicPr>
          <p:cNvPr id="269" name="IMGP4704.jpg"/>
          <p:cNvPicPr/>
          <p:nvPr/>
        </p:nvPicPr>
        <p:blipFill>
          <a:blip r:embed="rId6">
            <a:extLst/>
          </a:blip>
          <a:stretch>
            <a:fillRect/>
          </a:stretch>
        </p:blipFill>
        <p:spPr>
          <a:xfrm>
            <a:off x="-34005" y="-59664"/>
            <a:ext cx="7007124" cy="4656818"/>
          </a:xfrm>
          <a:prstGeom prst="rect">
            <a:avLst/>
          </a:prstGeom>
          <a:ln w="12700">
            <a:miter lim="400000"/>
          </a:ln>
        </p:spPr>
      </p:pic>
    </p:spTree>
  </p:cSld>
  <p:clrMapOvr>
    <a:masterClrMapping/>
  </p:clrMapOvr>
  <p:transition spd="med" advClick="1"/>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73" name="IMGP4713.jpg"/>
          <p:cNvPicPr/>
          <p:nvPr/>
        </p:nvPicPr>
        <p:blipFill>
          <a:blip r:embed="rId3">
            <a:extLst/>
          </a:blip>
          <a:stretch>
            <a:fillRect/>
          </a:stretch>
        </p:blipFill>
        <p:spPr>
          <a:xfrm>
            <a:off x="5564773" y="4602150"/>
            <a:ext cx="7466396" cy="4962042"/>
          </a:xfrm>
          <a:prstGeom prst="rect">
            <a:avLst/>
          </a:prstGeom>
          <a:ln w="12700">
            <a:miter lim="400000"/>
          </a:ln>
        </p:spPr>
      </p:pic>
      <p:sp>
        <p:nvSpPr>
          <p:cNvPr id="274" name="Shape 274"/>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75" name="pasted-image.png"/>
          <p:cNvPicPr/>
          <p:nvPr/>
        </p:nvPicPr>
        <p:blipFill>
          <a:blip r:embed="rId4">
            <a:extLst/>
          </a:blip>
          <a:stretch>
            <a:fillRect/>
          </a:stretch>
        </p:blipFill>
        <p:spPr>
          <a:xfrm>
            <a:off x="6762141" y="4717508"/>
            <a:ext cx="2941511" cy="805313"/>
          </a:xfrm>
          <a:prstGeom prst="rect">
            <a:avLst/>
          </a:prstGeom>
          <a:ln w="12700">
            <a:miter lim="400000"/>
          </a:ln>
        </p:spPr>
      </p:pic>
      <p:pic>
        <p:nvPicPr>
          <p:cNvPr id="276" name="IMGP4710.jpg"/>
          <p:cNvPicPr/>
          <p:nvPr/>
        </p:nvPicPr>
        <p:blipFill>
          <a:blip r:embed="rId5">
            <a:extLst/>
          </a:blip>
          <a:stretch>
            <a:fillRect/>
          </a:stretch>
        </p:blipFill>
        <p:spPr>
          <a:xfrm>
            <a:off x="6106322" y="1677"/>
            <a:ext cx="6924847" cy="4602138"/>
          </a:xfrm>
          <a:prstGeom prst="rect">
            <a:avLst/>
          </a:prstGeom>
          <a:ln w="12700">
            <a:miter lim="400000"/>
          </a:ln>
        </p:spPr>
      </p:pic>
      <p:pic>
        <p:nvPicPr>
          <p:cNvPr id="277" name="IMGP4731.jpg"/>
          <p:cNvPicPr/>
          <p:nvPr/>
        </p:nvPicPr>
        <p:blipFill>
          <a:blip r:embed="rId6">
            <a:extLst/>
          </a:blip>
          <a:stretch>
            <a:fillRect/>
          </a:stretch>
        </p:blipFill>
        <p:spPr>
          <a:xfrm>
            <a:off x="-308055" y="5290911"/>
            <a:ext cx="6424176" cy="4269401"/>
          </a:xfrm>
          <a:prstGeom prst="rect">
            <a:avLst/>
          </a:prstGeom>
          <a:ln w="12700">
            <a:miter lim="400000"/>
          </a:ln>
        </p:spPr>
      </p:pic>
      <p:pic>
        <p:nvPicPr>
          <p:cNvPr id="278" name="IMGP4772.jpg"/>
          <p:cNvPicPr/>
          <p:nvPr/>
        </p:nvPicPr>
        <p:blipFill>
          <a:blip r:embed="rId7">
            <a:extLst/>
          </a:blip>
          <a:srcRect l="16954" t="0" r="28129" b="24641"/>
          <a:stretch>
            <a:fillRect/>
          </a:stretch>
        </p:blipFill>
        <p:spPr>
          <a:xfrm>
            <a:off x="-1013524" y="-1224172"/>
            <a:ext cx="7141735" cy="6513080"/>
          </a:xfrm>
          <a:prstGeom prst="rect">
            <a:avLst/>
          </a:prstGeom>
          <a:ln w="12700">
            <a:miter lim="400000"/>
          </a:ln>
        </p:spPr>
      </p:pic>
    </p:spTree>
  </p:cSld>
  <p:clrMapOvr>
    <a:masterClrMapping/>
  </p:clrMapOvr>
  <p:transition spd="med" advClick="1"/>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2" name="pasted-image-small.png"/>
          <p:cNvPicPr/>
          <p:nvPr/>
        </p:nvPicPr>
        <p:blipFill>
          <a:blip r:embed="rId3">
            <a:extLst/>
          </a:blip>
          <a:stretch>
            <a:fillRect/>
          </a:stretch>
        </p:blipFill>
        <p:spPr>
          <a:xfrm>
            <a:off x="4612180" y="-6553"/>
            <a:ext cx="8394816" cy="4734383"/>
          </a:xfrm>
          <a:prstGeom prst="rect">
            <a:avLst/>
          </a:prstGeom>
          <a:ln w="12700">
            <a:miter lim="400000"/>
          </a:ln>
        </p:spPr>
      </p:pic>
      <p:sp>
        <p:nvSpPr>
          <p:cNvPr id="283" name="Shape 28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84" name="IMGP4832.jpg"/>
          <p:cNvPicPr/>
          <p:nvPr/>
        </p:nvPicPr>
        <p:blipFill>
          <a:blip r:embed="rId4">
            <a:extLst/>
          </a:blip>
          <a:stretch>
            <a:fillRect/>
          </a:stretch>
        </p:blipFill>
        <p:spPr>
          <a:xfrm>
            <a:off x="-815855" y="4664954"/>
            <a:ext cx="7741378" cy="5144792"/>
          </a:xfrm>
          <a:prstGeom prst="rect">
            <a:avLst/>
          </a:prstGeom>
          <a:ln w="12700">
            <a:miter lim="400000"/>
          </a:ln>
        </p:spPr>
      </p:pic>
      <p:pic>
        <p:nvPicPr>
          <p:cNvPr id="285" name="PB030663.jpg"/>
          <p:cNvPicPr/>
          <p:nvPr/>
        </p:nvPicPr>
        <p:blipFill>
          <a:blip r:embed="rId5">
            <a:extLst/>
          </a:blip>
          <a:stretch>
            <a:fillRect/>
          </a:stretch>
        </p:blipFill>
        <p:spPr>
          <a:xfrm>
            <a:off x="-31037" y="-56806"/>
            <a:ext cx="6312510" cy="4734383"/>
          </a:xfrm>
          <a:prstGeom prst="rect">
            <a:avLst/>
          </a:prstGeom>
          <a:ln w="12700">
            <a:miter lim="400000"/>
          </a:ln>
        </p:spPr>
      </p:pic>
      <p:pic>
        <p:nvPicPr>
          <p:cNvPr id="286" name="PB060700.jpg"/>
          <p:cNvPicPr/>
          <p:nvPr/>
        </p:nvPicPr>
        <p:blipFill>
          <a:blip r:embed="rId6">
            <a:extLst/>
          </a:blip>
          <a:stretch>
            <a:fillRect/>
          </a:stretch>
        </p:blipFill>
        <p:spPr>
          <a:xfrm>
            <a:off x="6638856" y="4664954"/>
            <a:ext cx="6859721" cy="5144792"/>
          </a:xfrm>
          <a:prstGeom prst="rect">
            <a:avLst/>
          </a:prstGeom>
          <a:ln w="12700">
            <a:miter lim="400000"/>
          </a:ln>
        </p:spPr>
      </p:pic>
    </p:spTree>
  </p:cSld>
  <p:clrMapOvr>
    <a:masterClrMapping/>
  </p:clrMapOvr>
  <p:transition spd="med" advClick="1"/>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0" name="Shape 290"/>
          <p:cNvSpPr/>
          <p:nvPr>
            <p:ph type="title"/>
          </p:nvPr>
        </p:nvSpPr>
        <p:spPr>
          <a:prstGeom prst="rect">
            <a:avLst/>
          </a:prstGeom>
        </p:spPr>
        <p:txBody>
          <a:bodyPr/>
          <a:lstStyle/>
          <a:p>
            <a:pPr lvl="0">
              <a:defRPr sz="1800"/>
            </a:pPr>
            <a:r>
              <a:rPr sz="5500"/>
              <a:t>South Pole in numbers</a:t>
            </a:r>
          </a:p>
        </p:txBody>
      </p:sp>
      <p:sp>
        <p:nvSpPr>
          <p:cNvPr id="291" name="Shape 291"/>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292" name="pasted-image.png"/>
          <p:cNvPicPr/>
          <p:nvPr/>
        </p:nvPicPr>
        <p:blipFill>
          <a:blip r:embed="rId3">
            <a:extLst/>
          </a:blip>
          <a:stretch>
            <a:fillRect/>
          </a:stretch>
        </p:blipFill>
        <p:spPr>
          <a:xfrm>
            <a:off x="753103" y="965492"/>
            <a:ext cx="11152447" cy="3794315"/>
          </a:xfrm>
          <a:prstGeom prst="rect">
            <a:avLst/>
          </a:prstGeom>
          <a:ln w="12700">
            <a:miter lim="400000"/>
          </a:ln>
        </p:spPr>
      </p:pic>
      <p:sp>
        <p:nvSpPr>
          <p:cNvPr id="293" name="Shape 293"/>
          <p:cNvSpPr/>
          <p:nvPr/>
        </p:nvSpPr>
        <p:spPr>
          <a:xfrm>
            <a:off x="6119342" y="4584699"/>
            <a:ext cx="766116" cy="584201"/>
          </a:xfrm>
          <a:prstGeom prst="rect">
            <a:avLst/>
          </a:prstGeom>
          <a:ln w="12700">
            <a:miter lim="400000"/>
          </a:ln>
        </p:spPr>
        <p:txBody>
          <a:bodyPr wrap="none" lIns="50800" tIns="50800" rIns="50800" bIns="50800" anchor="ctr">
            <a:spAutoFit/>
          </a:bodyPr>
          <a:lstStyle/>
          <a:p>
            <a:pPr lvl="0"/>
          </a:p>
        </p:txBody>
      </p:sp>
      <p:pic>
        <p:nvPicPr>
          <p:cNvPr id="294" name="pasted-image.png"/>
          <p:cNvPicPr/>
          <p:nvPr/>
        </p:nvPicPr>
        <p:blipFill>
          <a:blip r:embed="rId4">
            <a:extLst/>
          </a:blip>
          <a:stretch>
            <a:fillRect/>
          </a:stretch>
        </p:blipFill>
        <p:spPr>
          <a:xfrm>
            <a:off x="6022923" y="4813024"/>
            <a:ext cx="6981877" cy="4618891"/>
          </a:xfrm>
          <a:prstGeom prst="rect">
            <a:avLst/>
          </a:prstGeom>
          <a:ln w="12700">
            <a:miter lim="400000"/>
          </a:ln>
        </p:spPr>
      </p:pic>
      <p:sp>
        <p:nvSpPr>
          <p:cNvPr id="295" name="Shape 295"/>
          <p:cNvSpPr/>
          <p:nvPr/>
        </p:nvSpPr>
        <p:spPr>
          <a:xfrm>
            <a:off x="6246342" y="4711699"/>
            <a:ext cx="766116" cy="584201"/>
          </a:xfrm>
          <a:prstGeom prst="rect">
            <a:avLst/>
          </a:prstGeom>
          <a:ln w="12700">
            <a:miter lim="400000"/>
          </a:ln>
        </p:spPr>
        <p:txBody>
          <a:bodyPr wrap="none" lIns="50800" tIns="50800" rIns="50800" bIns="50800" anchor="ctr">
            <a:spAutoFit/>
          </a:bodyPr>
          <a:lstStyle/>
          <a:p>
            <a:pPr lvl="0"/>
          </a:p>
        </p:txBody>
      </p:sp>
      <p:sp>
        <p:nvSpPr>
          <p:cNvPr id="296" name="Shape 296"/>
          <p:cNvSpPr/>
          <p:nvPr/>
        </p:nvSpPr>
        <p:spPr>
          <a:xfrm>
            <a:off x="192633" y="4995164"/>
            <a:ext cx="5861102" cy="1905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a:defRPr sz="1800">
                <a:solidFill>
                  <a:srgbClr val="000000"/>
                </a:solidFill>
              </a:defRPr>
            </a:pPr>
            <a:r>
              <a:rPr sz="5200"/>
              <a:t>“Aktuelles” Wetter</a:t>
            </a:r>
            <a:endParaRPr sz="5200"/>
          </a:p>
          <a:p>
            <a:pPr lvl="0" algn="l">
              <a:defRPr sz="1800">
                <a:solidFill>
                  <a:srgbClr val="000000"/>
                </a:solidFill>
              </a:defRPr>
            </a:pPr>
            <a:r>
              <a:rPr sz="5200"/>
              <a:t>am Südpol</a:t>
            </a:r>
          </a:p>
        </p:txBody>
      </p:sp>
      <p:sp>
        <p:nvSpPr>
          <p:cNvPr id="297" name="Shape 297"/>
          <p:cNvSpPr/>
          <p:nvPr/>
        </p:nvSpPr>
        <p:spPr>
          <a:xfrm>
            <a:off x="-40799" y="4745259"/>
            <a:ext cx="13027031" cy="1"/>
          </a:xfrm>
          <a:prstGeom prst="line">
            <a:avLst/>
          </a:prstGeom>
          <a:ln w="50800">
            <a:solidFill>
              <a:srgbClr val="E32626"/>
            </a:solidFill>
          </a:ln>
        </p:spPr>
        <p:txBody>
          <a:bodyPr lIns="0" tIns="0" rIns="0" bIns="0"/>
          <a:lstStyle/>
          <a:p>
            <a:pPr lvl="0" algn="l" defTabSz="457200">
              <a:defRPr sz="1200">
                <a:solidFill>
                  <a:srgbClr val="000000"/>
                </a:solidFill>
                <a:latin typeface="+mn-lt"/>
                <a:ea typeface="+mn-ea"/>
                <a:cs typeface="+mn-cs"/>
                <a:sym typeface="Helvetica"/>
              </a:defRPr>
            </a:pPr>
          </a:p>
        </p:txBody>
      </p:sp>
    </p:spTree>
  </p:cSld>
  <p:clrMapOvr>
    <a:masterClrMapping/>
  </p:clrMapOvr>
  <p:transition spd="med" advClick="1"/>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 name="Shape 51"/>
          <p:cNvSpPr/>
          <p:nvPr>
            <p:ph type="body" idx="1"/>
          </p:nvPr>
        </p:nvSpPr>
        <p:spPr>
          <a:prstGeom prst="rect">
            <a:avLst/>
          </a:prstGeom>
        </p:spPr>
        <p:txBody>
          <a:bodyPr/>
          <a:lstStyle/>
          <a:p>
            <a:pPr lvl="0"/>
          </a:p>
        </p:txBody>
      </p:sp>
      <p:sp>
        <p:nvSpPr>
          <p:cNvPr id="52" name="Shape 52"/>
          <p:cNvSpPr/>
          <p:nvPr>
            <p:ph type="title"/>
          </p:nvPr>
        </p:nvSpPr>
        <p:spPr>
          <a:prstGeom prst="rect">
            <a:avLst/>
          </a:prstGeom>
        </p:spPr>
        <p:txBody>
          <a:bodyPr/>
          <a:lstStyle/>
          <a:p>
            <a:pPr lvl="0"/>
          </a:p>
        </p:txBody>
      </p:sp>
      <p:sp>
        <p:nvSpPr>
          <p:cNvPr id="53" name="Shape 53"/>
          <p:cNvSpPr/>
          <p:nvPr>
            <p:ph type="sldNum" sz="quarter" idx="2"/>
          </p:nvPr>
        </p:nvSpPr>
        <p:spPr>
          <a:xfrm>
            <a:off x="12821515" y="9550400"/>
            <a:ext cx="127001" cy="2413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sp>
        <p:nvSpPr>
          <p:cNvPr id="54" name="Shape 54"/>
          <p:cNvSpPr/>
          <p:nvPr/>
        </p:nvSpPr>
        <p:spPr>
          <a:xfrm>
            <a:off x="1527149" y="1409699"/>
            <a:ext cx="831902"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lvl="0">
              <a:defRPr sz="1800"/>
            </a:pPr>
            <a:r>
              <a:rPr sz="2800"/>
              <a:t>Elisa</a:t>
            </a:r>
          </a:p>
        </p:txBody>
      </p:sp>
      <p:sp>
        <p:nvSpPr>
          <p:cNvPr id="55" name="Shape 55"/>
          <p:cNvSpPr/>
          <p:nvPr/>
        </p:nvSpPr>
        <p:spPr>
          <a:xfrm>
            <a:off x="6033287" y="4584699"/>
            <a:ext cx="938226"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lvl="0">
              <a:defRPr sz="1800"/>
            </a:pPr>
            <a:r>
              <a:rPr sz="2800"/>
              <a:t>Anna</a:t>
            </a:r>
          </a:p>
        </p:txBody>
      </p:sp>
      <p:sp>
        <p:nvSpPr>
          <p:cNvPr id="56" name="Shape 56"/>
          <p:cNvSpPr/>
          <p:nvPr/>
        </p:nvSpPr>
        <p:spPr>
          <a:xfrm>
            <a:off x="11152098" y="8039099"/>
            <a:ext cx="936804"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000000"/>
                </a:solidFill>
              </a:defRPr>
            </a:lvl1pPr>
          </a:lstStyle>
          <a:p>
            <a:pPr lvl="0">
              <a:defRPr sz="1800"/>
            </a:pPr>
            <a:r>
              <a:rPr sz="2800"/>
              <a:t>Petra</a:t>
            </a:r>
          </a:p>
        </p:txBody>
      </p:sp>
    </p:spTree>
  </p:cSld>
  <p:clrMapOvr>
    <a:masterClrMapping/>
  </p:clrMapOvr>
  <p:transition spd="med" advClick="1"/>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1" name="Shape 301"/>
          <p:cNvSpPr/>
          <p:nvPr>
            <p:ph type="body" idx="1"/>
          </p:nvPr>
        </p:nvSpPr>
        <p:spPr>
          <a:prstGeom prst="rect">
            <a:avLst/>
          </a:prstGeom>
        </p:spPr>
        <p:txBody>
          <a:bodyPr/>
          <a:lstStyle/>
          <a:p>
            <a:pPr lvl="0" marL="0" indent="0">
              <a:buSzTx/>
              <a:buNone/>
              <a:defRPr sz="1800">
                <a:solidFill>
                  <a:srgbClr val="000000"/>
                </a:solidFill>
              </a:defRPr>
            </a:pPr>
            <a:r>
              <a:rPr b="1" sz="3400">
                <a:solidFill>
                  <a:srgbClr val="747474"/>
                </a:solidFill>
              </a:rPr>
              <a:t>Energie</a:t>
            </a:r>
            <a:r>
              <a:rPr sz="3400">
                <a:solidFill>
                  <a:srgbClr val="747474"/>
                </a:solidFill>
              </a:rPr>
              <a:t>: zu 100% aus der Verbrennung von Kerosin</a:t>
            </a:r>
            <a:endParaRPr sz="3400">
              <a:solidFill>
                <a:srgbClr val="747474"/>
              </a:solidFill>
            </a:endParaRPr>
          </a:p>
          <a:p>
            <a:pPr lvl="1" marL="721894" indent="-340894">
              <a:defRPr sz="1800">
                <a:solidFill>
                  <a:srgbClr val="000000"/>
                </a:solidFill>
              </a:defRPr>
            </a:pPr>
            <a:r>
              <a:rPr sz="3400">
                <a:solidFill>
                  <a:srgbClr val="747474"/>
                </a:solidFill>
              </a:rPr>
              <a:t>Kerosin-Anlieferung durch: </a:t>
            </a:r>
            <a:endParaRPr sz="3400">
              <a:solidFill>
                <a:srgbClr val="747474"/>
              </a:solidFill>
            </a:endParaRPr>
          </a:p>
          <a:p>
            <a:pPr lvl="2" marL="1102894" indent="-340894">
              <a:defRPr sz="1800">
                <a:solidFill>
                  <a:srgbClr val="000000"/>
                </a:solidFill>
              </a:defRPr>
            </a:pPr>
            <a:r>
              <a:rPr sz="3000">
                <a:solidFill>
                  <a:srgbClr val="747474"/>
                </a:solidFill>
              </a:rPr>
              <a:t>Flugzeug (verbrennt 3 Liter pro gelieferten Liter)</a:t>
            </a:r>
            <a:endParaRPr sz="3000">
              <a:solidFill>
                <a:srgbClr val="747474"/>
              </a:solidFill>
            </a:endParaRPr>
          </a:p>
          <a:p>
            <a:pPr lvl="2" marL="1102894" indent="-340894">
              <a:defRPr sz="1800">
                <a:solidFill>
                  <a:srgbClr val="000000"/>
                </a:solidFill>
              </a:defRPr>
            </a:pPr>
            <a:r>
              <a:rPr sz="3000">
                <a:solidFill>
                  <a:srgbClr val="747474"/>
                </a:solidFill>
              </a:rPr>
              <a:t>Landtransport (verbrennt 1 Liter um 3 Liter zu liefern)</a:t>
            </a:r>
            <a:endParaRPr sz="3000">
              <a:solidFill>
                <a:srgbClr val="747474"/>
              </a:solidFill>
            </a:endParaRPr>
          </a:p>
          <a:p>
            <a:pPr lvl="0" marL="0" indent="0">
              <a:buSzTx/>
              <a:buNone/>
              <a:defRPr sz="1800">
                <a:solidFill>
                  <a:srgbClr val="000000"/>
                </a:solidFill>
              </a:defRPr>
            </a:pPr>
            <a:r>
              <a:rPr b="1" sz="3400">
                <a:solidFill>
                  <a:srgbClr val="747474"/>
                </a:solidFill>
              </a:rPr>
              <a:t>Wasser</a:t>
            </a:r>
            <a:r>
              <a:rPr sz="3400">
                <a:solidFill>
                  <a:srgbClr val="747474"/>
                </a:solidFill>
              </a:rPr>
              <a:t>: wird gewonnen durch Schmelzen von Eis</a:t>
            </a:r>
            <a:endParaRPr sz="3400">
              <a:solidFill>
                <a:srgbClr val="747474"/>
              </a:solidFill>
            </a:endParaRPr>
          </a:p>
          <a:p>
            <a:pPr lvl="1" marL="721894" indent="-340894">
              <a:defRPr sz="1800">
                <a:solidFill>
                  <a:srgbClr val="000000"/>
                </a:solidFill>
              </a:defRPr>
            </a:pPr>
            <a:r>
              <a:rPr sz="3400">
                <a:solidFill>
                  <a:srgbClr val="747474"/>
                </a:solidFill>
              </a:rPr>
              <a:t>sehr teuer</a:t>
            </a:r>
            <a:endParaRPr sz="3400">
              <a:solidFill>
                <a:srgbClr val="747474"/>
              </a:solidFill>
            </a:endParaRPr>
          </a:p>
          <a:p>
            <a:pPr lvl="0" marL="0" indent="0">
              <a:buSzTx/>
              <a:buNone/>
              <a:defRPr sz="1800">
                <a:solidFill>
                  <a:srgbClr val="000000"/>
                </a:solidFill>
              </a:defRPr>
            </a:pPr>
            <a:r>
              <a:rPr b="1" sz="3400">
                <a:solidFill>
                  <a:srgbClr val="747474"/>
                </a:solidFill>
              </a:rPr>
              <a:t>Hygiene</a:t>
            </a:r>
            <a:r>
              <a:rPr sz="3400">
                <a:solidFill>
                  <a:srgbClr val="747474"/>
                </a:solidFill>
              </a:rPr>
              <a:t>: viele Menschen </a:t>
            </a:r>
            <a:endParaRPr sz="3400">
              <a:solidFill>
                <a:srgbClr val="747474"/>
              </a:solidFill>
            </a:endParaRPr>
          </a:p>
          <a:p>
            <a:pPr lvl="0" marL="0" indent="0">
              <a:buSzTx/>
              <a:buNone/>
              <a:defRPr sz="1800">
                <a:solidFill>
                  <a:srgbClr val="000000"/>
                </a:solidFill>
              </a:defRPr>
            </a:pPr>
            <a:r>
              <a:rPr sz="3400">
                <a:solidFill>
                  <a:srgbClr val="747474"/>
                </a:solidFill>
              </a:rPr>
              <a:t>	auf engem Raum </a:t>
            </a:r>
            <a:endParaRPr sz="3400">
              <a:solidFill>
                <a:srgbClr val="747474"/>
              </a:solidFill>
            </a:endParaRPr>
          </a:p>
          <a:p>
            <a:pPr lvl="1" marL="721894" indent="-340894">
              <a:defRPr sz="1800">
                <a:solidFill>
                  <a:srgbClr val="000000"/>
                </a:solidFill>
              </a:defRPr>
            </a:pPr>
            <a:r>
              <a:rPr sz="3400">
                <a:solidFill>
                  <a:srgbClr val="747474"/>
                </a:solidFill>
              </a:rPr>
              <a:t>trotzdem nur </a:t>
            </a:r>
            <a:br>
              <a:rPr sz="3400">
                <a:solidFill>
                  <a:srgbClr val="747474"/>
                </a:solidFill>
              </a:rPr>
            </a:br>
            <a:r>
              <a:rPr sz="3400">
                <a:solidFill>
                  <a:srgbClr val="747474"/>
                </a:solidFill>
              </a:rPr>
              <a:t>2x Duschen / Woche</a:t>
            </a:r>
            <a:endParaRPr sz="3400">
              <a:solidFill>
                <a:srgbClr val="747474"/>
              </a:solidFill>
            </a:endParaRPr>
          </a:p>
          <a:p>
            <a:pPr lvl="0" marL="0" indent="0">
              <a:buSzTx/>
              <a:buNone/>
              <a:defRPr sz="1800">
                <a:solidFill>
                  <a:srgbClr val="000000"/>
                </a:solidFill>
              </a:defRPr>
            </a:pPr>
            <a:endParaRPr sz="3400">
              <a:solidFill>
                <a:srgbClr val="747474"/>
              </a:solidFill>
            </a:endParaRPr>
          </a:p>
          <a:p>
            <a:pPr lvl="0" marL="0" indent="0">
              <a:buSzTx/>
              <a:buNone/>
              <a:defRPr sz="1800">
                <a:solidFill>
                  <a:srgbClr val="000000"/>
                </a:solidFill>
              </a:defRPr>
            </a:pPr>
            <a:endParaRPr sz="3400">
              <a:solidFill>
                <a:srgbClr val="747474"/>
              </a:solidFill>
            </a:endParaRPr>
          </a:p>
        </p:txBody>
      </p:sp>
      <p:sp>
        <p:nvSpPr>
          <p:cNvPr id="302" name="Shape 302"/>
          <p:cNvSpPr/>
          <p:nvPr>
            <p:ph type="title"/>
          </p:nvPr>
        </p:nvSpPr>
        <p:spPr>
          <a:prstGeom prst="rect">
            <a:avLst/>
          </a:prstGeom>
        </p:spPr>
        <p:txBody>
          <a:bodyPr/>
          <a:lstStyle/>
          <a:p>
            <a:pPr lvl="0">
              <a:defRPr sz="1800"/>
            </a:pPr>
            <a:r>
              <a:rPr sz="5500"/>
              <a:t>Dinge, die hier anders sind</a:t>
            </a:r>
          </a:p>
        </p:txBody>
      </p:sp>
      <p:sp>
        <p:nvSpPr>
          <p:cNvPr id="303" name="Shape 30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304" name="pasted-image-small.png"/>
          <p:cNvPicPr/>
          <p:nvPr/>
        </p:nvPicPr>
        <p:blipFill>
          <a:blip r:embed="rId3">
            <a:extLst/>
          </a:blip>
          <a:srcRect l="82" t="0" r="82" b="21294"/>
          <a:stretch>
            <a:fillRect/>
          </a:stretch>
        </p:blipFill>
        <p:spPr>
          <a:xfrm>
            <a:off x="5670742" y="5727307"/>
            <a:ext cx="7334058" cy="3855002"/>
          </a:xfrm>
          <a:prstGeom prst="rect">
            <a:avLst/>
          </a:prstGeom>
          <a:ln w="12700">
            <a:miter lim="400000"/>
          </a:ln>
        </p:spPr>
      </p:pic>
    </p:spTree>
  </p:cSld>
  <p:clrMapOvr>
    <a:masterClrMapping/>
  </p:clrMapOvr>
  <p:transition spd="med" advClick="1"/>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8" name="Shape 308"/>
          <p:cNvSpPr/>
          <p:nvPr>
            <p:ph type="body" idx="1"/>
          </p:nvPr>
        </p:nvSpPr>
        <p:spPr>
          <a:prstGeom prst="rect">
            <a:avLst/>
          </a:prstGeom>
        </p:spPr>
        <p:txBody>
          <a:bodyPr/>
          <a:lstStyle/>
          <a:p>
            <a:pPr lvl="0" marL="0" indent="0">
              <a:buSzTx/>
              <a:buNone/>
              <a:defRPr sz="1800">
                <a:solidFill>
                  <a:srgbClr val="000000"/>
                </a:solidFill>
              </a:defRPr>
            </a:pPr>
            <a:r>
              <a:rPr sz="3400">
                <a:solidFill>
                  <a:srgbClr val="747474"/>
                </a:solidFill>
              </a:rPr>
              <a:t>Kleine und auf sich selbst gestellte Welt</a:t>
            </a:r>
            <a:endParaRPr sz="3400">
              <a:solidFill>
                <a:srgbClr val="747474"/>
              </a:solidFill>
            </a:endParaRPr>
          </a:p>
          <a:p>
            <a:pPr lvl="0" marL="0" indent="0">
              <a:buSzTx/>
              <a:buNone/>
              <a:defRPr sz="1800">
                <a:solidFill>
                  <a:srgbClr val="000000"/>
                </a:solidFill>
              </a:defRPr>
            </a:pPr>
            <a:r>
              <a:rPr sz="3400">
                <a:solidFill>
                  <a:srgbClr val="747474"/>
                </a:solidFill>
              </a:rPr>
              <a:t>jeder übernimmt allgemeine Aufgaben (Feuerwehr, Ambulanz, Geschirrspülen, Toilettenputzen,…)</a:t>
            </a:r>
            <a:endParaRPr sz="3400">
              <a:solidFill>
                <a:srgbClr val="747474"/>
              </a:solidFill>
            </a:endParaRPr>
          </a:p>
          <a:p>
            <a:pPr lvl="0" marL="0" indent="0">
              <a:buSzTx/>
              <a:buNone/>
              <a:defRPr sz="1800">
                <a:solidFill>
                  <a:srgbClr val="000000"/>
                </a:solidFill>
              </a:defRPr>
            </a:pPr>
            <a:r>
              <a:rPr sz="3400">
                <a:solidFill>
                  <a:srgbClr val="747474"/>
                </a:solidFill>
              </a:rPr>
              <a:t>Kleine Gemeinschaft (im Winter ~ 40 Personen)</a:t>
            </a:r>
            <a:endParaRPr sz="3400">
              <a:solidFill>
                <a:srgbClr val="747474"/>
              </a:solidFill>
            </a:endParaRPr>
          </a:p>
          <a:p>
            <a:pPr lvl="1" marL="721894" indent="-340894">
              <a:defRPr sz="1800">
                <a:solidFill>
                  <a:srgbClr val="000000"/>
                </a:solidFill>
              </a:defRPr>
            </a:pPr>
            <a:r>
              <a:rPr sz="3400">
                <a:solidFill>
                  <a:srgbClr val="747474"/>
                </a:solidFill>
              </a:rPr>
              <a:t>soziale Kompetenz und Toleranz sind notwendig</a:t>
            </a:r>
            <a:endParaRPr sz="3400">
              <a:solidFill>
                <a:srgbClr val="747474"/>
              </a:solidFill>
            </a:endParaRPr>
          </a:p>
          <a:p>
            <a:pPr lvl="1" marL="721894" indent="-340894">
              <a:defRPr sz="1800">
                <a:solidFill>
                  <a:srgbClr val="000000"/>
                </a:solidFill>
              </a:defRPr>
            </a:pPr>
            <a:r>
              <a:rPr sz="3400">
                <a:solidFill>
                  <a:srgbClr val="747474"/>
                </a:solidFill>
              </a:rPr>
              <a:t>der Beitrag jedes einzelnen zählt!</a:t>
            </a:r>
            <a:endParaRPr sz="3400">
              <a:solidFill>
                <a:srgbClr val="747474"/>
              </a:solidFill>
            </a:endParaRPr>
          </a:p>
          <a:p>
            <a:pPr lvl="0" marL="0" indent="0">
              <a:buSzTx/>
              <a:buNone/>
              <a:defRPr sz="1800">
                <a:solidFill>
                  <a:srgbClr val="000000"/>
                </a:solidFill>
              </a:defRPr>
            </a:pPr>
            <a:r>
              <a:rPr sz="3400">
                <a:solidFill>
                  <a:srgbClr val="747474"/>
                </a:solidFill>
              </a:rPr>
              <a:t>Weniger Bewegung und gutes Essen</a:t>
            </a:r>
            <a:endParaRPr sz="3400">
              <a:solidFill>
                <a:srgbClr val="747474"/>
              </a:solidFill>
            </a:endParaRPr>
          </a:p>
          <a:p>
            <a:pPr lvl="1" marL="721894" indent="-340894">
              <a:defRPr sz="1800">
                <a:solidFill>
                  <a:srgbClr val="000000"/>
                </a:solidFill>
              </a:defRPr>
            </a:pPr>
            <a:r>
              <a:rPr sz="3400">
                <a:solidFill>
                  <a:srgbClr val="747474"/>
                </a:solidFill>
              </a:rPr>
              <a:t>Turnhalle und Kraftraum vorhanden</a:t>
            </a:r>
            <a:endParaRPr sz="3400">
              <a:solidFill>
                <a:srgbClr val="747474"/>
              </a:solidFill>
            </a:endParaRPr>
          </a:p>
          <a:p>
            <a:pPr lvl="0" marL="0" indent="0">
              <a:buSzTx/>
              <a:buNone/>
              <a:defRPr sz="1800">
                <a:solidFill>
                  <a:srgbClr val="000000"/>
                </a:solidFill>
              </a:defRPr>
            </a:pPr>
            <a:r>
              <a:rPr sz="3400">
                <a:solidFill>
                  <a:srgbClr val="747474"/>
                </a:solidFill>
              </a:rPr>
              <a:t>Weitere Features: Musikraum, Gewächshaus,</a:t>
            </a:r>
            <a:br>
              <a:rPr sz="3400">
                <a:solidFill>
                  <a:srgbClr val="747474"/>
                </a:solidFill>
              </a:rPr>
            </a:br>
            <a:r>
              <a:rPr sz="3400">
                <a:solidFill>
                  <a:srgbClr val="747474"/>
                </a:solidFill>
              </a:rPr>
              <a:t>Bastelraum, Biblio- und Videothek</a:t>
            </a:r>
          </a:p>
        </p:txBody>
      </p:sp>
      <p:sp>
        <p:nvSpPr>
          <p:cNvPr id="309" name="Shape 309"/>
          <p:cNvSpPr/>
          <p:nvPr>
            <p:ph type="title"/>
          </p:nvPr>
        </p:nvSpPr>
        <p:spPr>
          <a:prstGeom prst="rect">
            <a:avLst/>
          </a:prstGeom>
        </p:spPr>
        <p:txBody>
          <a:bodyPr/>
          <a:lstStyle/>
          <a:p>
            <a:pPr lvl="0">
              <a:defRPr sz="1800"/>
            </a:pPr>
            <a:r>
              <a:rPr sz="5500"/>
              <a:t>Das Leben auf der Station</a:t>
            </a:r>
          </a:p>
        </p:txBody>
      </p:sp>
      <p:sp>
        <p:nvSpPr>
          <p:cNvPr id="310" name="Shape 310"/>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311" name="pasted-image.png"/>
          <p:cNvPicPr/>
          <p:nvPr/>
        </p:nvPicPr>
        <p:blipFill>
          <a:blip r:embed="rId3">
            <a:extLst/>
          </a:blip>
          <a:srcRect l="13145" t="2518" r="10223" b="17212"/>
          <a:stretch>
            <a:fillRect/>
          </a:stretch>
        </p:blipFill>
        <p:spPr>
          <a:xfrm>
            <a:off x="9957265" y="5309246"/>
            <a:ext cx="3051473" cy="4261822"/>
          </a:xfrm>
          <a:prstGeom prst="rect">
            <a:avLst/>
          </a:prstGeom>
          <a:ln w="12700">
            <a:miter lim="400000"/>
          </a:ln>
        </p:spPr>
      </p:pic>
    </p:spTree>
  </p:cSld>
  <p:clrMapOvr>
    <a:masterClrMapping/>
  </p:clrMapOvr>
  <p:transition spd="med" advClick="1"/>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15" name="pasted-image-small.png"/>
          <p:cNvPicPr/>
          <p:nvPr/>
        </p:nvPicPr>
        <p:blipFill>
          <a:blip r:embed="rId3">
            <a:extLst/>
          </a:blip>
          <a:srcRect l="7846" t="5862" r="10175" b="1212"/>
          <a:stretch>
            <a:fillRect/>
          </a:stretch>
        </p:blipFill>
        <p:spPr>
          <a:xfrm>
            <a:off x="6462670" y="4834959"/>
            <a:ext cx="6570563" cy="4965873"/>
          </a:xfrm>
          <a:prstGeom prst="rect">
            <a:avLst/>
          </a:prstGeom>
          <a:ln w="12700">
            <a:miter lim="400000"/>
          </a:ln>
        </p:spPr>
      </p:pic>
      <p:sp>
        <p:nvSpPr>
          <p:cNvPr id="316" name="Shape 316"/>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317" name="PA240479.jpg"/>
          <p:cNvPicPr/>
          <p:nvPr/>
        </p:nvPicPr>
        <p:blipFill>
          <a:blip r:embed="rId4">
            <a:extLst/>
          </a:blip>
          <a:stretch>
            <a:fillRect/>
          </a:stretch>
        </p:blipFill>
        <p:spPr>
          <a:xfrm>
            <a:off x="-35388" y="10543"/>
            <a:ext cx="6667834" cy="5000876"/>
          </a:xfrm>
          <a:prstGeom prst="rect">
            <a:avLst/>
          </a:prstGeom>
          <a:ln w="12700">
            <a:miter lim="400000"/>
          </a:ln>
        </p:spPr>
      </p:pic>
      <p:pic>
        <p:nvPicPr>
          <p:cNvPr id="318" name="pasted-image.png"/>
          <p:cNvPicPr/>
          <p:nvPr/>
        </p:nvPicPr>
        <p:blipFill>
          <a:blip r:embed="rId5">
            <a:extLst/>
          </a:blip>
          <a:stretch>
            <a:fillRect/>
          </a:stretch>
        </p:blipFill>
        <p:spPr>
          <a:xfrm>
            <a:off x="-91337" y="4860701"/>
            <a:ext cx="6570692" cy="4914216"/>
          </a:xfrm>
          <a:prstGeom prst="rect">
            <a:avLst/>
          </a:prstGeom>
          <a:ln w="12700">
            <a:miter lim="400000"/>
          </a:ln>
        </p:spPr>
      </p:pic>
      <p:pic>
        <p:nvPicPr>
          <p:cNvPr id="319" name="PB290746.jpg"/>
          <p:cNvPicPr/>
          <p:nvPr/>
        </p:nvPicPr>
        <p:blipFill>
          <a:blip r:embed="rId6">
            <a:extLst/>
          </a:blip>
          <a:srcRect l="8326" t="0" r="0" b="14777"/>
          <a:stretch>
            <a:fillRect/>
          </a:stretch>
        </p:blipFill>
        <p:spPr>
          <a:xfrm>
            <a:off x="6431722" y="-68262"/>
            <a:ext cx="7048566" cy="4914379"/>
          </a:xfrm>
          <a:prstGeom prst="rect">
            <a:avLst/>
          </a:prstGeom>
          <a:ln w="12700">
            <a:miter lim="400000"/>
          </a:ln>
        </p:spPr>
      </p:pic>
    </p:spTree>
  </p:cSld>
  <p:clrMapOvr>
    <a:masterClrMapping/>
  </p:clrMapOvr>
  <p:transition spd="med" advClick="1"/>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3" name="Shape 32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324" name="pasted-image.png"/>
          <p:cNvPicPr/>
          <p:nvPr/>
        </p:nvPicPr>
        <p:blipFill>
          <a:blip r:embed="rId3">
            <a:extLst/>
          </a:blip>
          <a:stretch>
            <a:fillRect/>
          </a:stretch>
        </p:blipFill>
        <p:spPr>
          <a:xfrm>
            <a:off x="6431383" y="4324253"/>
            <a:ext cx="6570692" cy="4914217"/>
          </a:xfrm>
          <a:prstGeom prst="rect">
            <a:avLst/>
          </a:prstGeom>
          <a:ln w="12700">
            <a:miter lim="400000"/>
          </a:ln>
        </p:spPr>
      </p:pic>
      <p:pic>
        <p:nvPicPr>
          <p:cNvPr id="325" name="pasted-image.png"/>
          <p:cNvPicPr/>
          <p:nvPr/>
        </p:nvPicPr>
        <p:blipFill>
          <a:blip r:embed="rId4">
            <a:extLst/>
          </a:blip>
          <a:stretch>
            <a:fillRect/>
          </a:stretch>
        </p:blipFill>
        <p:spPr>
          <a:xfrm>
            <a:off x="-14425" y="-1103"/>
            <a:ext cx="6570693" cy="4369400"/>
          </a:xfrm>
          <a:prstGeom prst="rect">
            <a:avLst/>
          </a:prstGeom>
          <a:ln w="12700">
            <a:miter lim="400000"/>
          </a:ln>
        </p:spPr>
      </p:pic>
      <p:pic>
        <p:nvPicPr>
          <p:cNvPr id="326" name="pasted-image.png"/>
          <p:cNvPicPr/>
          <p:nvPr/>
        </p:nvPicPr>
        <p:blipFill>
          <a:blip r:embed="rId5">
            <a:extLst/>
          </a:blip>
          <a:stretch>
            <a:fillRect/>
          </a:stretch>
        </p:blipFill>
        <p:spPr>
          <a:xfrm>
            <a:off x="4038704" y="4371396"/>
            <a:ext cx="4493351" cy="3093413"/>
          </a:xfrm>
          <a:prstGeom prst="rect">
            <a:avLst/>
          </a:prstGeom>
          <a:ln w="12700">
            <a:miter lim="400000"/>
          </a:ln>
        </p:spPr>
      </p:pic>
      <p:pic>
        <p:nvPicPr>
          <p:cNvPr id="327" name="pasted-image.png"/>
          <p:cNvPicPr/>
          <p:nvPr/>
        </p:nvPicPr>
        <p:blipFill>
          <a:blip r:embed="rId6">
            <a:extLst/>
          </a:blip>
          <a:stretch>
            <a:fillRect/>
          </a:stretch>
        </p:blipFill>
        <p:spPr>
          <a:xfrm>
            <a:off x="4023400" y="7458843"/>
            <a:ext cx="8999159" cy="2306317"/>
          </a:xfrm>
          <a:prstGeom prst="rect">
            <a:avLst/>
          </a:prstGeom>
          <a:ln w="12700">
            <a:miter lim="400000"/>
          </a:ln>
        </p:spPr>
      </p:pic>
      <p:pic>
        <p:nvPicPr>
          <p:cNvPr id="328" name="pasted-image.png"/>
          <p:cNvPicPr/>
          <p:nvPr/>
        </p:nvPicPr>
        <p:blipFill>
          <a:blip r:embed="rId7">
            <a:extLst/>
          </a:blip>
          <a:stretch>
            <a:fillRect/>
          </a:stretch>
        </p:blipFill>
        <p:spPr>
          <a:xfrm>
            <a:off x="6414790" y="-17438"/>
            <a:ext cx="6603878" cy="4369400"/>
          </a:xfrm>
          <a:prstGeom prst="rect">
            <a:avLst/>
          </a:prstGeom>
          <a:ln w="12700">
            <a:miter lim="400000"/>
          </a:ln>
        </p:spPr>
      </p:pic>
      <p:pic>
        <p:nvPicPr>
          <p:cNvPr id="329" name="pasted-image.png"/>
          <p:cNvPicPr/>
          <p:nvPr/>
        </p:nvPicPr>
        <p:blipFill>
          <a:blip r:embed="rId8">
            <a:extLst/>
          </a:blip>
          <a:stretch>
            <a:fillRect/>
          </a:stretch>
        </p:blipFill>
        <p:spPr>
          <a:xfrm>
            <a:off x="-7279" y="4344164"/>
            <a:ext cx="4048001" cy="5409436"/>
          </a:xfrm>
          <a:prstGeom prst="rect">
            <a:avLst/>
          </a:prstGeom>
          <a:ln w="12700">
            <a:miter lim="400000"/>
          </a:ln>
        </p:spPr>
      </p:pic>
    </p:spTree>
  </p:cSld>
  <p:clrMapOvr>
    <a:masterClrMapping/>
  </p:clrMapOvr>
  <p:transition spd="med" advClick="1"/>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334" name="pasted-image-small.png"/>
          <p:cNvPicPr/>
          <p:nvPr/>
        </p:nvPicPr>
        <p:blipFill>
          <a:blip r:embed="rId2">
            <a:extLst/>
          </a:blip>
          <a:stretch>
            <a:fillRect/>
          </a:stretch>
        </p:blipFill>
        <p:spPr>
          <a:xfrm>
            <a:off x="-1524000" y="-881063"/>
            <a:ext cx="20301602" cy="13536054"/>
          </a:xfrm>
          <a:prstGeom prst="rect">
            <a:avLst/>
          </a:prstGeom>
          <a:ln w="12700">
            <a:miter lim="400000"/>
          </a:ln>
        </p:spPr>
      </p:pic>
      <p:sp>
        <p:nvSpPr>
          <p:cNvPr id="335" name="Shape 335"/>
          <p:cNvSpPr/>
          <p:nvPr/>
        </p:nvSpPr>
        <p:spPr>
          <a:xfrm>
            <a:off x="1543304" y="1474688"/>
            <a:ext cx="9918193" cy="1066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lvl1pPr>
          </a:lstStyle>
          <a:p>
            <a:pPr lvl="0">
              <a:defRPr sz="1800">
                <a:solidFill>
                  <a:srgbClr val="000000"/>
                </a:solidFill>
              </a:defRPr>
            </a:pPr>
            <a:r>
              <a:rPr sz="5600">
                <a:solidFill>
                  <a:srgbClr val="FFFFFF"/>
                </a:solidFill>
              </a:rPr>
              <a:t>Wir freuen uns auf eure Fragen</a:t>
            </a:r>
          </a:p>
        </p:txBody>
      </p:sp>
    </p:spTree>
  </p:cSld>
  <p:clrMapOvr>
    <a:masterClrMapping/>
  </p:clrMapOvr>
  <p:transition spd="med" advClick="1"/>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7" name="Shape 337"/>
          <p:cNvSpPr/>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338" name="pasted-image-small.png"/>
          <p:cNvPicPr/>
          <p:nvPr/>
        </p:nvPicPr>
        <p:blipFill>
          <a:blip r:embed="rId2">
            <a:extLst/>
          </a:blip>
          <a:stretch>
            <a:fillRect/>
          </a:stretch>
        </p:blipFill>
        <p:spPr>
          <a:xfrm>
            <a:off x="0" y="541337"/>
            <a:ext cx="13004800" cy="8670926"/>
          </a:xfrm>
          <a:prstGeom prst="rect">
            <a:avLst/>
          </a:prstGeom>
          <a:ln w="12700">
            <a:miter lim="400000"/>
          </a:ln>
        </p:spPr>
      </p:pic>
    </p:spTree>
  </p:cSld>
  <p:clrMapOvr>
    <a:masterClrMapping/>
  </p:clrMapOvr>
  <p:transition spd="med" advClick="1"/>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 name="Shape 60"/>
          <p:cNvSpPr/>
          <p:nvPr>
            <p:ph type="sldNum" sz="quarter" idx="2"/>
          </p:nvPr>
        </p:nvSpPr>
        <p:spPr>
          <a:xfrm>
            <a:off x="12821515" y="9525000"/>
            <a:ext cx="127001" cy="198222"/>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61" name="DSCF0842.jpg"/>
          <p:cNvPicPr/>
          <p:nvPr/>
        </p:nvPicPr>
        <p:blipFill>
          <a:blip r:embed="rId3">
            <a:extLst/>
          </a:blip>
          <a:stretch>
            <a:fillRect/>
          </a:stretch>
        </p:blipFill>
        <p:spPr>
          <a:xfrm>
            <a:off x="-623267" y="-882322"/>
            <a:ext cx="14955051" cy="11518244"/>
          </a:xfrm>
          <a:prstGeom prst="rect">
            <a:avLst/>
          </a:prstGeom>
          <a:ln w="12700">
            <a:miter lim="400000"/>
          </a:ln>
        </p:spPr>
      </p:pic>
      <p:sp>
        <p:nvSpPr>
          <p:cNvPr id="62" name="Shape 62"/>
          <p:cNvSpPr/>
          <p:nvPr/>
        </p:nvSpPr>
        <p:spPr>
          <a:xfrm>
            <a:off x="6470213" y="1634159"/>
            <a:ext cx="113451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800">
                <a:solidFill>
                  <a:srgbClr val="FFFFFF"/>
                </a:solidFill>
              </a:rPr>
              <a:t>Martin</a:t>
            </a:r>
          </a:p>
        </p:txBody>
      </p:sp>
      <p:sp>
        <p:nvSpPr>
          <p:cNvPr id="63" name="Shape 63"/>
          <p:cNvSpPr/>
          <p:nvPr/>
        </p:nvSpPr>
        <p:spPr>
          <a:xfrm>
            <a:off x="11033585" y="1634159"/>
            <a:ext cx="1425043"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800">
                <a:solidFill>
                  <a:srgbClr val="FFFFFF"/>
                </a:solidFill>
              </a:rPr>
              <a:t>Stephan</a:t>
            </a:r>
          </a:p>
        </p:txBody>
      </p:sp>
      <p:sp>
        <p:nvSpPr>
          <p:cNvPr id="64" name="Shape 64"/>
          <p:cNvSpPr/>
          <p:nvPr/>
        </p:nvSpPr>
        <p:spPr>
          <a:xfrm>
            <a:off x="9830511" y="38099"/>
            <a:ext cx="2868778"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defRPr>
            </a:pPr>
            <a:r>
              <a:rPr sz="2800">
                <a:solidFill>
                  <a:srgbClr val="FFFFFF"/>
                </a:solidFill>
              </a:rPr>
              <a:t>Franzis Halzen, PI</a:t>
            </a:r>
          </a:p>
        </p:txBody>
      </p:sp>
    </p:spTree>
  </p:cSld>
  <p:clrMapOvr>
    <a:masterClrMapping/>
  </p:clrMapOvr>
  <p:transition spd="med" advClick="1"/>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68" name="IMGP4875.jpg"/>
          <p:cNvPicPr/>
          <p:nvPr/>
        </p:nvPicPr>
        <p:blipFill>
          <a:blip r:embed="rId3">
            <a:extLst/>
          </a:blip>
          <a:srcRect l="15893" t="0" r="0" b="0"/>
          <a:stretch>
            <a:fillRect/>
          </a:stretch>
        </p:blipFill>
        <p:spPr>
          <a:xfrm>
            <a:off x="-14079" y="-13869"/>
            <a:ext cx="8764379" cy="6925362"/>
          </a:xfrm>
          <a:prstGeom prst="rect">
            <a:avLst/>
          </a:prstGeom>
          <a:ln w="12700">
            <a:miter lim="400000"/>
          </a:ln>
        </p:spPr>
      </p:pic>
      <p:sp>
        <p:nvSpPr>
          <p:cNvPr id="69" name="Shape 69"/>
          <p:cNvSpPr/>
          <p:nvPr>
            <p:ph type="sldNum" sz="quarter" idx="2"/>
          </p:nvPr>
        </p:nvSpPr>
        <p:spPr>
          <a:xfrm>
            <a:off x="12821515" y="9550400"/>
            <a:ext cx="127001" cy="2413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70" name="pasted-image-small.png"/>
          <p:cNvPicPr/>
          <p:nvPr/>
        </p:nvPicPr>
        <p:blipFill>
          <a:blip r:embed="rId4">
            <a:extLst/>
          </a:blip>
          <a:srcRect l="18034" t="0" r="0" b="0"/>
          <a:stretch>
            <a:fillRect/>
          </a:stretch>
        </p:blipFill>
        <p:spPr>
          <a:xfrm>
            <a:off x="6587489" y="4354067"/>
            <a:ext cx="6430011" cy="5230506"/>
          </a:xfrm>
          <a:prstGeom prst="rect">
            <a:avLst/>
          </a:prstGeom>
          <a:ln w="12700">
            <a:miter lim="400000"/>
          </a:ln>
        </p:spPr>
      </p:pic>
    </p:spTree>
  </p:cSld>
  <p:clrMapOvr>
    <a:masterClrMapping/>
  </p:clrMapOvr>
  <p:transition spd="med" advClick="1"/>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 name="Shape 74"/>
          <p:cNvSpPr/>
          <p:nvPr>
            <p:ph type="sldNum" sz="quarter" idx="2"/>
          </p:nvPr>
        </p:nvSpPr>
        <p:spPr>
          <a:xfrm>
            <a:off x="12821515" y="9525000"/>
            <a:ext cx="127001" cy="198222"/>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75" name="pasted-image.png"/>
          <p:cNvPicPr/>
          <p:nvPr/>
        </p:nvPicPr>
        <p:blipFill>
          <a:blip r:embed="rId3">
            <a:extLst/>
          </a:blip>
          <a:stretch>
            <a:fillRect/>
          </a:stretch>
        </p:blipFill>
        <p:spPr>
          <a:xfrm>
            <a:off x="0" y="0"/>
            <a:ext cx="13004800" cy="9753600"/>
          </a:xfrm>
          <a:prstGeom prst="rect">
            <a:avLst/>
          </a:prstGeom>
          <a:ln w="12700">
            <a:miter lim="400000"/>
          </a:ln>
        </p:spPr>
      </p:pic>
    </p:spTree>
  </p:cSld>
  <p:clrMapOvr>
    <a:masterClrMapping/>
  </p:clrMapOvr>
  <p:transition spd="med" advClick="1"/>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 name="Shape 79"/>
          <p:cNvSpPr/>
          <p:nvPr>
            <p:ph type="title"/>
          </p:nvPr>
        </p:nvSpPr>
        <p:spPr>
          <a:xfrm>
            <a:off x="-8186" y="-107950"/>
            <a:ext cx="6098990" cy="2406478"/>
          </a:xfrm>
          <a:prstGeom prst="rect">
            <a:avLst/>
          </a:prstGeom>
        </p:spPr>
        <p:txBody>
          <a:bodyPr/>
          <a:lstStyle/>
          <a:p>
            <a:pPr lvl="0">
              <a:defRPr sz="1800"/>
            </a:pPr>
            <a:r>
              <a:rPr sz="5500"/>
              <a:t>IceCube in den</a:t>
            </a:r>
            <a:endParaRPr sz="5500"/>
          </a:p>
          <a:p>
            <a:pPr lvl="0">
              <a:defRPr sz="1800"/>
            </a:pPr>
            <a:r>
              <a:rPr sz="5500"/>
              <a:t>News…</a:t>
            </a:r>
          </a:p>
        </p:txBody>
      </p:sp>
      <p:sp>
        <p:nvSpPr>
          <p:cNvPr id="80" name="Shape 80"/>
          <p:cNvSpPr/>
          <p:nvPr>
            <p:ph type="sldNum" sz="quarter" idx="2"/>
          </p:nvPr>
        </p:nvSpPr>
        <p:spPr>
          <a:xfrm>
            <a:off x="12821515" y="9550400"/>
            <a:ext cx="127001" cy="2413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81" name="pasted-image.png"/>
          <p:cNvPicPr/>
          <p:nvPr/>
        </p:nvPicPr>
        <p:blipFill>
          <a:blip r:embed="rId3">
            <a:extLst/>
          </a:blip>
          <a:stretch>
            <a:fillRect/>
          </a:stretch>
        </p:blipFill>
        <p:spPr>
          <a:xfrm>
            <a:off x="6487382" y="205015"/>
            <a:ext cx="6515219" cy="9009711"/>
          </a:xfrm>
          <a:prstGeom prst="rect">
            <a:avLst/>
          </a:prstGeom>
          <a:ln w="12700">
            <a:miter lim="400000"/>
          </a:ln>
        </p:spPr>
      </p:pic>
      <p:sp>
        <p:nvSpPr>
          <p:cNvPr id="82" name="Shape 82"/>
          <p:cNvSpPr/>
          <p:nvPr/>
        </p:nvSpPr>
        <p:spPr>
          <a:xfrm>
            <a:off x="25973" y="2605165"/>
            <a:ext cx="6332627" cy="56896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solidFill>
                  <a:srgbClr val="000000"/>
                </a:solidFill>
              </a:defRPr>
            </a:pPr>
            <a:r>
              <a:rPr sz="3200"/>
              <a:t>Erstes Neutrinosignal von </a:t>
            </a:r>
            <a:endParaRPr sz="3200"/>
          </a:p>
          <a:p>
            <a:pPr lvl="0" algn="l">
              <a:defRPr sz="1800">
                <a:solidFill>
                  <a:srgbClr val="000000"/>
                </a:solidFill>
              </a:defRPr>
            </a:pPr>
            <a:r>
              <a:rPr sz="3200"/>
              <a:t>außerhalb unserer Milchstraße</a:t>
            </a:r>
            <a:endParaRPr sz="3200"/>
          </a:p>
          <a:p>
            <a:pPr lvl="0" algn="l">
              <a:defRPr sz="1800">
                <a:solidFill>
                  <a:srgbClr val="000000"/>
                </a:solidFill>
              </a:defRPr>
            </a:pPr>
            <a:r>
              <a:rPr sz="3200"/>
              <a:t>gemessen</a:t>
            </a:r>
            <a:endParaRPr sz="3200"/>
          </a:p>
          <a:p>
            <a:pPr lvl="0" algn="l">
              <a:defRPr sz="1800">
                <a:solidFill>
                  <a:srgbClr val="000000"/>
                </a:solidFill>
              </a:defRPr>
            </a:pPr>
            <a:endParaRPr sz="3200"/>
          </a:p>
          <a:p>
            <a:pPr lvl="0" algn="l">
              <a:defRPr sz="1800">
                <a:solidFill>
                  <a:srgbClr val="000000"/>
                </a:solidFill>
              </a:defRPr>
            </a:pPr>
            <a:r>
              <a:rPr sz="3200"/>
              <a:t>Diese Neutrinos haben extrem</a:t>
            </a:r>
            <a:endParaRPr sz="3200"/>
          </a:p>
          <a:p>
            <a:pPr lvl="0" algn="l">
              <a:defRPr sz="1800">
                <a:solidFill>
                  <a:srgbClr val="000000"/>
                </a:solidFill>
              </a:defRPr>
            </a:pPr>
            <a:r>
              <a:rPr sz="3200"/>
              <a:t>hohe Energien</a:t>
            </a:r>
            <a:endParaRPr sz="3200"/>
          </a:p>
          <a:p>
            <a:pPr lvl="0" algn="l">
              <a:defRPr sz="1800">
                <a:solidFill>
                  <a:srgbClr val="000000"/>
                </a:solidFill>
              </a:defRPr>
            </a:pPr>
            <a:endParaRPr sz="3200"/>
          </a:p>
          <a:p>
            <a:pPr lvl="0" algn="l">
              <a:defRPr sz="1800">
                <a:solidFill>
                  <a:srgbClr val="000000"/>
                </a:solidFill>
              </a:defRPr>
            </a:pPr>
            <a:r>
              <a:rPr sz="3200"/>
              <a:t>Wir wollen verstehen, wo und wie</a:t>
            </a:r>
            <a:endParaRPr sz="3200"/>
          </a:p>
          <a:p>
            <a:pPr lvl="0" algn="l">
              <a:defRPr sz="1800">
                <a:solidFill>
                  <a:srgbClr val="000000"/>
                </a:solidFill>
              </a:defRPr>
            </a:pPr>
            <a:r>
              <a:rPr sz="3200"/>
              <a:t>im Universum Teilchen mit solch </a:t>
            </a:r>
            <a:br>
              <a:rPr sz="3200"/>
            </a:br>
            <a:r>
              <a:rPr sz="3200"/>
              <a:t>hohen Energien erzeugt werden</a:t>
            </a:r>
          </a:p>
        </p:txBody>
      </p:sp>
    </p:spTree>
  </p:cSld>
  <p:clrMapOvr>
    <a:masterClrMapping/>
  </p:clrMapOvr>
  <p:transition spd="med" advClick="1"/>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86" name="Shape 86"/>
          <p:cNvSpPr/>
          <p:nvPr>
            <p:ph type="title"/>
          </p:nvPr>
        </p:nvSpPr>
        <p:spPr>
          <a:prstGeom prst="rect">
            <a:avLst/>
          </a:prstGeom>
        </p:spPr>
        <p:txBody>
          <a:bodyPr/>
          <a:lstStyle/>
          <a:p>
            <a:pPr lvl="0">
              <a:defRPr sz="1800"/>
            </a:pPr>
            <a:r>
              <a:rPr sz="5500"/>
              <a:t>Spektrum der kosmischen Strahlung</a:t>
            </a:r>
          </a:p>
        </p:txBody>
      </p:sp>
      <p:sp>
        <p:nvSpPr>
          <p:cNvPr id="87" name="Shape 87"/>
          <p:cNvSpPr/>
          <p:nvPr>
            <p:ph type="sldNum" sz="quarter" idx="2"/>
          </p:nvPr>
        </p:nvSpPr>
        <p:spPr>
          <a:xfrm>
            <a:off x="12821515" y="9550400"/>
            <a:ext cx="127001" cy="2413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88" name="pasted-image.png"/>
          <p:cNvPicPr/>
          <p:nvPr/>
        </p:nvPicPr>
        <p:blipFill>
          <a:blip r:embed="rId3">
            <a:extLst/>
          </a:blip>
          <a:stretch>
            <a:fillRect/>
          </a:stretch>
        </p:blipFill>
        <p:spPr>
          <a:xfrm>
            <a:off x="6774699" y="1439801"/>
            <a:ext cx="7023101" cy="8102601"/>
          </a:xfrm>
          <a:prstGeom prst="rect">
            <a:avLst/>
          </a:prstGeom>
          <a:ln w="12700">
            <a:miter lim="400000"/>
          </a:ln>
        </p:spPr>
      </p:pic>
      <p:sp>
        <p:nvSpPr>
          <p:cNvPr id="89" name="Shape 89"/>
          <p:cNvSpPr/>
          <p:nvPr/>
        </p:nvSpPr>
        <p:spPr>
          <a:xfrm>
            <a:off x="6119342" y="4584699"/>
            <a:ext cx="766116" cy="584201"/>
          </a:xfrm>
          <a:prstGeom prst="rect">
            <a:avLst/>
          </a:prstGeom>
          <a:ln w="12700">
            <a:miter lim="400000"/>
          </a:ln>
        </p:spPr>
        <p:txBody>
          <a:bodyPr wrap="none" lIns="50800" tIns="50800" rIns="50800" bIns="50800" anchor="ctr">
            <a:spAutoFit/>
          </a:bodyPr>
          <a:lstStyle/>
          <a:p>
            <a:pPr lvl="0"/>
          </a:p>
        </p:txBody>
      </p:sp>
      <p:sp>
        <p:nvSpPr>
          <p:cNvPr id="90" name="Shape 90"/>
          <p:cNvSpPr/>
          <p:nvPr/>
        </p:nvSpPr>
        <p:spPr>
          <a:xfrm>
            <a:off x="327625" y="2730891"/>
            <a:ext cx="6425490" cy="58928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lgn="l">
              <a:defRPr sz="1800">
                <a:solidFill>
                  <a:srgbClr val="000000"/>
                </a:solidFill>
              </a:defRPr>
            </a:pPr>
            <a:r>
              <a:rPr sz="2800"/>
              <a:t>Entdeckt von Victor Hess im Jahr 1911</a:t>
            </a:r>
            <a:endParaRPr sz="2800"/>
          </a:p>
          <a:p>
            <a:pPr lvl="0" algn="l">
              <a:defRPr sz="1800">
                <a:solidFill>
                  <a:srgbClr val="000000"/>
                </a:solidFill>
              </a:defRPr>
            </a:pPr>
            <a:endParaRPr sz="2800"/>
          </a:p>
          <a:p>
            <a:pPr lvl="0" algn="l">
              <a:defRPr sz="1800">
                <a:solidFill>
                  <a:srgbClr val="000000"/>
                </a:solidFill>
              </a:defRPr>
            </a:pPr>
            <a:r>
              <a:rPr sz="2800"/>
              <a:t>Inzwischen mehr als ein Jahrhundert an </a:t>
            </a:r>
            <a:br>
              <a:rPr sz="2800"/>
            </a:br>
            <a:r>
              <a:rPr sz="2800"/>
              <a:t>	Messdaten</a:t>
            </a:r>
            <a:endParaRPr sz="2800"/>
          </a:p>
          <a:p>
            <a:pPr lvl="0" algn="l">
              <a:defRPr sz="1800">
                <a:solidFill>
                  <a:srgbClr val="000000"/>
                </a:solidFill>
              </a:defRPr>
            </a:pPr>
            <a:endParaRPr sz="2800"/>
          </a:p>
          <a:p>
            <a:pPr lvl="0" algn="l">
              <a:defRPr sz="1800">
                <a:solidFill>
                  <a:srgbClr val="000000"/>
                </a:solidFill>
              </a:defRPr>
            </a:pPr>
            <a:r>
              <a:rPr sz="2800"/>
              <a:t>Energien bis zu 10</a:t>
            </a:r>
            <a:r>
              <a:rPr baseline="31999" sz="2800"/>
              <a:t>21</a:t>
            </a:r>
            <a:r>
              <a:rPr sz="2800"/>
              <a:t> eV</a:t>
            </a:r>
            <a:endParaRPr sz="2800"/>
          </a:p>
          <a:p>
            <a:pPr lvl="0" algn="l">
              <a:defRPr sz="1800">
                <a:solidFill>
                  <a:srgbClr val="000000"/>
                </a:solidFill>
              </a:defRPr>
            </a:pPr>
            <a:endParaRPr sz="2800"/>
          </a:p>
          <a:p>
            <a:pPr lvl="0" algn="l">
              <a:defRPr sz="1800">
                <a:solidFill>
                  <a:srgbClr val="000000"/>
                </a:solidFill>
              </a:defRPr>
            </a:pPr>
            <a:r>
              <a:rPr sz="2800"/>
              <a:t>Quellen der kosmischen Strahlung: -&gt;</a:t>
            </a:r>
            <a:endParaRPr sz="2800"/>
          </a:p>
          <a:p>
            <a:pPr lvl="0" algn="l">
              <a:defRPr sz="1800">
                <a:solidFill>
                  <a:srgbClr val="000000"/>
                </a:solidFill>
              </a:defRPr>
            </a:pPr>
            <a:r>
              <a:rPr sz="2800"/>
              <a:t>	natürliche Teilchenbeschleuniger </a:t>
            </a:r>
            <a:endParaRPr sz="2800"/>
          </a:p>
          <a:p>
            <a:pPr lvl="0" algn="l">
              <a:defRPr sz="1800">
                <a:solidFill>
                  <a:srgbClr val="000000"/>
                </a:solidFill>
              </a:defRPr>
            </a:pPr>
            <a:endParaRPr sz="2800"/>
          </a:p>
          <a:p>
            <a:pPr lvl="0" algn="l">
              <a:defRPr sz="1800">
                <a:solidFill>
                  <a:srgbClr val="000000"/>
                </a:solidFill>
              </a:defRPr>
            </a:pPr>
            <a:r>
              <a:rPr sz="2800"/>
              <a:t>Welche Beschleuniger? Diese Frage </a:t>
            </a:r>
            <a:br>
              <a:rPr sz="2800"/>
            </a:br>
            <a:r>
              <a:rPr sz="2800"/>
              <a:t>	ist bis heute unbeantwortet</a:t>
            </a:r>
          </a:p>
        </p:txBody>
      </p:sp>
      <p:sp>
        <p:nvSpPr>
          <p:cNvPr id="91" name="Shape 91"/>
          <p:cNvSpPr/>
          <p:nvPr/>
        </p:nvSpPr>
        <p:spPr>
          <a:xfrm>
            <a:off x="7717256" y="4360779"/>
            <a:ext cx="1681431" cy="584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rgbClr val="000000"/>
                </a:solidFill>
              </a:defRPr>
            </a:lvl1pPr>
          </a:lstStyle>
          <a:p>
            <a:pPr lvl="0">
              <a:defRPr sz="1800"/>
            </a:pPr>
            <a:r>
              <a:rPr sz="2800"/>
              <a:t>galaktisch</a:t>
            </a:r>
          </a:p>
        </p:txBody>
      </p:sp>
      <p:sp>
        <p:nvSpPr>
          <p:cNvPr id="92" name="Shape 92"/>
          <p:cNvSpPr/>
          <p:nvPr/>
        </p:nvSpPr>
        <p:spPr>
          <a:xfrm>
            <a:off x="7716390" y="5615326"/>
            <a:ext cx="2471217" cy="58420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nchor="ctr">
            <a:spAutoFit/>
          </a:bodyPr>
          <a:lstStyle>
            <a:lvl1pPr>
              <a:defRPr>
                <a:solidFill>
                  <a:srgbClr val="000000"/>
                </a:solidFill>
              </a:defRPr>
            </a:lvl1pPr>
          </a:lstStyle>
          <a:p>
            <a:pPr lvl="0">
              <a:defRPr sz="1800"/>
            </a:pPr>
            <a:r>
              <a:rPr sz="2800"/>
              <a:t>extragalaktisch</a:t>
            </a:r>
          </a:p>
        </p:txBody>
      </p:sp>
      <p:sp>
        <p:nvSpPr>
          <p:cNvPr id="93" name="Shape 93"/>
          <p:cNvSpPr/>
          <p:nvPr/>
        </p:nvSpPr>
        <p:spPr>
          <a:xfrm>
            <a:off x="7654134" y="5691525"/>
            <a:ext cx="1" cy="1781453"/>
          </a:xfrm>
          <a:prstGeom prst="line">
            <a:avLst/>
          </a:prstGeom>
          <a:ln w="25400">
            <a:solidFill>
              <a:srgbClr val="0365C0"/>
            </a:solidFill>
            <a:tailEnd type="triangle"/>
          </a:ln>
        </p:spPr>
        <p:txBody>
          <a:bodyPr lIns="45718" tIns="45718" rIns="45718" bIns="45718"/>
          <a:lstStyle/>
          <a:p>
            <a:pPr lvl="0" algn="l" defTabSz="457200">
              <a:defRPr sz="1200">
                <a:solidFill>
                  <a:srgbClr val="000000"/>
                </a:solidFill>
                <a:latin typeface="+mn-lt"/>
                <a:ea typeface="+mn-ea"/>
                <a:cs typeface="+mn-cs"/>
                <a:sym typeface="Helvetica"/>
              </a:defRPr>
            </a:pPr>
          </a:p>
        </p:txBody>
      </p:sp>
      <p:sp>
        <p:nvSpPr>
          <p:cNvPr id="94" name="Shape 94"/>
          <p:cNvSpPr/>
          <p:nvPr/>
        </p:nvSpPr>
        <p:spPr>
          <a:xfrm flipV="1">
            <a:off x="7654134" y="2382332"/>
            <a:ext cx="1" cy="2971814"/>
          </a:xfrm>
          <a:prstGeom prst="line">
            <a:avLst/>
          </a:prstGeom>
          <a:ln w="25400">
            <a:solidFill>
              <a:srgbClr val="0365C0"/>
            </a:solidFill>
            <a:headEnd type="triangle"/>
            <a:tailEnd type="triangle"/>
          </a:ln>
        </p:spPr>
        <p:txBody>
          <a:bodyPr lIns="45718" tIns="45718" rIns="45718" bIns="45718"/>
          <a:lstStyle/>
          <a:p>
            <a:pPr lvl="0" algn="l" defTabSz="457200">
              <a:defRPr sz="1200">
                <a:solidFill>
                  <a:srgbClr val="000000"/>
                </a:solidFill>
                <a:latin typeface="+mn-lt"/>
                <a:ea typeface="+mn-ea"/>
                <a:cs typeface="+mn-cs"/>
                <a:sym typeface="Helvetica"/>
              </a:defRPr>
            </a:pPr>
          </a:p>
        </p:txBody>
      </p:sp>
      <p:sp>
        <p:nvSpPr>
          <p:cNvPr id="95" name="Shape 95"/>
          <p:cNvSpPr/>
          <p:nvPr/>
        </p:nvSpPr>
        <p:spPr>
          <a:xfrm rot="19664485">
            <a:off x="11106329" y="4863417"/>
            <a:ext cx="682110" cy="4212564"/>
          </a:xfrm>
          <a:custGeom>
            <a:avLst/>
            <a:gdLst/>
            <a:ahLst/>
            <a:cxnLst>
              <a:cxn ang="0">
                <a:pos x="wd2" y="hd2"/>
              </a:cxn>
              <a:cxn ang="5400000">
                <a:pos x="wd2" y="hd2"/>
              </a:cxn>
              <a:cxn ang="10800000">
                <a:pos x="wd2" y="hd2"/>
              </a:cxn>
              <a:cxn ang="16200000">
                <a:pos x="wd2" y="hd2"/>
              </a:cxn>
            </a:cxnLst>
            <a:rect l="0" t="0" r="r" b="b"/>
            <a:pathLst>
              <a:path w="19679" h="19679" fill="norm" stroke="1"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ln w="25400">
            <a:solidFill>
              <a:srgbClr val="C82506"/>
            </a:solidFill>
          </a:ln>
        </p:spPr>
        <p:txBody>
          <a:bodyPr lIns="0" tIns="0" rIns="0" bIns="0" anchor="ctr"/>
          <a:lstStyle/>
          <a:p>
            <a:pPr lvl="0">
              <a:defRPr>
                <a:solidFill>
                  <a:srgbClr val="424242"/>
                </a:solidFill>
                <a:latin typeface="Helvetica Neue"/>
                <a:ea typeface="Helvetica Neue"/>
                <a:cs typeface="Helvetica Neue"/>
                <a:sym typeface="Helvetica Neue"/>
              </a:defRPr>
            </a:pPr>
          </a:p>
        </p:txBody>
      </p:sp>
      <p:sp>
        <p:nvSpPr>
          <p:cNvPr id="96" name="Shape 96"/>
          <p:cNvSpPr/>
          <p:nvPr/>
        </p:nvSpPr>
        <p:spPr>
          <a:xfrm>
            <a:off x="8636000" y="7260807"/>
            <a:ext cx="2856707" cy="584201"/>
          </a:xfrm>
          <a:prstGeom prst="rect">
            <a:avLst/>
          </a:prstGeom>
          <a:solidFill>
            <a:srgbClr val="FFFFFF"/>
          </a:solidFill>
          <a:ln w="12700">
            <a:miter lim="400000"/>
          </a:ln>
        </p:spPr>
        <p:txBody>
          <a:bodyPr lIns="0" tIns="0" rIns="0" bIns="0" anchor="ctr"/>
          <a:lstStyle/>
          <a:p>
            <a:pPr lvl="0">
              <a:defRPr>
                <a:solidFill>
                  <a:srgbClr val="424242"/>
                </a:solidFill>
                <a:latin typeface="Helvetica Neue"/>
                <a:ea typeface="Helvetica Neue"/>
                <a:cs typeface="Helvetica Neue"/>
                <a:sym typeface="Helvetica Neue"/>
              </a:defRPr>
            </a:pPr>
          </a:p>
        </p:txBody>
      </p:sp>
    </p:spTree>
  </p:cSld>
  <p:clrMapOvr>
    <a:masterClrMapping/>
  </p:clrMapOvr>
  <p:transition spd="med" advClick="1"/>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bg>
      <p:bgPr>
        <a:solidFill>
          <a:srgbClr val="000000"/>
        </a:solidFill>
      </p:bgPr>
    </p:bg>
    <p:spTree>
      <p:nvGrpSpPr>
        <p:cNvPr id="1" name=""/>
        <p:cNvGrpSpPr/>
        <p:nvPr/>
      </p:nvGrpSpPr>
      <p:grpSpPr>
        <a:xfrm>
          <a:off x="0" y="0"/>
          <a:ext cx="0" cy="0"/>
          <a:chOff x="0" y="0"/>
          <a:chExt cx="0" cy="0"/>
        </a:xfrm>
      </p:grpSpPr>
      <p:pic>
        <p:nvPicPr>
          <p:cNvPr id="100" name="pasted-image.png"/>
          <p:cNvPicPr/>
          <p:nvPr/>
        </p:nvPicPr>
        <p:blipFill>
          <a:blip r:embed="rId3">
            <a:extLst/>
          </a:blip>
          <a:stretch>
            <a:fillRect/>
          </a:stretch>
        </p:blipFill>
        <p:spPr>
          <a:xfrm rot="560696">
            <a:off x="-605536" y="-138068"/>
            <a:ext cx="4991503" cy="3988122"/>
          </a:xfrm>
          <a:prstGeom prst="rect">
            <a:avLst/>
          </a:prstGeom>
          <a:ln w="12700">
            <a:miter lim="400000"/>
          </a:ln>
        </p:spPr>
      </p:pic>
      <p:sp>
        <p:nvSpPr>
          <p:cNvPr id="101" name="Shape 101"/>
          <p:cNvSpPr/>
          <p:nvPr>
            <p:ph type="title"/>
          </p:nvPr>
        </p:nvSpPr>
        <p:spPr>
          <a:xfrm>
            <a:off x="-14538" y="-107950"/>
            <a:ext cx="13033876" cy="2401336"/>
          </a:xfrm>
          <a:prstGeom prst="rect">
            <a:avLst/>
          </a:prstGeom>
        </p:spPr>
        <p:txBody>
          <a:bodyPr/>
          <a:lstStyle/>
          <a:p>
            <a:pPr lvl="0">
              <a:defRPr sz="1800"/>
            </a:pPr>
            <a:r>
              <a:rPr sz="5500">
                <a:solidFill>
                  <a:srgbClr val="FFFFFF"/>
                </a:solidFill>
              </a:rPr>
              <a:t>		Untersuchung des</a:t>
            </a:r>
            <a:br>
              <a:rPr sz="5500">
                <a:solidFill>
                  <a:srgbClr val="FFFFFF"/>
                </a:solidFill>
              </a:rPr>
            </a:br>
            <a:r>
              <a:rPr sz="5500">
                <a:solidFill>
                  <a:srgbClr val="FFFFFF"/>
                </a:solidFill>
              </a:rPr>
              <a:t>				  hochenergetischen Universums</a:t>
            </a:r>
          </a:p>
        </p:txBody>
      </p:sp>
      <p:sp>
        <p:nvSpPr>
          <p:cNvPr id="102" name="Shape 102"/>
          <p:cNvSpPr/>
          <p:nvPr>
            <p:ph type="sldNum" sz="quarter" idx="2"/>
          </p:nvPr>
        </p:nvSpPr>
        <p:spPr>
          <a:xfrm>
            <a:off x="12821515" y="9550400"/>
            <a:ext cx="127001" cy="241300"/>
          </a:xfrm>
          <a:prstGeom prst="rect">
            <a:avLst/>
          </a:prstGeom>
          <a:extLst>
            <a:ext uri="{C572A759-6A51-4108-AA02-DFA0A04FC94B}">
              <ma14:wrappingTextBoxFlag xmlns:ma14="http://schemas.microsoft.com/office/mac/drawingml/2011/main" val="1"/>
            </a:ext>
          </a:extLst>
        </p:spPr>
        <p:txBody>
          <a:bodyPr/>
          <a:lstStyle/>
          <a:p>
            <a:pPr lvl="0">
              <a:defRPr sz="1800">
                <a:solidFill>
                  <a:srgbClr val="000000"/>
                </a:solidFill>
              </a:defRPr>
            </a:pPr>
            <a:fld id="{86CB4B4D-7CA3-9044-876B-883B54F8677D}" type="slidenum">
              <a:rPr sz="1400">
                <a:solidFill>
                  <a:srgbClr val="FFFFFF"/>
                </a:solidFill>
              </a:rPr>
            </a:fld>
          </a:p>
        </p:txBody>
      </p:sp>
      <p:pic>
        <p:nvPicPr>
          <p:cNvPr id="103" name="pasted-image.png"/>
          <p:cNvPicPr/>
          <p:nvPr/>
        </p:nvPicPr>
        <p:blipFill>
          <a:blip r:embed="rId4">
            <a:extLst/>
          </a:blip>
          <a:stretch>
            <a:fillRect/>
          </a:stretch>
        </p:blipFill>
        <p:spPr>
          <a:xfrm rot="3460602">
            <a:off x="6197600" y="2717800"/>
            <a:ext cx="609600" cy="685800"/>
          </a:xfrm>
          <a:prstGeom prst="rect">
            <a:avLst/>
          </a:prstGeom>
          <a:ln w="12700">
            <a:miter lim="400000"/>
          </a:ln>
        </p:spPr>
      </p:pic>
      <p:pic>
        <p:nvPicPr>
          <p:cNvPr id="104" name="pasted-image.pdf"/>
          <p:cNvPicPr/>
          <p:nvPr/>
        </p:nvPicPr>
        <p:blipFill>
          <a:blip r:embed="rId5">
            <a:extLst/>
          </a:blip>
          <a:stretch>
            <a:fillRect/>
          </a:stretch>
        </p:blipFill>
        <p:spPr>
          <a:xfrm>
            <a:off x="10134600" y="6908800"/>
            <a:ext cx="2743200" cy="2743200"/>
          </a:xfrm>
          <a:prstGeom prst="rect">
            <a:avLst/>
          </a:prstGeom>
          <a:ln w="12700">
            <a:miter lim="400000"/>
          </a:ln>
        </p:spPr>
      </p:pic>
      <p:sp>
        <p:nvSpPr>
          <p:cNvPr id="105" name="Shape 105"/>
          <p:cNvSpPr/>
          <p:nvPr/>
        </p:nvSpPr>
        <p:spPr>
          <a:xfrm>
            <a:off x="2170230" y="1944406"/>
            <a:ext cx="998000" cy="692043"/>
          </a:xfrm>
          <a:prstGeom prst="line">
            <a:avLst/>
          </a:prstGeom>
          <a:ln w="50800">
            <a:solidFill>
              <a:srgbClr val="FFFFFF"/>
            </a:solidFill>
            <a:miter lim="400000"/>
            <a:tailEnd type="triangle"/>
          </a:ln>
        </p:spPr>
        <p:txBody>
          <a:bodyPr lIns="45718" tIns="45718" rIns="45718" bIns="45718"/>
          <a:lstStyle/>
          <a:p>
            <a:pPr lvl="0" algn="l" defTabSz="457200">
              <a:defRPr sz="1200">
                <a:solidFill>
                  <a:srgbClr val="000000"/>
                </a:solidFill>
                <a:latin typeface="+mn-lt"/>
                <a:ea typeface="+mn-ea"/>
                <a:cs typeface="+mn-cs"/>
                <a:sym typeface="Helvetica"/>
              </a:defRPr>
            </a:pPr>
          </a:p>
        </p:txBody>
      </p:sp>
      <p:sp>
        <p:nvSpPr>
          <p:cNvPr id="106" name="Shape 106"/>
          <p:cNvSpPr/>
          <p:nvPr/>
        </p:nvSpPr>
        <p:spPr>
          <a:xfrm>
            <a:off x="4281722" y="1954554"/>
            <a:ext cx="498349"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1" sz="4800">
                <a:solidFill>
                  <a:srgbClr val="EEDE91"/>
                </a:solidFill>
              </a:defRPr>
            </a:lvl1pPr>
          </a:lstStyle>
          <a:p>
            <a:pPr lvl="0">
              <a:defRPr b="0" sz="1800">
                <a:solidFill>
                  <a:srgbClr val="000000"/>
                </a:solidFill>
              </a:defRPr>
            </a:pPr>
            <a:r>
              <a:rPr b="1" sz="4800">
                <a:solidFill>
                  <a:srgbClr val="EEDE91"/>
                </a:solidFill>
              </a:rPr>
              <a:t>p</a:t>
            </a:r>
          </a:p>
        </p:txBody>
      </p:sp>
      <p:sp>
        <p:nvSpPr>
          <p:cNvPr id="107" name="Shape 107"/>
          <p:cNvSpPr/>
          <p:nvPr/>
        </p:nvSpPr>
        <p:spPr>
          <a:xfrm>
            <a:off x="3244701" y="2516089"/>
            <a:ext cx="7477346" cy="464689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5628" y="2915"/>
                </a:lnTo>
                <a:cubicBezTo>
                  <a:pt x="5901" y="3043"/>
                  <a:pt x="6128" y="3352"/>
                  <a:pt x="6251" y="3766"/>
                </a:cubicBezTo>
                <a:cubicBezTo>
                  <a:pt x="6392" y="4243"/>
                  <a:pt x="6380" y="4801"/>
                  <a:pt x="6219" y="5261"/>
                </a:cubicBezTo>
                <a:cubicBezTo>
                  <a:pt x="6113" y="5504"/>
                  <a:pt x="6050" y="5788"/>
                  <a:pt x="6035" y="6084"/>
                </a:cubicBezTo>
                <a:cubicBezTo>
                  <a:pt x="5999" y="6815"/>
                  <a:pt x="6250" y="7505"/>
                  <a:pt x="6663" y="7812"/>
                </a:cubicBezTo>
                <a:cubicBezTo>
                  <a:pt x="7617" y="8790"/>
                  <a:pt x="8647" y="9560"/>
                  <a:pt x="9727" y="10102"/>
                </a:cubicBezTo>
                <a:cubicBezTo>
                  <a:pt x="11281" y="10882"/>
                  <a:pt x="12914" y="11179"/>
                  <a:pt x="14537" y="10977"/>
                </a:cubicBezTo>
                <a:cubicBezTo>
                  <a:pt x="15685" y="11039"/>
                  <a:pt x="16758" y="11908"/>
                  <a:pt x="17473" y="13354"/>
                </a:cubicBezTo>
                <a:cubicBezTo>
                  <a:pt x="17899" y="14216"/>
                  <a:pt x="18171" y="15238"/>
                  <a:pt x="18481" y="16218"/>
                </a:cubicBezTo>
                <a:cubicBezTo>
                  <a:pt x="18642" y="16726"/>
                  <a:pt x="18814" y="17224"/>
                  <a:pt x="18953" y="17749"/>
                </a:cubicBezTo>
                <a:cubicBezTo>
                  <a:pt x="19123" y="18393"/>
                  <a:pt x="19243" y="19075"/>
                  <a:pt x="19469" y="19673"/>
                </a:cubicBezTo>
                <a:cubicBezTo>
                  <a:pt x="19922" y="20870"/>
                  <a:pt x="20729" y="21600"/>
                  <a:pt x="21600" y="21600"/>
                </a:cubicBezTo>
              </a:path>
            </a:pathLst>
          </a:custGeom>
          <a:ln w="76200">
            <a:solidFill>
              <a:srgbClr val="E5CE5A"/>
            </a:solidFill>
            <a:miter lim="400000"/>
            <a:tailEnd type="stealth"/>
          </a:ln>
        </p:spPr>
        <p:txBody>
          <a:bodyPr lIns="0" tIns="0" rIns="0" bIns="0"/>
          <a:lstStyle/>
          <a:p>
            <a:pPr lvl="0" algn="l" defTabSz="457200">
              <a:defRPr sz="1200">
                <a:solidFill>
                  <a:srgbClr val="000000"/>
                </a:solidFill>
                <a:latin typeface="+mn-lt"/>
                <a:ea typeface="+mn-ea"/>
                <a:cs typeface="+mn-cs"/>
                <a:sym typeface="Helvetica"/>
              </a:defRPr>
            </a:pPr>
          </a:p>
        </p:txBody>
      </p:sp>
      <p:pic>
        <p:nvPicPr>
          <p:cNvPr id="108" name="pasted-image.png"/>
          <p:cNvPicPr/>
          <p:nvPr/>
        </p:nvPicPr>
        <p:blipFill>
          <a:blip r:embed="rId4">
            <a:extLst/>
          </a:blip>
          <a:stretch>
            <a:fillRect/>
          </a:stretch>
        </p:blipFill>
        <p:spPr>
          <a:xfrm rot="12950365">
            <a:off x="4432300" y="4445000"/>
            <a:ext cx="609600" cy="685800"/>
          </a:xfrm>
          <a:prstGeom prst="rect">
            <a:avLst/>
          </a:prstGeom>
          <a:ln w="12700">
            <a:miter lim="400000"/>
          </a:ln>
        </p:spPr>
      </p:pic>
      <p:pic>
        <p:nvPicPr>
          <p:cNvPr id="109" name="pasted-image.png"/>
          <p:cNvPicPr/>
          <p:nvPr/>
        </p:nvPicPr>
        <p:blipFill>
          <a:blip r:embed="rId4">
            <a:extLst/>
          </a:blip>
          <a:stretch>
            <a:fillRect/>
          </a:stretch>
        </p:blipFill>
        <p:spPr>
          <a:xfrm rot="1806079">
            <a:off x="9220200" y="4102100"/>
            <a:ext cx="609600" cy="685800"/>
          </a:xfrm>
          <a:prstGeom prst="rect">
            <a:avLst/>
          </a:prstGeom>
          <a:ln w="12700">
            <a:miter lim="400000"/>
          </a:ln>
        </p:spPr>
      </p:pic>
      <p:sp>
        <p:nvSpPr>
          <p:cNvPr id="110" name="Shape 110"/>
          <p:cNvSpPr/>
          <p:nvPr/>
        </p:nvSpPr>
        <p:spPr>
          <a:xfrm>
            <a:off x="6872166" y="2590799"/>
            <a:ext cx="2801113" cy="939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457200">
              <a:defRPr sz="1800">
                <a:solidFill>
                  <a:srgbClr val="000000"/>
                </a:solidFill>
              </a:defRPr>
            </a:pPr>
            <a:r>
              <a:rPr sz="2400">
                <a:solidFill>
                  <a:srgbClr val="FFFFFF"/>
                </a:solidFill>
              </a:rPr>
              <a:t>(Inter)-Galaktische</a:t>
            </a:r>
            <a:endParaRPr sz="2400">
              <a:solidFill>
                <a:srgbClr val="FFFFFF"/>
              </a:solidFill>
            </a:endParaRPr>
          </a:p>
          <a:p>
            <a:pPr lvl="0" algn="l" defTabSz="457200">
              <a:defRPr sz="1800">
                <a:solidFill>
                  <a:srgbClr val="000000"/>
                </a:solidFill>
              </a:defRPr>
            </a:pPr>
            <a:r>
              <a:rPr sz="2400">
                <a:solidFill>
                  <a:srgbClr val="FFFFFF"/>
                </a:solidFill>
              </a:rPr>
              <a:t>magnetische Felder</a:t>
            </a:r>
          </a:p>
        </p:txBody>
      </p:sp>
      <p:sp>
        <p:nvSpPr>
          <p:cNvPr id="111" name="Shape 111"/>
          <p:cNvSpPr/>
          <p:nvPr/>
        </p:nvSpPr>
        <p:spPr>
          <a:xfrm>
            <a:off x="3166615" y="2644428"/>
            <a:ext cx="6941643" cy="4973786"/>
          </a:xfrm>
          <a:prstGeom prst="line">
            <a:avLst/>
          </a:prstGeom>
          <a:ln w="76200">
            <a:solidFill>
              <a:srgbClr val="81B2E0"/>
            </a:solidFill>
            <a:tailEnd type="triangle"/>
          </a:ln>
        </p:spPr>
        <p:txBody>
          <a:bodyPr lIns="0" tIns="0" rIns="0" bIns="0"/>
          <a:lstStyle/>
          <a:p>
            <a:pPr lvl="0" algn="l" defTabSz="457200">
              <a:defRPr sz="1200">
                <a:solidFill>
                  <a:srgbClr val="000000"/>
                </a:solidFill>
                <a:latin typeface="+mn-lt"/>
                <a:ea typeface="+mn-ea"/>
                <a:cs typeface="+mn-cs"/>
                <a:sym typeface="Helvetica"/>
              </a:defRPr>
            </a:pPr>
          </a:p>
        </p:txBody>
      </p:sp>
      <p:sp>
        <p:nvSpPr>
          <p:cNvPr id="112" name="Shape 112"/>
          <p:cNvSpPr/>
          <p:nvPr/>
        </p:nvSpPr>
        <p:spPr>
          <a:xfrm>
            <a:off x="3035277" y="2834928"/>
            <a:ext cx="6941643" cy="4973786"/>
          </a:xfrm>
          <a:prstGeom prst="line">
            <a:avLst/>
          </a:prstGeom>
          <a:ln w="76200">
            <a:solidFill>
              <a:srgbClr val="80C495"/>
            </a:solidFill>
            <a:tailEnd type="triangle"/>
          </a:ln>
        </p:spPr>
        <p:txBody>
          <a:bodyPr lIns="0" tIns="0" rIns="0" bIns="0"/>
          <a:lstStyle/>
          <a:p>
            <a:pPr lvl="0" algn="l" defTabSz="457200">
              <a:defRPr sz="1200">
                <a:solidFill>
                  <a:srgbClr val="000000"/>
                </a:solidFill>
                <a:latin typeface="+mn-lt"/>
                <a:ea typeface="+mn-ea"/>
                <a:cs typeface="+mn-cs"/>
                <a:sym typeface="Helvetica"/>
              </a:defRPr>
            </a:pPr>
          </a:p>
        </p:txBody>
      </p:sp>
      <p:sp>
        <p:nvSpPr>
          <p:cNvPr id="113" name="Shape 113"/>
          <p:cNvSpPr/>
          <p:nvPr/>
        </p:nvSpPr>
        <p:spPr>
          <a:xfrm>
            <a:off x="7744100" y="5219700"/>
            <a:ext cx="488158"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b="1" sz="4800">
                <a:solidFill>
                  <a:srgbClr val="81B2E0"/>
                </a:solidFill>
              </a:defRPr>
            </a:lvl1pPr>
          </a:lstStyle>
          <a:p>
            <a:pPr lvl="0">
              <a:defRPr b="0" sz="1800">
                <a:solidFill>
                  <a:srgbClr val="000000"/>
                </a:solidFill>
              </a:defRPr>
            </a:pPr>
            <a:r>
              <a:rPr b="1" sz="4800">
                <a:solidFill>
                  <a:srgbClr val="81B2E0"/>
                </a:solidFill>
              </a:rPr>
              <a:t>γ</a:t>
            </a:r>
          </a:p>
        </p:txBody>
      </p:sp>
      <p:pic>
        <p:nvPicPr>
          <p:cNvPr id="114" name="pasted-image.pdf"/>
          <p:cNvPicPr/>
          <p:nvPr/>
        </p:nvPicPr>
        <p:blipFill>
          <a:blip r:embed="rId6">
            <a:extLst/>
          </a:blip>
          <a:stretch>
            <a:fillRect/>
          </a:stretch>
        </p:blipFill>
        <p:spPr>
          <a:xfrm>
            <a:off x="6223000" y="130300"/>
            <a:ext cx="558800" cy="1676401"/>
          </a:xfrm>
          <a:prstGeom prst="rect">
            <a:avLst/>
          </a:prstGeom>
          <a:ln w="12700">
            <a:miter lim="400000"/>
          </a:ln>
        </p:spPr>
      </p:pic>
      <p:pic>
        <p:nvPicPr>
          <p:cNvPr id="115" name="pasted-image.pdf"/>
          <p:cNvPicPr/>
          <p:nvPr/>
        </p:nvPicPr>
        <p:blipFill>
          <a:blip r:embed="rId6">
            <a:extLst/>
          </a:blip>
          <a:stretch>
            <a:fillRect/>
          </a:stretch>
        </p:blipFill>
        <p:spPr>
          <a:xfrm>
            <a:off x="6223000" y="4038600"/>
            <a:ext cx="558800" cy="1676400"/>
          </a:xfrm>
          <a:prstGeom prst="rect">
            <a:avLst/>
          </a:prstGeom>
          <a:ln w="12700">
            <a:miter lim="400000"/>
          </a:ln>
        </p:spPr>
      </p:pic>
      <p:sp>
        <p:nvSpPr>
          <p:cNvPr id="116" name="Shape 116"/>
          <p:cNvSpPr/>
          <p:nvPr/>
        </p:nvSpPr>
        <p:spPr>
          <a:xfrm>
            <a:off x="7185756" y="5876720"/>
            <a:ext cx="448867" cy="812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defTabSz="457200">
              <a:defRPr sz="4800">
                <a:solidFill>
                  <a:srgbClr val="80C495"/>
                </a:solidFill>
              </a:defRPr>
            </a:lvl1pPr>
          </a:lstStyle>
          <a:p>
            <a:pPr lvl="0">
              <a:defRPr sz="1800">
                <a:solidFill>
                  <a:srgbClr val="000000"/>
                </a:solidFill>
              </a:defRPr>
            </a:pPr>
            <a:r>
              <a:rPr sz="4800">
                <a:solidFill>
                  <a:srgbClr val="80C495"/>
                </a:solidFill>
              </a:rPr>
              <a:t>ν</a:t>
            </a:r>
          </a:p>
        </p:txBody>
      </p:sp>
      <p:sp>
        <p:nvSpPr>
          <p:cNvPr id="117" name="Shape 117"/>
          <p:cNvSpPr/>
          <p:nvPr/>
        </p:nvSpPr>
        <p:spPr>
          <a:xfrm>
            <a:off x="3268215" y="2405393"/>
            <a:ext cx="3735539" cy="2712278"/>
          </a:xfrm>
          <a:prstGeom prst="line">
            <a:avLst/>
          </a:prstGeom>
          <a:ln w="76200">
            <a:solidFill>
              <a:srgbClr val="81B2E0"/>
            </a:solidFill>
            <a:tailEnd type="triangle"/>
          </a:ln>
        </p:spPr>
        <p:txBody>
          <a:bodyPr lIns="0" tIns="0" rIns="0" bIns="0"/>
          <a:lstStyle/>
          <a:p>
            <a:pPr lvl="0" algn="l" defTabSz="457200">
              <a:defRPr sz="1200">
                <a:solidFill>
                  <a:srgbClr val="000000"/>
                </a:solidFill>
                <a:latin typeface="+mn-lt"/>
                <a:ea typeface="+mn-ea"/>
                <a:cs typeface="+mn-cs"/>
                <a:sym typeface="Helvetica"/>
              </a:defRPr>
            </a:pPr>
          </a:p>
        </p:txBody>
      </p:sp>
      <p:sp>
        <p:nvSpPr>
          <p:cNvPr id="118" name="Shape 118"/>
          <p:cNvSpPr/>
          <p:nvPr/>
        </p:nvSpPr>
        <p:spPr>
          <a:xfrm>
            <a:off x="298077" y="5198847"/>
            <a:ext cx="7436207" cy="42926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lgn="l" defTabSz="457200">
              <a:defRPr sz="1800">
                <a:solidFill>
                  <a:srgbClr val="000000"/>
                </a:solidFill>
              </a:defRPr>
            </a:pPr>
            <a:r>
              <a:rPr sz="2400">
                <a:solidFill>
                  <a:srgbClr val="FFFFFF"/>
                </a:solidFill>
              </a:rPr>
              <a:t>Informationsquellen der Hochenergie-</a:t>
            </a:r>
            <a:br>
              <a:rPr sz="2400">
                <a:solidFill>
                  <a:srgbClr val="FFFFFF"/>
                </a:solidFill>
              </a:rPr>
            </a:br>
            <a:r>
              <a:rPr sz="2400">
                <a:solidFill>
                  <a:srgbClr val="FFFFFF"/>
                </a:solidFill>
              </a:rPr>
              <a:t>	Astronomie:</a:t>
            </a:r>
            <a:endParaRPr sz="2400">
              <a:solidFill>
                <a:srgbClr val="FFFFFF"/>
              </a:solidFill>
            </a:endParaRPr>
          </a:p>
          <a:p>
            <a:pPr lvl="0" algn="l" defTabSz="457200">
              <a:defRPr sz="1800">
                <a:solidFill>
                  <a:srgbClr val="000000"/>
                </a:solidFill>
              </a:defRPr>
            </a:pPr>
            <a:endParaRPr sz="2400">
              <a:solidFill>
                <a:srgbClr val="FFFFFF"/>
              </a:solidFill>
            </a:endParaRPr>
          </a:p>
          <a:p>
            <a:pPr lvl="0" algn="l" defTabSz="457200">
              <a:defRPr sz="1800">
                <a:solidFill>
                  <a:srgbClr val="000000"/>
                </a:solidFill>
              </a:defRPr>
            </a:pPr>
            <a:r>
              <a:rPr sz="2400">
                <a:solidFill>
                  <a:srgbClr val="FF2600"/>
                </a:solidFill>
              </a:rPr>
              <a:t>	</a:t>
            </a:r>
            <a:r>
              <a:rPr sz="2400">
                <a:solidFill>
                  <a:srgbClr val="E5CE5A"/>
                </a:solidFill>
              </a:rPr>
              <a:t>Kosmische Strahlen</a:t>
            </a:r>
            <a:endParaRPr sz="2400">
              <a:solidFill>
                <a:srgbClr val="E5CE5A"/>
              </a:solidFill>
            </a:endParaRPr>
          </a:p>
          <a:p>
            <a:pPr lvl="0" algn="l" defTabSz="457200">
              <a:defRPr sz="1800">
                <a:solidFill>
                  <a:srgbClr val="000000"/>
                </a:solidFill>
              </a:defRPr>
            </a:pPr>
            <a:r>
              <a:rPr sz="2400">
                <a:solidFill>
                  <a:srgbClr val="E5CE5A"/>
                </a:solidFill>
              </a:rPr>
              <a:t>	(hochenergetische, geladene Teilchen; absorbiert)</a:t>
            </a:r>
            <a:endParaRPr sz="2400">
              <a:solidFill>
                <a:srgbClr val="E5CE5A"/>
              </a:solidFill>
            </a:endParaRPr>
          </a:p>
          <a:p>
            <a:pPr lvl="0" algn="l" defTabSz="457200">
              <a:defRPr sz="1800">
                <a:solidFill>
                  <a:srgbClr val="000000"/>
                </a:solidFill>
              </a:defRPr>
            </a:pPr>
            <a:r>
              <a:rPr sz="2400">
                <a:solidFill>
                  <a:srgbClr val="FFFB00"/>
                </a:solidFill>
              </a:rPr>
              <a:t>	</a:t>
            </a:r>
            <a:r>
              <a:rPr sz="2400">
                <a:solidFill>
                  <a:srgbClr val="81B2E0"/>
                </a:solidFill>
              </a:rPr>
              <a:t>Gamma Strahlung </a:t>
            </a:r>
            <a:endParaRPr sz="2400">
              <a:solidFill>
                <a:srgbClr val="81B2E0"/>
              </a:solidFill>
            </a:endParaRPr>
          </a:p>
          <a:p>
            <a:pPr lvl="0" algn="l" defTabSz="457200">
              <a:defRPr sz="1800">
                <a:solidFill>
                  <a:srgbClr val="000000"/>
                </a:solidFill>
              </a:defRPr>
            </a:pPr>
            <a:r>
              <a:rPr sz="2400">
                <a:solidFill>
                  <a:srgbClr val="81B2E0"/>
                </a:solidFill>
              </a:rPr>
              <a:t>	(hochenergetische Photonen, neutral; absorbiert)</a:t>
            </a:r>
            <a:endParaRPr sz="2400">
              <a:solidFill>
                <a:srgbClr val="81B2E0"/>
              </a:solidFill>
            </a:endParaRPr>
          </a:p>
          <a:p>
            <a:pPr lvl="0" algn="l" defTabSz="457200">
              <a:defRPr sz="1800">
                <a:solidFill>
                  <a:srgbClr val="000000"/>
                </a:solidFill>
              </a:defRPr>
            </a:pPr>
            <a:r>
              <a:rPr sz="2400">
                <a:solidFill>
                  <a:srgbClr val="0085CC"/>
                </a:solidFill>
              </a:rPr>
              <a:t>	</a:t>
            </a:r>
            <a:r>
              <a:rPr b="1" sz="2400">
                <a:solidFill>
                  <a:srgbClr val="80C495"/>
                </a:solidFill>
              </a:rPr>
              <a:t>Neutrinos</a:t>
            </a:r>
            <a:endParaRPr sz="2400">
              <a:solidFill>
                <a:srgbClr val="80C495"/>
              </a:solidFill>
            </a:endParaRPr>
          </a:p>
          <a:p>
            <a:pPr lvl="0" algn="l" defTabSz="457200">
              <a:defRPr sz="1800">
                <a:solidFill>
                  <a:srgbClr val="000000"/>
                </a:solidFill>
              </a:defRPr>
            </a:pPr>
            <a:r>
              <a:rPr sz="2400">
                <a:solidFill>
                  <a:srgbClr val="80C495"/>
                </a:solidFill>
              </a:rPr>
              <a:t>	(neutral; nicht absorbiert) </a:t>
            </a:r>
            <a:endParaRPr sz="2400">
              <a:solidFill>
                <a:srgbClr val="80C495"/>
              </a:solidFill>
            </a:endParaRPr>
          </a:p>
        </p:txBody>
      </p:sp>
    </p:spTree>
  </p:cSld>
  <p:clrMapOvr>
    <a:masterClrMapping/>
  </p:clrMapOvr>
  <p:transition spd="med" advClick="1"/>
</p:sld>
</file>

<file path=ppt/theme/theme1.xml><?xml version="1.0" encoding="utf-8"?>
<a:theme xmlns:a="http://schemas.openxmlformats.org/drawingml/2006/main" xmlns:r="http://schemas.openxmlformats.org/officeDocument/2006/relationships" name="Default">
  <a:themeElements>
    <a:clrScheme name="Default">
      <a:dk1>
        <a:srgbClr val="FFFFFF"/>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Avenir Book"/>
        <a:ea typeface="Avenir Book"/>
        <a:cs typeface="Avenir Book"/>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800" u="none" kumimoji="0" normalizeH="0">
            <a:ln>
              <a:noFill/>
            </a:ln>
            <a:solidFill>
              <a:srgbClr val="424242"/>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365C0"/>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uFillTx/>
            <a:latin typeface="+mj-lt"/>
            <a:ea typeface="+mj-ea"/>
            <a:cs typeface="+mj-cs"/>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Avenir Book"/>
        <a:ea typeface="Avenir Book"/>
        <a:cs typeface="Avenir Book"/>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0365C0"/>
          </a:solidFill>
          <a:prstDash val="solid"/>
          <a:bevel/>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800" u="none" kumimoji="0" normalizeH="0">
            <a:ln>
              <a:noFill/>
            </a:ln>
            <a:solidFill>
              <a:srgbClr val="424242"/>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365C0"/>
          </a:solidFill>
          <a:prstDash val="solid"/>
          <a:bevel/>
        </a:ln>
        <a:effectLst/>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1" hangingPunct="0">
          <a:lnSpc>
            <a:spcPct val="100000"/>
          </a:lnSpc>
          <a:spcBef>
            <a:spcPts val="0"/>
          </a:spcBef>
          <a:spcAft>
            <a:spcPts val="0"/>
          </a:spcAft>
          <a:buClrTx/>
          <a:buSzTx/>
          <a:buFontTx/>
          <a:buNone/>
          <a:tabLst/>
          <a:defRPr b="0" baseline="0" cap="none" i="0" spc="0" strike="noStrike" sz="2800" u="none" kumimoji="0" normalizeH="0">
            <a:ln>
              <a:noFill/>
            </a:ln>
            <a:solidFill>
              <a:srgbClr val="FFFFFF"/>
            </a:solidFill>
            <a:effectLst/>
            <a:uFillTx/>
            <a:latin typeface="+mj-lt"/>
            <a:ea typeface="+mj-ea"/>
            <a:cs typeface="+mj-cs"/>
            <a:sym typeface="Avenir Book"/>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