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58" r:id="rId4"/>
    <p:sldId id="271" r:id="rId5"/>
    <p:sldId id="272" r:id="rId6"/>
    <p:sldId id="273" r:id="rId7"/>
    <p:sldId id="274" r:id="rId8"/>
    <p:sldId id="275" r:id="rId9"/>
    <p:sldId id="262" r:id="rId10"/>
    <p:sldId id="277" r:id="rId11"/>
    <p:sldId id="259" r:id="rId12"/>
    <p:sldId id="269" r:id="rId13"/>
    <p:sldId id="261" r:id="rId14"/>
    <p:sldId id="263" r:id="rId15"/>
    <p:sldId id="265" r:id="rId16"/>
    <p:sldId id="266" r:id="rId17"/>
    <p:sldId id="278" r:id="rId18"/>
    <p:sldId id="279" r:id="rId19"/>
    <p:sldId id="280" r:id="rId20"/>
    <p:sldId id="281" r:id="rId21"/>
    <p:sldId id="282" r:id="rId22"/>
    <p:sldId id="285" r:id="rId23"/>
    <p:sldId id="287" r:id="rId24"/>
    <p:sldId id="288" r:id="rId25"/>
    <p:sldId id="289" r:id="rId26"/>
    <p:sldId id="290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5C88"/>
    <a:srgbClr val="29B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62" autoAdjust="0"/>
    <p:restoredTop sz="94675" autoAdjust="0"/>
  </p:normalViewPr>
  <p:slideViewPr>
    <p:cSldViewPr>
      <p:cViewPr varScale="1">
        <p:scale>
          <a:sx n="195" d="100"/>
          <a:sy n="195" d="100"/>
        </p:scale>
        <p:origin x="-280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2610" y="-114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C47ED8-1116-413B-8618-8475567058CF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D06740-2E79-4770-A342-0F6489ED83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460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8D8530-5573-436B-920E-1344298D035D}" type="datetimeFigureOut">
              <a:rPr lang="en-US" smtClean="0"/>
              <a:t>1/28/13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805C44-369F-4797-96E2-6E91AA84C0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774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8B11A49C-F65A-4ED4-8518-EDAA2E9DF963}" type="slidenum">
              <a:rPr lang="en-US" smtClean="0"/>
              <a:pPr eaLnBrk="1" hangingPunct="1"/>
              <a:t>9</a:t>
            </a:fld>
            <a:endParaRPr lang="en-US" smtClean="0"/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TemplateB_title_clea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193675" dir="2700000" algn="tl" rotWithShape="0">
                    <a:srgbClr val="000000">
                      <a:alpha val="68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  <a:effectLst>
                  <a:outerShdw blurRad="82550" dist="38100" dir="2700000" algn="tl" rotWithShape="0">
                    <a:srgbClr val="000000">
                      <a:alpha val="70000"/>
                    </a:srgb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0A45D-7600-F041-A2D4-61EC39889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49661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0A45D-7600-F041-A2D4-61EC398894B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33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24C0A45D-7600-F041-A2D4-61EC39889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8867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5FCD82-C3AD-4018-93BA-ADCED5D280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659956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8200"/>
            <a:ext cx="8229600" cy="68580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09800" y="6356350"/>
            <a:ext cx="1143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074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TemplateB_title_clean.jp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4C0A45D-7600-F041-A2D4-61EC398894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51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905000" y="6356350"/>
            <a:ext cx="10668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725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743200" y="6356350"/>
            <a:ext cx="5943600" cy="36512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endParaRPr lang="en-US" dirty="0" smtClean="0"/>
          </a:p>
          <a:p>
            <a:r>
              <a:rPr lang="en-US" dirty="0" smtClean="0"/>
              <a:t>Wisconsin </a:t>
            </a:r>
            <a:r>
              <a:rPr lang="en-US" dirty="0" err="1" smtClean="0"/>
              <a:t>IceCube</a:t>
            </a:r>
            <a:r>
              <a:rPr lang="en-US" dirty="0" smtClean="0"/>
              <a:t> Particle Astrophysics Center (WIPAC)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0640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676400" y="6356350"/>
            <a:ext cx="7620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10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600200" y="6356350"/>
            <a:ext cx="762000" cy="36512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0371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3008313" cy="7493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85800"/>
            <a:ext cx="5111750" cy="54403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76400" y="6356350"/>
            <a:ext cx="762000" cy="36512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370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38199"/>
            <a:ext cx="5486400" cy="38893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600200" y="6356350"/>
            <a:ext cx="685800" cy="365125"/>
          </a:xfrm>
        </p:spPr>
        <p:txBody>
          <a:bodyPr/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308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ptTemplateB_root_clean.jpg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20200" cy="69151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3BDC05F3-E63B-6C4D-A030-E2ABDEB62A90}" type="datetimeFigureOut">
              <a:rPr lang="en-US" smtClean="0"/>
              <a:pPr/>
              <a:t>1/28/13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356350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7432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24C0A45D-7600-F041-A2D4-61EC398894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267200" y="6400800"/>
            <a:ext cx="4419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/>
              <a:t>Wisconsin</a:t>
            </a:r>
            <a:r>
              <a:rPr lang="en-US" sz="1200" baseline="0" dirty="0" smtClean="0"/>
              <a:t> </a:t>
            </a:r>
            <a:r>
              <a:rPr lang="en-US" sz="1200" baseline="0" dirty="0" err="1" smtClean="0"/>
              <a:t>IceCube</a:t>
            </a:r>
            <a:r>
              <a:rPr lang="en-US" sz="1200" baseline="0" dirty="0" smtClean="0"/>
              <a:t> Particle Astrophysics Center (WIPAC)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3573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864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3.bp.blogspot.com/-fnkKKPEEiMg/Tc4lD5QPUOI/AAAAAAAAAuM/D2QnyDH0Hik/s1600/Sirmione,+Nice,+Eze,+Monaco,+Villafranche+007+copy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Relationship Id="rId3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gallery.icecube.wisc.edu/external/main.php?g2_view=core.DownloadItem&amp;g2_itemId=848" TargetMode="External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Relationship Id="rId3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g"/><Relationship Id="rId5" Type="http://schemas.openxmlformats.org/officeDocument/2006/relationships/image" Target="../media/image31.jpeg"/><Relationship Id="rId6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4" Type="http://schemas.openxmlformats.org/officeDocument/2006/relationships/audio" Target="../media/audio3.wav"/><Relationship Id="rId5" Type="http://schemas.openxmlformats.org/officeDocument/2006/relationships/audio" Target="../media/audio4.wav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7772400" cy="1470025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Explore South Pole Science </a:t>
            </a:r>
            <a:br>
              <a:rPr lang="en-US" dirty="0" smtClean="0"/>
            </a:br>
            <a:r>
              <a:rPr lang="en-US" sz="2700" dirty="0" smtClean="0"/>
              <a:t>with the Wisconsin </a:t>
            </a:r>
            <a:r>
              <a:rPr lang="en-US" sz="2700" dirty="0" err="1" smtClean="0"/>
              <a:t>IceCube</a:t>
            </a:r>
            <a:r>
              <a:rPr lang="en-US" sz="2700" dirty="0" smtClean="0"/>
              <a:t> Particle Astrophysics Center (WIPAC)</a:t>
            </a:r>
            <a:endParaRPr lang="en-US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657600"/>
            <a:ext cx="7010400" cy="1752600"/>
          </a:xfrm>
        </p:spPr>
        <p:txBody>
          <a:bodyPr>
            <a:normAutofit lnSpcReduction="10000"/>
          </a:bodyPr>
          <a:lstStyle/>
          <a:p>
            <a:pPr algn="l"/>
            <a:r>
              <a:rPr lang="en-US" dirty="0"/>
              <a:t>Jim Madsen </a:t>
            </a:r>
            <a:br>
              <a:rPr lang="en-US" dirty="0"/>
            </a:br>
            <a:r>
              <a:rPr lang="en-US" sz="2600" dirty="0" smtClean="0"/>
              <a:t>UW-River Falls Physics </a:t>
            </a:r>
            <a:r>
              <a:rPr lang="en-US" sz="2600" dirty="0"/>
              <a:t>Department </a:t>
            </a:r>
            <a:br>
              <a:rPr lang="en-US" sz="2600" dirty="0"/>
            </a:br>
            <a:r>
              <a:rPr lang="en-US" sz="2600" dirty="0" smtClean="0"/>
              <a:t>WIPAC Associate Director for Education &amp; Outreach</a:t>
            </a:r>
            <a:endParaRPr lang="en-US" sz="26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955643" y="6096000"/>
            <a:ext cx="72327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Bringing the Universe to Wisconsin- Platteville </a:t>
            </a:r>
            <a:r>
              <a:rPr lang="en-US" dirty="0" smtClean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chemeClr val="bg1"/>
                </a:solidFill>
              </a:rPr>
              <a:t> January </a:t>
            </a:r>
            <a:r>
              <a:rPr lang="en-US" dirty="0" smtClean="0">
                <a:solidFill>
                  <a:schemeClr val="bg1"/>
                </a:solidFill>
              </a:rPr>
              <a:t>29</a:t>
            </a:r>
            <a:r>
              <a:rPr lang="en-US" dirty="0" smtClean="0">
                <a:solidFill>
                  <a:schemeClr val="bg1"/>
                </a:solidFill>
              </a:rPr>
              <a:t>, </a:t>
            </a:r>
            <a:r>
              <a:rPr lang="en-US" dirty="0" smtClean="0">
                <a:solidFill>
                  <a:schemeClr val="bg1"/>
                </a:solidFill>
              </a:rPr>
              <a:t>2013</a:t>
            </a:r>
          </a:p>
          <a:p>
            <a:pPr algn="ctr"/>
            <a:r>
              <a:rPr lang="en-US" dirty="0" err="1">
                <a:solidFill>
                  <a:schemeClr val="bg1"/>
                </a:solidFill>
              </a:rPr>
              <a:t>wipac.wisc.edu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Wingdings"/>
                <a:ea typeface="Wingdings"/>
                <a:cs typeface="Wingdings"/>
                <a:sym typeface="Wingdings"/>
              </a:rPr>
              <a:t>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 smtClean="0">
                <a:solidFill>
                  <a:schemeClr val="bg1"/>
                </a:solidFill>
              </a:rPr>
              <a:t>icecube.wisc.edu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 descr="nsf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4731" y="5791200"/>
            <a:ext cx="1019269" cy="1020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293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9" name="Picture 7" descr="http://3.bp.blogspot.com/-fnkKKPEEiMg/Tc4lD5QPUOI/AAAAAAAAAuM/D2QnyDH0Hik/s640/Sirmione%252C+Nice%252C+Eze%252C+Monaco%252C+Villafranche+007+copy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04" y="1358383"/>
            <a:ext cx="7361219" cy="48998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5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837046"/>
            <a:ext cx="7620000" cy="5048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564" y="304800"/>
            <a:ext cx="82296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Making it work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800" y="914400"/>
            <a:ext cx="8229600" cy="1219200"/>
          </a:xfrm>
        </p:spPr>
        <p:txBody>
          <a:bodyPr/>
          <a:lstStyle/>
          <a:p>
            <a:r>
              <a:rPr lang="en-US" smtClean="0"/>
              <a:t>Locations with clear, pristine deep water French Mediterranean Sea or….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90500" y="6477000"/>
            <a:ext cx="64182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/>
              <a:t>http://dallinallison.blogspot.com/2011/05/la-cote-dazur.html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828800" y="2514600"/>
            <a:ext cx="5922963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sz="3200" dirty="0"/>
              <a:t>Locations with clear, pristine ice</a:t>
            </a:r>
          </a:p>
          <a:p>
            <a:r>
              <a:rPr lang="en-US" sz="3200" dirty="0"/>
              <a:t>	South Pole, Antarctica</a:t>
            </a:r>
          </a:p>
        </p:txBody>
      </p:sp>
    </p:spTree>
    <p:extLst>
      <p:ext uri="{BB962C8B-B14F-4D97-AF65-F5344CB8AC3E}">
        <p14:creationId xmlns:p14="http://schemas.microsoft.com/office/powerpoint/2010/main" val="42852812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45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4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work at the South Pole?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5105400" cy="26670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Extreme cold?</a:t>
            </a:r>
          </a:p>
          <a:p>
            <a:r>
              <a:rPr lang="en-US" dirty="0" smtClean="0"/>
              <a:t>6 months of darkness?</a:t>
            </a:r>
          </a:p>
          <a:p>
            <a:r>
              <a:rPr lang="en-US" dirty="0" smtClean="0"/>
              <a:t>6 months of light?</a:t>
            </a:r>
          </a:p>
          <a:p>
            <a:r>
              <a:rPr lang="en-US" dirty="0" smtClean="0"/>
              <a:t>Desert like conditions and high altitude?</a:t>
            </a:r>
          </a:p>
          <a:p>
            <a:r>
              <a:rPr lang="en-US" dirty="0" smtClean="0"/>
              <a:t>Ice two miles thick?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524000"/>
            <a:ext cx="3733800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4421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434" y="762000"/>
            <a:ext cx="9309834" cy="6858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Wisconsin IceCube Particle Astrophysics Center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://wipac.wisc.edu/wipac/static/images/project-logo-icecub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" y="1295400"/>
            <a:ext cx="3831293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ipac.wisc.edu/wipac/static/images/project-logo-ar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70" y="4261424"/>
            <a:ext cx="1704975" cy="2400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wipac.wisc.edu/wipac/static/images/project-logo-haw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928813"/>
            <a:ext cx="1887512" cy="294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://wipac.wisc.edu/wipac/static/images/project-logo-dmic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876" y="2636577"/>
            <a:ext cx="1972849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800600" y="5337696"/>
            <a:ext cx="13949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DM-Ice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7239000" y="4876800"/>
            <a:ext cx="1243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HAWC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656858" y="4762215"/>
            <a:ext cx="8819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ARA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3423621" y="1734234"/>
            <a:ext cx="16866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IceCube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496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_collaboration_powerpoint_08141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0" y="0"/>
            <a:ext cx="8940800" cy="6908800"/>
          </a:xfrm>
          <a:prstGeom prst="rect">
            <a:avLst/>
          </a:prstGeom>
        </p:spPr>
      </p:pic>
      <p:pic>
        <p:nvPicPr>
          <p:cNvPr id="8" name="Picture 7" descr="nsf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200"/>
            <a:ext cx="943069" cy="9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7371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I3ArrayJan2011NoAman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0" t="5862"/>
          <a:stretch>
            <a:fillRect/>
          </a:stretch>
        </p:blipFill>
        <p:spPr bwMode="auto">
          <a:xfrm>
            <a:off x="228600" y="1347503"/>
            <a:ext cx="6415506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Titre 1"/>
          <p:cNvSpPr txBox="1">
            <a:spLocks/>
          </p:cNvSpPr>
          <p:nvPr/>
        </p:nvSpPr>
        <p:spPr bwMode="auto">
          <a:xfrm>
            <a:off x="0" y="168583"/>
            <a:ext cx="8534400" cy="84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defRPr/>
            </a:pPr>
            <a:endParaRPr lang="fr-FR" sz="4400" smtClean="0">
              <a:latin typeface="Calibri" pitchFamily="34" charset="0"/>
            </a:endParaRPr>
          </a:p>
        </p:txBody>
      </p:sp>
      <p:sp>
        <p:nvSpPr>
          <p:cNvPr id="33797" name="Title 8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/>
          <a:lstStyle/>
          <a:p>
            <a:r>
              <a:rPr lang="fr-FR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The IceCube Neutrino </a:t>
            </a:r>
            <a:r>
              <a:rPr lang="en-US" dirty="0" smtClean="0">
                <a:solidFill>
                  <a:srgbClr val="000000"/>
                </a:solidFill>
                <a:latin typeface="Calibri" pitchFamily="34" charset="0"/>
                <a:ea typeface="ＭＳ Ｐゴシック"/>
                <a:cs typeface="ＭＳ Ｐゴシック"/>
              </a:rPr>
              <a:t>Observatory</a:t>
            </a:r>
            <a:endParaRPr lang="en-US" dirty="0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29200" y="6400800"/>
            <a:ext cx="3733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16" descr="Anatomy of a DOM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657600"/>
            <a:ext cx="33528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231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10" name="Grouper 3"/>
          <p:cNvGrpSpPr>
            <a:grpSpLocks/>
          </p:cNvGrpSpPr>
          <p:nvPr/>
        </p:nvGrpSpPr>
        <p:grpSpPr bwMode="auto">
          <a:xfrm>
            <a:off x="138113" y="6115050"/>
            <a:ext cx="1668462" cy="666750"/>
            <a:chOff x="138113" y="6114648"/>
            <a:chExt cx="1668227" cy="667203"/>
          </a:xfrm>
        </p:grpSpPr>
        <p:pic>
          <p:nvPicPr>
            <p:cNvPr id="43021" name="Image 4" descr="icecub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8113" y="6114648"/>
              <a:ext cx="592527" cy="66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022" name="Image 5" descr="logoumh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8199" y="6114648"/>
              <a:ext cx="968141" cy="6672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3011" name="Espace réservé du contenu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>
              <a:latin typeface="Myriad Pro" charset="0"/>
            </a:endParaRPr>
          </a:p>
        </p:txBody>
      </p:sp>
      <p:sp>
        <p:nvSpPr>
          <p:cNvPr id="43012" name="Espace réservé du numéro de diapositive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fld id="{B416FE4B-F14F-4686-9319-74DE7C4D7F54}" type="slidenum">
              <a:rPr lang="en-US"/>
              <a:pPr/>
              <a:t>15</a:t>
            </a:fld>
            <a:endParaRPr lang="en-US"/>
          </a:p>
        </p:txBody>
      </p:sp>
      <p:pic>
        <p:nvPicPr>
          <p:cNvPr id="18" name="Picture 4" descr="01-26-08 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20264" y="-152400"/>
            <a:ext cx="10062740" cy="7162800"/>
          </a:xfrm>
          <a:prstGeom prst="rect">
            <a:avLst/>
          </a:prstGeom>
          <a:noFill/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 rot="-220956">
            <a:off x="1047750" y="1609725"/>
            <a:ext cx="4122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Drill camp (5 MW hot water heater)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 rot="385189">
            <a:off x="1035050" y="3157538"/>
            <a:ext cx="19177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Hot water hoses</a:t>
            </a:r>
          </a:p>
        </p:txBody>
      </p:sp>
      <p:sp>
        <p:nvSpPr>
          <p:cNvPr id="43016" name="Text Box 8"/>
          <p:cNvSpPr txBox="1">
            <a:spLocks noChangeArrowheads="1"/>
          </p:cNvSpPr>
          <p:nvPr/>
        </p:nvSpPr>
        <p:spPr bwMode="auto">
          <a:xfrm>
            <a:off x="5626100" y="2444750"/>
            <a:ext cx="26574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Hose Reel (~25,000 </a:t>
            </a:r>
            <a:r>
              <a:rPr kumimoji="1" lang="en-US" sz="2000" b="1" dirty="0" err="1">
                <a:solidFill>
                  <a:srgbClr val="000000"/>
                </a:solidFill>
                <a:latin typeface="Calibri" pitchFamily="34" charset="0"/>
              </a:rPr>
              <a:t>lbs</a:t>
            </a:r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)</a:t>
            </a:r>
          </a:p>
        </p:txBody>
      </p:sp>
      <p:sp>
        <p:nvSpPr>
          <p:cNvPr id="43017" name="Text Box 11"/>
          <p:cNvSpPr txBox="1">
            <a:spLocks noChangeArrowheads="1"/>
          </p:cNvSpPr>
          <p:nvPr/>
        </p:nvSpPr>
        <p:spPr bwMode="auto">
          <a:xfrm>
            <a:off x="0" y="4343400"/>
            <a:ext cx="20542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r>
              <a:rPr kumimoji="1" lang="en-US" sz="2000" b="1" dirty="0" err="1">
                <a:solidFill>
                  <a:srgbClr val="000000"/>
                </a:solidFill>
                <a:latin typeface="Calibri" pitchFamily="34" charset="0"/>
              </a:rPr>
              <a:t>IceTop</a:t>
            </a:r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 Tanks</a:t>
            </a:r>
          </a:p>
          <a:p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(with sun shields)</a:t>
            </a:r>
          </a:p>
        </p:txBody>
      </p:sp>
      <p:sp>
        <p:nvSpPr>
          <p:cNvPr id="43018" name="Rectangle 12"/>
          <p:cNvSpPr>
            <a:spLocks noChangeArrowheads="1"/>
          </p:cNvSpPr>
          <p:nvPr/>
        </p:nvSpPr>
        <p:spPr bwMode="auto">
          <a:xfrm>
            <a:off x="1981200" y="5607050"/>
            <a:ext cx="43402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Drill speeds ~ 2 m/minute</a:t>
            </a:r>
          </a:p>
          <a:p>
            <a:pPr lvl="1"/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~40 hours to complete a hole</a:t>
            </a:r>
          </a:p>
          <a:p>
            <a:pPr lvl="1"/>
            <a:r>
              <a:rPr kumimoji="1" lang="en-US" sz="2000" b="1" dirty="0">
                <a:solidFill>
                  <a:srgbClr val="000000"/>
                </a:solidFill>
                <a:latin typeface="Calibri" pitchFamily="34" charset="0"/>
              </a:rPr>
              <a:t>~12 hours to deploy a string</a:t>
            </a:r>
          </a:p>
        </p:txBody>
      </p:sp>
      <p:sp>
        <p:nvSpPr>
          <p:cNvPr id="41995" name="Titre 1"/>
          <p:cNvSpPr txBox="1">
            <a:spLocks/>
          </p:cNvSpPr>
          <p:nvPr/>
        </p:nvSpPr>
        <p:spPr bwMode="auto">
          <a:xfrm>
            <a:off x="0" y="274638"/>
            <a:ext cx="9144000" cy="849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itchFamily="34" charset="0"/>
                <a:ea typeface="ＭＳ Ｐゴシック" charset="-128"/>
              </a:defRPr>
            </a:lvl9pPr>
          </a:lstStyle>
          <a:p>
            <a:pPr algn="ctr" eaLnBrk="1" hangingPunct="1">
              <a:defRPr/>
            </a:pPr>
            <a:r>
              <a:rPr lang="fr-FR" sz="4400" dirty="0" smtClean="0">
                <a:latin typeface="+mj-lt"/>
              </a:rPr>
              <a:t>Construction: Drill site</a:t>
            </a:r>
          </a:p>
        </p:txBody>
      </p:sp>
      <p:sp>
        <p:nvSpPr>
          <p:cNvPr id="43020" name="ZoneTexte 13"/>
          <p:cNvSpPr txBox="1">
            <a:spLocks noChangeArrowheads="1"/>
          </p:cNvSpPr>
          <p:nvPr/>
        </p:nvSpPr>
        <p:spPr bwMode="auto">
          <a:xfrm>
            <a:off x="8867775" y="6551613"/>
            <a:ext cx="276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ea typeface="MS PGothic" pitchFamily="34" charset="-128"/>
              </a:defRPr>
            </a:lvl9pPr>
          </a:lstStyle>
          <a:p>
            <a:pPr eaLnBrk="1" hangingPunct="1"/>
            <a:fld id="{D93CA41D-162D-4D1B-9709-C20560A2E16D}" type="slidenum">
              <a:rPr lang="fr-FR" sz="1400">
                <a:solidFill>
                  <a:srgbClr val="7F7F7F"/>
                </a:solidFill>
                <a:latin typeface="Calibri" pitchFamily="34" charset="0"/>
              </a:rPr>
              <a:pPr eaLnBrk="1" hangingPunct="1"/>
              <a:t>15</a:t>
            </a:fld>
            <a:endParaRPr lang="fr-FR" sz="1400">
              <a:solidFill>
                <a:srgbClr val="7F7F7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78175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What does IceCube See?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600200"/>
            <a:ext cx="6858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IceCube</a:t>
            </a:r>
            <a:r>
              <a:rPr lang="en-US" dirty="0">
                <a:solidFill>
                  <a:srgbClr val="000000"/>
                </a:solidFill>
              </a:rPr>
              <a:t> records light from </a:t>
            </a:r>
            <a:r>
              <a:rPr lang="en-US" dirty="0" smtClean="0">
                <a:solidFill>
                  <a:srgbClr val="000000"/>
                </a:solidFill>
              </a:rPr>
              <a:t>charged       particles </a:t>
            </a:r>
            <a:r>
              <a:rPr lang="en-US" dirty="0">
                <a:solidFill>
                  <a:srgbClr val="000000"/>
                </a:solidFill>
              </a:rPr>
              <a:t>traveling faster than </a:t>
            </a:r>
            <a:r>
              <a:rPr lang="en-US" dirty="0" smtClean="0">
                <a:solidFill>
                  <a:srgbClr val="000000"/>
                </a:solidFill>
              </a:rPr>
              <a:t>light in the		 </a:t>
            </a:r>
            <a:r>
              <a:rPr lang="en-US" dirty="0">
                <a:solidFill>
                  <a:srgbClr val="000000"/>
                </a:solidFill>
              </a:rPr>
              <a:t>ice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Time sequence gives direction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Amount of light is proportional to energy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 Pattern indicates flavor (Electron, </a:t>
            </a:r>
            <a:r>
              <a:rPr lang="en-US" dirty="0" err="1">
                <a:solidFill>
                  <a:srgbClr val="000000"/>
                </a:solidFill>
              </a:rPr>
              <a:t>Muon</a:t>
            </a:r>
            <a:r>
              <a:rPr lang="en-US" dirty="0">
                <a:solidFill>
                  <a:srgbClr val="000000"/>
                </a:solidFill>
              </a:rPr>
              <a:t>, or Tau)</a:t>
            </a:r>
          </a:p>
          <a:p>
            <a:r>
              <a:rPr lang="en-US" dirty="0">
                <a:solidFill>
                  <a:srgbClr val="000000"/>
                </a:solidFill>
              </a:rPr>
              <a:t>Each year,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~10</a:t>
            </a:r>
            <a:r>
              <a:rPr lang="en-US" baseline="30000" dirty="0">
                <a:solidFill>
                  <a:srgbClr val="000000"/>
                </a:solidFill>
              </a:rPr>
              <a:t>11</a:t>
            </a:r>
            <a:r>
              <a:rPr lang="en-US" dirty="0">
                <a:solidFill>
                  <a:srgbClr val="000000"/>
                </a:solidFill>
              </a:rPr>
              <a:t> cosmic rays 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~10</a:t>
            </a:r>
            <a:r>
              <a:rPr lang="en-US" baseline="30000" dirty="0">
                <a:solidFill>
                  <a:srgbClr val="000000"/>
                </a:solidFill>
              </a:rPr>
              <a:t>5</a:t>
            </a:r>
            <a:r>
              <a:rPr lang="en-US" dirty="0">
                <a:solidFill>
                  <a:srgbClr val="000000"/>
                </a:solidFill>
              </a:rPr>
              <a:t> atmospheric neutrinos</a:t>
            </a:r>
          </a:p>
          <a:p>
            <a:pPr lvl="1"/>
            <a:r>
              <a:rPr lang="en-US" dirty="0">
                <a:solidFill>
                  <a:srgbClr val="000000"/>
                </a:solidFill>
              </a:rPr>
              <a:t>~? astrophysical neutrinos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9" name="Picture 8" descr="Run118545_Event6373366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038600"/>
            <a:ext cx="4038600" cy="2915460"/>
          </a:xfrm>
          <a:prstGeom prst="rect">
            <a:avLst/>
          </a:prstGeom>
        </p:spPr>
      </p:pic>
      <p:pic>
        <p:nvPicPr>
          <p:cNvPr id="10" name="Picture 9" descr="IC59_129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98" r="13454"/>
          <a:stretch/>
        </p:blipFill>
        <p:spPr>
          <a:xfrm>
            <a:off x="7431128" y="2287178"/>
            <a:ext cx="1709616" cy="1675222"/>
          </a:xfrm>
          <a:prstGeom prst="rect">
            <a:avLst/>
          </a:prstGeom>
        </p:spPr>
      </p:pic>
      <p:pic>
        <p:nvPicPr>
          <p:cNvPr id="11" name="Picture 10" descr="IC79_Balloon3707.jp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0" t="22802" r="24296" b="10476"/>
          <a:stretch/>
        </p:blipFill>
        <p:spPr>
          <a:xfrm>
            <a:off x="7420707" y="610778"/>
            <a:ext cx="1712872" cy="1576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1293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2133600"/>
            <a:ext cx="8229600" cy="1371600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>
              <a:solidFill>
                <a:srgbClr val="1E486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828800" cy="1143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/>
          </a:blip>
          <a:stretch>
            <a:fillRect/>
          </a:stretch>
        </p:blipFill>
        <p:spPr>
          <a:xfrm>
            <a:off x="76200" y="4208"/>
            <a:ext cx="9067800" cy="67775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1143000" y="1524000"/>
            <a:ext cx="73914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A few things to remember…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Universe </a:t>
            </a:r>
            <a:r>
              <a:rPr lang="en-US" sz="2800" dirty="0"/>
              <a:t>is immense &amp; mostly unexplored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/>
              <a:t>Science &amp; technology enable both to advance</a:t>
            </a:r>
          </a:p>
          <a:p>
            <a:pPr marL="914400" lvl="1" indent="-457200">
              <a:buFont typeface="Arial" pitchFamily="34" charset="0"/>
              <a:buChar char="•"/>
            </a:pPr>
            <a:r>
              <a:rPr lang="en-US" sz="2800" dirty="0" smtClean="0"/>
              <a:t>Partners in Wisconsin are at the forefront of </a:t>
            </a:r>
            <a:r>
              <a:rPr lang="en-US" sz="2800" dirty="0"/>
              <a:t>these efforts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3164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75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98663"/>
            <a:ext cx="9144000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IMG_764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38" b="19984"/>
          <a:stretch>
            <a:fillRect/>
          </a:stretch>
        </p:blipFill>
        <p:spPr bwMode="auto">
          <a:xfrm>
            <a:off x="0" y="3317875"/>
            <a:ext cx="9144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9903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24400" cy="35433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6"/>
          <a:stretch/>
        </p:blipFill>
        <p:spPr>
          <a:xfrm>
            <a:off x="4352474" y="-1"/>
            <a:ext cx="4902261" cy="3670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505199"/>
            <a:ext cx="5410201" cy="33708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505200"/>
            <a:ext cx="5089422" cy="3392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2514600"/>
            <a:ext cx="1730973" cy="24050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-885744" y="271584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428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914400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>
            <a:off x="1219200" y="2286000"/>
            <a:ext cx="6400800" cy="1752600"/>
          </a:xfrm>
        </p:spPr>
        <p:txBody>
          <a:bodyPr>
            <a:normAutofit fontScale="92500" lnSpcReduction="20000"/>
          </a:bodyPr>
          <a:lstStyle/>
          <a:p>
            <a:pPr marL="457200" indent="-457200" algn="l">
              <a:buFont typeface="Arial"/>
              <a:buChar char="•"/>
            </a:pPr>
            <a:r>
              <a:rPr lang="en-US" dirty="0" smtClean="0"/>
              <a:t>What is Astrophysics?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Why the South Pole?</a:t>
            </a:r>
          </a:p>
          <a:p>
            <a:pPr marL="457200" indent="-457200" algn="l">
              <a:buFont typeface="Arial"/>
              <a:buChar char="•"/>
            </a:pPr>
            <a:r>
              <a:rPr lang="en-US" dirty="0" smtClean="0"/>
              <a:t>WIPAC and the IceCube Neutrino Observatory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445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0200" cy="69342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 r="14893" b="8794"/>
          <a:stretch>
            <a:fillRect/>
          </a:stretch>
        </p:blipFill>
        <p:spPr>
          <a:xfrm>
            <a:off x="1362075" y="1492250"/>
            <a:ext cx="7781925" cy="50292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638"/>
            <a:ext cx="3484563" cy="2325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7958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220200" cy="6934200"/>
          </a:xfrm>
          <a:prstGeom prst="rect">
            <a:avLst/>
          </a:prstGeom>
          <a:solidFill>
            <a:srgbClr val="FFFF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5" descr="06_03_0738-MarkShootingAtThePole_GolfSecondTime_w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38400" y="2819400"/>
            <a:ext cx="6804402" cy="4114799"/>
          </a:xfrm>
          <a:prstGeom prst="rect">
            <a:avLst/>
          </a:prstGeo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Content Placeholder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4" b="8794"/>
          <a:stretch>
            <a:fillRect/>
          </a:stretch>
        </p:blipFill>
        <p:spPr>
          <a:xfrm>
            <a:off x="5726" y="76200"/>
            <a:ext cx="5472113" cy="300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161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" descr="telescope_aurora_19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279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3239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304800"/>
            <a:ext cx="9244013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302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3900"/>
            <a:ext cx="9144000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57304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7653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Astrophysics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Physics of the Universe</a:t>
            </a:r>
          </a:p>
          <a:p>
            <a:pPr lvl="1"/>
            <a:r>
              <a:rPr lang="en-US" dirty="0" smtClean="0"/>
              <a:t>Study outer space and the objects that occupy it</a:t>
            </a:r>
          </a:p>
          <a:p>
            <a:pPr lvl="1"/>
            <a:r>
              <a:rPr lang="en-US" dirty="0" smtClean="0"/>
              <a:t>Need messengers to gain information</a:t>
            </a:r>
          </a:p>
          <a:p>
            <a:pPr lvl="1"/>
            <a:r>
              <a:rPr lang="en-US" dirty="0" smtClean="0"/>
              <a:t>Technology leads to discoveries and new  knowledge</a:t>
            </a:r>
          </a:p>
          <a:p>
            <a:pPr lvl="1"/>
            <a:r>
              <a:rPr lang="en-US" dirty="0"/>
              <a:t> </a:t>
            </a:r>
            <a:r>
              <a:rPr lang="en-US" dirty="0" smtClean="0"/>
              <a:t> Golden age on the brink of exciting results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93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Three Mysteries of the Universe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229600" cy="44958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Particles from space with a </a:t>
            </a:r>
            <a:r>
              <a:rPr lang="en-US" i="1" dirty="0" smtClean="0"/>
              <a:t>trillion</a:t>
            </a:r>
            <a:r>
              <a:rPr lang="en-US" dirty="0" smtClean="0"/>
              <a:t> times more energy than those created in nuclear reactions </a:t>
            </a:r>
          </a:p>
          <a:p>
            <a:pPr lvl="1"/>
            <a:r>
              <a:rPr lang="en-US" dirty="0" smtClean="0">
                <a:solidFill>
                  <a:schemeClr val="accent2"/>
                </a:solidFill>
              </a:rPr>
              <a:t>Ultra High Energy Cosmic Rays (UHE CR)</a:t>
            </a:r>
          </a:p>
          <a:p>
            <a:r>
              <a:rPr lang="en-US" dirty="0" smtClean="0"/>
              <a:t>Daily explosions that “outshine” the rest of the universe</a:t>
            </a:r>
          </a:p>
          <a:p>
            <a:pPr lvl="1"/>
            <a:r>
              <a:rPr lang="en-US" dirty="0" smtClean="0">
                <a:solidFill>
                  <a:schemeClr val="accent1"/>
                </a:solidFill>
              </a:rPr>
              <a:t>Gamma Ray Bursts (GRBs)</a:t>
            </a:r>
          </a:p>
          <a:p>
            <a:r>
              <a:rPr lang="en-US" dirty="0" smtClean="0"/>
              <a:t>Matter five times more abundant than atoms that can’t be directly detected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</a:rPr>
              <a:t>Dark Matter</a:t>
            </a:r>
          </a:p>
          <a:p>
            <a:pPr>
              <a:buFont typeface="Arial" pitchFamily="34" charset="0"/>
              <a:buNone/>
            </a:pPr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8597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838200"/>
            <a:ext cx="8229600" cy="6858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accent2"/>
                </a:solidFill>
              </a:rPr>
              <a:t>Ultra-High Energy </a:t>
            </a:r>
            <a:r>
              <a:rPr lang="en-US" dirty="0" smtClean="0">
                <a:solidFill>
                  <a:schemeClr val="accent2"/>
                </a:solidFill>
              </a:rPr>
              <a:t/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Cosmic </a:t>
            </a:r>
            <a:r>
              <a:rPr lang="en-US" dirty="0" smtClean="0">
                <a:solidFill>
                  <a:schemeClr val="accent2"/>
                </a:solidFill>
              </a:rPr>
              <a:t>Rays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0" y="64770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 err="1" smtClean="0"/>
              <a:t>www.wired.com</a:t>
            </a:r>
            <a:r>
              <a:rPr lang="en-US" sz="1200" dirty="0"/>
              <a:t>/</a:t>
            </a:r>
            <a:r>
              <a:rPr lang="en-US" sz="1200" dirty="0" err="1"/>
              <a:t>wiredscience</a:t>
            </a:r>
            <a:r>
              <a:rPr lang="en-US" sz="1200" dirty="0"/>
              <a:t>/2011/03/cosmic-ray-origins/</a:t>
            </a:r>
          </a:p>
        </p:txBody>
      </p:sp>
      <p:pic>
        <p:nvPicPr>
          <p:cNvPr id="2765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513595" cy="3426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Font typeface="Arial" charset="0"/>
              <a:buChar char="•"/>
              <a:defRPr/>
            </a:pPr>
            <a:r>
              <a:rPr lang="en-US" dirty="0"/>
              <a:t>Single particles with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    enormous energies</a:t>
            </a:r>
          </a:p>
          <a:p>
            <a:pPr>
              <a:defRPr/>
            </a:pPr>
            <a:r>
              <a:rPr lang="en-US" dirty="0"/>
              <a:t>Detect secondary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/>
              <a:t>    particles </a:t>
            </a:r>
          </a:p>
          <a:p>
            <a:pPr>
              <a:defRPr/>
            </a:pPr>
            <a:r>
              <a:rPr lang="en-US" b="1" dirty="0"/>
              <a:t>Rare</a:t>
            </a:r>
            <a:r>
              <a:rPr lang="en-US" dirty="0"/>
              <a:t>, (1 per square </a:t>
            </a:r>
            <a:endParaRPr lang="en-US" dirty="0" smtClean="0"/>
          </a:p>
          <a:p>
            <a:pPr marL="400050" lvl="1" indent="0">
              <a:buNone/>
              <a:defRPr/>
            </a:pPr>
            <a:r>
              <a:rPr lang="en-US" dirty="0" smtClean="0"/>
              <a:t>kilometer </a:t>
            </a:r>
            <a:r>
              <a:rPr lang="en-US" dirty="0"/>
              <a:t>per century!) </a:t>
            </a:r>
            <a:r>
              <a:rPr lang="en-US" b="1" dirty="0"/>
              <a:t>large</a:t>
            </a:r>
            <a:r>
              <a:rPr lang="en-US" dirty="0"/>
              <a:t> events require huge detectors</a:t>
            </a:r>
          </a:p>
          <a:p>
            <a:pPr>
              <a:defRPr/>
            </a:pPr>
            <a:r>
              <a:rPr lang="en-US" dirty="0"/>
              <a:t>Composition, source, and mechanism unknown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621128" y="661702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81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267200" y="3657600"/>
            <a:ext cx="5080282" cy="342900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accent1"/>
                </a:solidFill>
              </a:rPr>
              <a:t>Gamma Ray Bursts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10600" cy="4495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+mn-ea"/>
              </a:rPr>
              <a:t>Short, (milliseconds to seconds) explosions that release more energy than a </a:t>
            </a:r>
            <a:r>
              <a:rPr lang="en-US" i="1" dirty="0" smtClean="0">
                <a:ea typeface="+mn-ea"/>
              </a:rPr>
              <a:t>million trillion</a:t>
            </a:r>
            <a:r>
              <a:rPr lang="en-US" dirty="0" smtClean="0">
                <a:ea typeface="+mn-ea"/>
              </a:rPr>
              <a:t> suns (more energy in gamma rays than the rest of the universe!)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+mn-ea"/>
              </a:rPr>
              <a:t>Shorter GRBs involve </a:t>
            </a:r>
            <a:endParaRPr lang="en-US" dirty="0" smtClean="0">
              <a:ea typeface="+mn-ea"/>
            </a:endParaRPr>
          </a:p>
          <a:p>
            <a:pPr marL="0" indent="0">
              <a:buNone/>
              <a:defRPr/>
            </a:pPr>
            <a:r>
              <a:rPr lang="en-US" dirty="0"/>
              <a:t>	</a:t>
            </a:r>
            <a:r>
              <a:rPr lang="en-US" dirty="0" smtClean="0">
                <a:ea typeface="+mn-ea"/>
              </a:rPr>
              <a:t>black </a:t>
            </a:r>
            <a:r>
              <a:rPr lang="en-US" dirty="0" smtClean="0">
                <a:ea typeface="+mn-ea"/>
              </a:rPr>
              <a:t>holes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+mn-ea"/>
              </a:rPr>
              <a:t>source of UHE CRs ?</a:t>
            </a:r>
          </a:p>
          <a:p>
            <a:pPr marL="0" indent="0">
              <a:buNone/>
              <a:defRPr/>
            </a:pPr>
            <a:r>
              <a:rPr lang="en-US" dirty="0"/>
              <a:t> </a:t>
            </a:r>
            <a:r>
              <a:rPr lang="en-US" dirty="0" smtClean="0"/>
              <a:t>    MAYBE NOT!</a:t>
            </a:r>
            <a:endParaRPr lang="en-US" dirty="0">
              <a:ea typeface="+mn-ea"/>
            </a:endParaRPr>
          </a:p>
        </p:txBody>
      </p:sp>
      <p:sp>
        <p:nvSpPr>
          <p:cNvPr id="28677" name="Rectangle 3"/>
          <p:cNvSpPr>
            <a:spLocks noChangeArrowheads="1"/>
          </p:cNvSpPr>
          <p:nvPr/>
        </p:nvSpPr>
        <p:spPr bwMode="auto">
          <a:xfrm>
            <a:off x="304800" y="6477000"/>
            <a:ext cx="5257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www.nasa.gov</a:t>
            </a:r>
            <a:r>
              <a:rPr lang="en-US" sz="1200" dirty="0"/>
              <a:t>/</a:t>
            </a:r>
            <a:r>
              <a:rPr lang="en-US" sz="1200" dirty="0" err="1"/>
              <a:t>mission_pages</a:t>
            </a:r>
            <a:r>
              <a:rPr lang="en-US" sz="1200" dirty="0"/>
              <a:t>/swift/bursts/short_burst_oct5.html</a:t>
            </a:r>
          </a:p>
        </p:txBody>
      </p:sp>
    </p:spTree>
    <p:extLst>
      <p:ext uri="{BB962C8B-B14F-4D97-AF65-F5344CB8AC3E}">
        <p14:creationId xmlns:p14="http://schemas.microsoft.com/office/powerpoint/2010/main" val="85505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990600"/>
            <a:ext cx="8229600" cy="6858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>
                <a:solidFill>
                  <a:schemeClr val="accent4">
                    <a:lumMod val="10000"/>
                  </a:schemeClr>
                </a:solidFill>
              </a:rPr>
              <a:t>Dark Matter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533400" y="2057400"/>
            <a:ext cx="8229600" cy="4525963"/>
          </a:xfrm>
        </p:spPr>
        <p:txBody>
          <a:bodyPr/>
          <a:lstStyle/>
          <a:p>
            <a:r>
              <a:rPr lang="en-US" dirty="0" smtClean="0"/>
              <a:t>Unknown stuff that</a:t>
            </a:r>
          </a:p>
          <a:p>
            <a:pPr>
              <a:buFont typeface="Arial" pitchFamily="34" charset="0"/>
              <a:buNone/>
            </a:pPr>
            <a:r>
              <a:rPr lang="en-US" dirty="0" smtClean="0"/>
              <a:t>    makes up about 20% </a:t>
            </a:r>
          </a:p>
          <a:p>
            <a:pPr>
              <a:buFont typeface="Arial" pitchFamily="34" charset="0"/>
              <a:buNone/>
            </a:pPr>
            <a:r>
              <a:rPr lang="en-US" dirty="0" smtClean="0"/>
              <a:t>    of the universe</a:t>
            </a:r>
          </a:p>
          <a:p>
            <a:r>
              <a:rPr lang="en-US" dirty="0" smtClean="0"/>
              <a:t>Large concentrations can</a:t>
            </a:r>
          </a:p>
          <a:p>
            <a:pPr marL="457200" lvl="1" indent="0">
              <a:buFont typeface="Arial" pitchFamily="34" charset="0"/>
              <a:buNone/>
            </a:pPr>
            <a:r>
              <a:rPr lang="en-US" sz="3200" dirty="0" smtClean="0"/>
              <a:t>produce multiple images of one object</a:t>
            </a:r>
          </a:p>
          <a:p>
            <a:r>
              <a:rPr lang="en-US" dirty="0" smtClean="0"/>
              <a:t>No direct detection to date but consistent, confirming evidence </a:t>
            </a:r>
          </a:p>
          <a:p>
            <a:endParaRPr lang="en-US" sz="3600" dirty="0" smtClean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l="23777" t="26000" r="28222" b="26222"/>
          <a:stretch/>
        </p:blipFill>
        <p:spPr bwMode="auto">
          <a:xfrm>
            <a:off x="4711700" y="609600"/>
            <a:ext cx="3975100" cy="3956697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304800" y="6400800"/>
            <a:ext cx="4572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200" dirty="0"/>
              <a:t>http://</a:t>
            </a:r>
            <a:r>
              <a:rPr lang="en-US" sz="1200" dirty="0" err="1"/>
              <a:t>www.sdss.org</a:t>
            </a:r>
            <a:r>
              <a:rPr lang="en-US" sz="1200" dirty="0"/>
              <a:t>/news/releases/20031217.lensing.html</a:t>
            </a:r>
          </a:p>
        </p:txBody>
      </p:sp>
    </p:spTree>
    <p:extLst>
      <p:ext uri="{BB962C8B-B14F-4D97-AF65-F5344CB8AC3E}">
        <p14:creationId xmlns:p14="http://schemas.microsoft.com/office/powerpoint/2010/main" val="23205330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3505200" y="609600"/>
            <a:ext cx="6000750" cy="4810125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>
              <a:defRPr/>
            </a:pPr>
            <a:r>
              <a:rPr lang="en-US" dirty="0" smtClean="0"/>
              <a:t>Exploring a New 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057400"/>
            <a:ext cx="8229600" cy="4495800"/>
          </a:xfrm>
        </p:spPr>
        <p:txBody>
          <a:bodyPr/>
          <a:lstStyle/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+mn-ea"/>
              </a:rPr>
              <a:t>Existing messengers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>
                <a:ea typeface="+mn-ea"/>
              </a:rPr>
              <a:t> </a:t>
            </a:r>
            <a:r>
              <a:rPr lang="en-US" dirty="0" smtClean="0">
                <a:ea typeface="+mn-ea"/>
              </a:rPr>
              <a:t>    (light, cosmic rays) aren’t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>
                <a:ea typeface="+mn-ea"/>
              </a:rPr>
              <a:t> </a:t>
            </a:r>
            <a:r>
              <a:rPr lang="en-US" dirty="0" smtClean="0">
                <a:ea typeface="+mn-ea"/>
              </a:rPr>
              <a:t>    telling the whole story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+mn-ea"/>
              </a:rPr>
              <a:t>Need new approach </a:t>
            </a:r>
          </a:p>
          <a:p>
            <a:pPr marL="0" indent="0">
              <a:buFont typeface="Arial" charset="0"/>
              <a:buNone/>
              <a:defRPr/>
            </a:pPr>
            <a:r>
              <a:rPr lang="en-US" dirty="0" smtClean="0">
                <a:ea typeface="+mn-ea"/>
              </a:rPr>
              <a:t>     to crack these cases</a:t>
            </a:r>
          </a:p>
          <a:p>
            <a:pPr>
              <a:buFont typeface="Arial" charset="0"/>
              <a:buChar char="•"/>
              <a:defRPr/>
            </a:pPr>
            <a:r>
              <a:rPr lang="en-US" dirty="0" smtClean="0">
                <a:ea typeface="+mn-ea"/>
              </a:rPr>
              <a:t>Are neutrinos the answer?</a:t>
            </a:r>
          </a:p>
        </p:txBody>
      </p:sp>
      <p:sp>
        <p:nvSpPr>
          <p:cNvPr id="30725" name="Rectangle 3"/>
          <p:cNvSpPr>
            <a:spLocks noChangeArrowheads="1"/>
          </p:cNvSpPr>
          <p:nvPr/>
        </p:nvSpPr>
        <p:spPr bwMode="auto">
          <a:xfrm>
            <a:off x="2732291" y="5715000"/>
            <a:ext cx="63817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4" algn="ctr"/>
            <a:r>
              <a:rPr lang="en-US" sz="2800" dirty="0"/>
              <a:t>A Failure to Communicate?</a:t>
            </a:r>
          </a:p>
        </p:txBody>
      </p:sp>
    </p:spTree>
    <p:extLst>
      <p:ext uri="{BB962C8B-B14F-4D97-AF65-F5344CB8AC3E}">
        <p14:creationId xmlns:p14="http://schemas.microsoft.com/office/powerpoint/2010/main" val="1495820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220200" cy="6934200"/>
          </a:xfrm>
          <a:prstGeom prst="rect">
            <a:avLst/>
          </a:prstGeom>
          <a:solidFill>
            <a:schemeClr val="tx1"/>
          </a:solidFill>
          <a:effectLst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130" name="Picture 2" descr="newcer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5741599" cy="6279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283" name="Freeform 3"/>
          <p:cNvSpPr>
            <a:spLocks/>
          </p:cNvSpPr>
          <p:nvPr/>
        </p:nvSpPr>
        <p:spPr bwMode="auto">
          <a:xfrm rot="-764698">
            <a:off x="5318125" y="4292600"/>
            <a:ext cx="990600" cy="990600"/>
          </a:xfrm>
          <a:custGeom>
            <a:avLst/>
            <a:gdLst/>
            <a:ahLst/>
            <a:cxnLst>
              <a:cxn ang="0">
                <a:pos x="912" y="912"/>
              </a:cxn>
              <a:cxn ang="0">
                <a:pos x="96" y="528"/>
              </a:cxn>
              <a:cxn ang="0">
                <a:pos x="624" y="672"/>
              </a:cxn>
              <a:cxn ang="0">
                <a:pos x="0" y="96"/>
              </a:cxn>
              <a:cxn ang="0">
                <a:pos x="672" y="624"/>
              </a:cxn>
              <a:cxn ang="0">
                <a:pos x="288" y="0"/>
              </a:cxn>
              <a:cxn ang="0">
                <a:pos x="720" y="624"/>
              </a:cxn>
              <a:cxn ang="0">
                <a:pos x="624" y="192"/>
              </a:cxn>
              <a:cxn ang="0">
                <a:pos x="912" y="912"/>
              </a:cxn>
            </a:cxnLst>
            <a:rect l="0" t="0" r="r" b="b"/>
            <a:pathLst>
              <a:path w="912" h="912">
                <a:moveTo>
                  <a:pt x="912" y="912"/>
                </a:moveTo>
                <a:lnTo>
                  <a:pt x="96" y="528"/>
                </a:lnTo>
                <a:lnTo>
                  <a:pt x="624" y="672"/>
                </a:lnTo>
                <a:lnTo>
                  <a:pt x="0" y="96"/>
                </a:lnTo>
                <a:lnTo>
                  <a:pt x="672" y="624"/>
                </a:lnTo>
                <a:lnTo>
                  <a:pt x="288" y="0"/>
                </a:lnTo>
                <a:lnTo>
                  <a:pt x="720" y="624"/>
                </a:lnTo>
                <a:lnTo>
                  <a:pt x="624" y="192"/>
                </a:lnTo>
                <a:lnTo>
                  <a:pt x="912" y="91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chemeClr val="bg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8132" name="Text Box 4"/>
          <p:cNvSpPr txBox="1">
            <a:spLocks noChangeArrowheads="1"/>
          </p:cNvSpPr>
          <p:nvPr/>
        </p:nvSpPr>
        <p:spPr bwMode="auto">
          <a:xfrm>
            <a:off x="3962400" y="2743200"/>
            <a:ext cx="40608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>
                <a:solidFill>
                  <a:srgbClr val="FF0000"/>
                </a:solidFill>
                <a:effectLst/>
              </a:rPr>
              <a:t>muon</a:t>
            </a:r>
            <a:r>
              <a:rPr lang="en-US" sz="5400">
                <a:solidFill>
                  <a:schemeClr val="bg1"/>
                </a:solidFill>
                <a:effectLst/>
                <a:latin typeface="Symbol" pitchFamily="18" charset="2"/>
              </a:rPr>
              <a:t> </a:t>
            </a:r>
            <a:r>
              <a:rPr lang="en-US" sz="2800">
                <a:solidFill>
                  <a:srgbClr val="FF0000"/>
                </a:solidFill>
                <a:effectLst/>
                <a:latin typeface="Symbol" pitchFamily="18" charset="2"/>
              </a:rPr>
              <a:t>(</a:t>
            </a:r>
            <a:r>
              <a:rPr lang="en-US" sz="2800">
                <a:solidFill>
                  <a:srgbClr val="FF0000"/>
                </a:solidFill>
                <a:effectLst/>
                <a:cs typeface="Arial" pitchFamily="34" charset="0"/>
              </a:rPr>
              <a:t>charged particle)</a:t>
            </a:r>
            <a:endParaRPr lang="en-US" sz="5400">
              <a:solidFill>
                <a:schemeClr val="bg1"/>
              </a:solidFill>
              <a:effectLst/>
              <a:latin typeface="Symbol" pitchFamily="18" charset="2"/>
            </a:endParaRP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1143000" y="4572000"/>
            <a:ext cx="3962400" cy="8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0" tIns="45711" rIns="91420" bIns="45711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effectLst/>
              </a:rPr>
              <a:t> lattice of light detectors in a clear medium (water or ice)</a:t>
            </a:r>
          </a:p>
        </p:txBody>
      </p:sp>
      <p:sp>
        <p:nvSpPr>
          <p:cNvPr id="481289" name="Line 9"/>
          <p:cNvSpPr>
            <a:spLocks noChangeShapeType="1"/>
          </p:cNvSpPr>
          <p:nvPr/>
        </p:nvSpPr>
        <p:spPr bwMode="auto">
          <a:xfrm rot="1920000">
            <a:off x="6105525" y="6119813"/>
            <a:ext cx="3594100" cy="0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8135" name="Text Box 10"/>
          <p:cNvSpPr txBox="1">
            <a:spLocks noChangeArrowheads="1"/>
          </p:cNvSpPr>
          <p:nvPr/>
        </p:nvSpPr>
        <p:spPr bwMode="auto">
          <a:xfrm>
            <a:off x="6705600" y="4724400"/>
            <a:ext cx="182403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0" tIns="45711" rIns="91420" bIns="45711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chemeClr val="bg1"/>
                </a:solidFill>
                <a:effectLst/>
                <a:cs typeface="Arial" pitchFamily="34" charset="0"/>
              </a:rPr>
              <a:t> </a:t>
            </a:r>
            <a:r>
              <a:rPr lang="en-US" sz="2800" dirty="0">
                <a:solidFill>
                  <a:schemeClr val="accent1"/>
                </a:solidFill>
                <a:effectLst/>
                <a:cs typeface="Arial" pitchFamily="34" charset="0"/>
              </a:rPr>
              <a:t>incoming </a:t>
            </a:r>
          </a:p>
          <a:p>
            <a:pPr eaLnBrk="1" hangingPunct="1"/>
            <a:r>
              <a:rPr lang="en-US" sz="2800" dirty="0">
                <a:solidFill>
                  <a:schemeClr val="accent1"/>
                </a:solidFill>
                <a:effectLst/>
                <a:cs typeface="Arial" pitchFamily="34" charset="0"/>
              </a:rPr>
              <a:t>neutrino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13277" y="5384902"/>
            <a:ext cx="18653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dirty="0">
                <a:solidFill>
                  <a:schemeClr val="bg1"/>
                </a:solidFill>
              </a:rPr>
              <a:t>interaction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78339" y="914400"/>
            <a:ext cx="4041775" cy="6461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bg1"/>
                </a:solidFill>
              </a:rPr>
              <a:t>“Seeing” Neutrinos</a:t>
            </a:r>
          </a:p>
        </p:txBody>
      </p:sp>
      <p:cxnSp>
        <p:nvCxnSpPr>
          <p:cNvPr id="13" name="Straight Connector 12"/>
          <p:cNvCxnSpPr>
            <a:cxnSpLocks noChangeShapeType="1"/>
          </p:cNvCxnSpPr>
          <p:nvPr/>
        </p:nvCxnSpPr>
        <p:spPr bwMode="auto">
          <a:xfrm rot="10800000">
            <a:off x="3048000" y="2971800"/>
            <a:ext cx="2895600" cy="1905000"/>
          </a:xfrm>
          <a:prstGeom prst="line">
            <a:avLst/>
          </a:prstGeom>
          <a:noFill/>
          <a:ln w="25400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488010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81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1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1" presetClass="entr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48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5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6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500"/>
                                        <p:tgtEl>
                                          <p:spTgt spid="4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2" grpId="0"/>
      <p:bldP spid="48133" grpId="0"/>
      <p:bldP spid="48135" grpId="0"/>
      <p:bldP spid="14" grpId="0"/>
    </p:bldLst>
  </p:timing>
</p:sld>
</file>

<file path=ppt/theme/theme1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3846</TotalTime>
  <Words>530</Words>
  <Application>Microsoft Macintosh PowerPoint</Application>
  <PresentationFormat>On-screen Show (4:3)</PresentationFormat>
  <Paragraphs>102</Paragraphs>
  <Slides>26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4_Custom Design</vt:lpstr>
      <vt:lpstr>Explore South Pole Science  with the Wisconsin IceCube Particle Astrophysics Center (WIPAC)</vt:lpstr>
      <vt:lpstr>Overview</vt:lpstr>
      <vt:lpstr>Astrophysics</vt:lpstr>
      <vt:lpstr>Three Mysteries of the Universe</vt:lpstr>
      <vt:lpstr>Ultra-High Energy  Cosmic Rays</vt:lpstr>
      <vt:lpstr>Gamma Ray Bursts</vt:lpstr>
      <vt:lpstr>Dark Matter</vt:lpstr>
      <vt:lpstr>Exploring a New Way</vt:lpstr>
      <vt:lpstr>PowerPoint Presentation</vt:lpstr>
      <vt:lpstr>Making it work </vt:lpstr>
      <vt:lpstr>Why work at the South Pole?</vt:lpstr>
      <vt:lpstr>Wisconsin IceCube Particle Astrophysics Center</vt:lpstr>
      <vt:lpstr>PowerPoint Presentation</vt:lpstr>
      <vt:lpstr>The IceCube Neutrino Observatory</vt:lpstr>
      <vt:lpstr>PowerPoint Presentation</vt:lpstr>
      <vt:lpstr>What does IceCube See?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mmadsen</dc:creator>
  <cp:lastModifiedBy>Megan Madsen</cp:lastModifiedBy>
  <cp:revision>133</cp:revision>
  <dcterms:created xsi:type="dcterms:W3CDTF">2011-07-19T15:33:52Z</dcterms:created>
  <dcterms:modified xsi:type="dcterms:W3CDTF">2013-01-29T00:13:49Z</dcterms:modified>
</cp:coreProperties>
</file>