
<file path=[Content_Types].xml><?xml version="1.0" encoding="utf-8"?>
<Types xmlns="http://schemas.openxmlformats.org/package/2006/content-types">
  <Default Extension="pdf" ContentType="application/pdf"/>
  <Default Extension="rels" ContentType="application/vnd.openxmlformats-package.relationships+xml"/>
  <Override PartName="/ppt/slides/slide14.xml" ContentType="application/vnd.openxmlformats-officedocument.presentationml.slide+xml"/>
  <Override PartName="/ppt/embeddings/oleObject1.bin" ContentType="application/vnd.openxmlformats-officedocument.oleObject"/>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54.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notesSlides/notesSlide7.xml" ContentType="application/vnd.openxmlformats-officedocument.presentationml.notesSlide+xml"/>
  <Override PartName="/ppt/slides/slide44.xml" ContentType="application/vnd.openxmlformats-officedocument.presentationml.slide+xml"/>
  <Override PartName="/ppt/slides/slide27.xml" ContentType="application/vnd.openxmlformats-officedocument.presentationml.slide+xml"/>
  <Override PartName="/ppt/slides/slide53.xml" ContentType="application/vnd.openxmlformats-officedocument.presentationml.slide+xml"/>
  <Default Extension="vml" ContentType="application/vnd.openxmlformats-officedocument.vmlDrawing"/>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slides/slide12.xml" ContentType="application/vnd.openxmlformats-officedocument.presentationml.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Default Extension="pict" ContentType="image/pict"/>
  <Override PartName="/ppt/slides/slide26.xml" ContentType="application/vnd.openxmlformats-officedocument.presentationml.slide+xml"/>
  <Override PartName="/ppt/slides/slide52.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slides/slide49.xml" ContentType="application/vnd.openxmlformats-officedocument.presentationml.slide+xml"/>
  <Override PartName="/ppt/notesSlides/notesSlide5.xml" ContentType="application/vnd.openxmlformats-officedocument.presentationml.notesSlide+xml"/>
  <Override PartName="/ppt/slides/slide42.xml" ContentType="application/vnd.openxmlformats-officedocument.presentationml.slide+xml"/>
  <Override PartName="/ppt/slideLayouts/slideLayout13.xml" ContentType="application/vnd.openxmlformats-officedocument.presentationml.slideLayout+xml"/>
  <Override PartName="/ppt/slides/slide25.xml" ContentType="application/vnd.openxmlformats-officedocument.presentationml.slide+xml"/>
  <Override PartName="/ppt/slides/slide51.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10.xml" ContentType="application/vnd.openxmlformats-officedocument.presentationml.slide+xml"/>
  <Default Extension="wmf" ContentType="image/x-wmf"/>
  <Override PartName="/ppt/slides/slide48.xml" ContentType="application/vnd.openxmlformats-officedocument.presentationml.slide+xml"/>
  <Override PartName="/docProps/app.xml" ContentType="application/vnd.openxmlformats-officedocument.extended-properties+xml"/>
  <Override PartName="/ppt/notesSlides/notesSlide4.xml" ContentType="application/vnd.openxmlformats-officedocument.presentationml.notesSlide+xml"/>
  <Override PartName="/ppt/slides/slide41.xml" ContentType="application/vnd.openxmlformats-officedocument.presentationml.slide+xml"/>
  <Override PartName="/ppt/slideLayouts/slideLayout12.xml" ContentType="application/vnd.openxmlformats-officedocument.presentationml.slideLayout+xml"/>
  <Override PartName="/ppt/slides/slide24.xml" ContentType="application/vnd.openxmlformats-officedocument.presentationml.slide+xml"/>
  <Override PartName="/ppt/slides/slide50.xml" ContentType="application/vnd.openxmlformats-officedocument.presentationml.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Default Extension="jpeg" ContentType="image/jpeg"/>
  <Override PartName="/ppt/viewProps.xml" ContentType="application/vnd.openxmlformats-officedocument.presentationml.viewProps+xml"/>
  <Override PartName="/ppt/slides/slide47.xml" ContentType="application/vnd.openxmlformats-officedocument.presentationml.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Default Extension="doc" ContentType="application/msword"/>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56"/>
  </p:notesMasterIdLst>
  <p:sldIdLst>
    <p:sldId id="257" r:id="rId2"/>
    <p:sldId id="337" r:id="rId3"/>
    <p:sldId id="455" r:id="rId4"/>
    <p:sldId id="260" r:id="rId5"/>
    <p:sldId id="421" r:id="rId6"/>
    <p:sldId id="429" r:id="rId7"/>
    <p:sldId id="300" r:id="rId8"/>
    <p:sldId id="433" r:id="rId9"/>
    <p:sldId id="380" r:id="rId10"/>
    <p:sldId id="415" r:id="rId11"/>
    <p:sldId id="381" r:id="rId12"/>
    <p:sldId id="417" r:id="rId13"/>
    <p:sldId id="453" r:id="rId14"/>
    <p:sldId id="451" r:id="rId15"/>
    <p:sldId id="452" r:id="rId16"/>
    <p:sldId id="382" r:id="rId17"/>
    <p:sldId id="347" r:id="rId18"/>
    <p:sldId id="385" r:id="rId19"/>
    <p:sldId id="351" r:id="rId20"/>
    <p:sldId id="445" r:id="rId21"/>
    <p:sldId id="384" r:id="rId22"/>
    <p:sldId id="353" r:id="rId23"/>
    <p:sldId id="425" r:id="rId24"/>
    <p:sldId id="354" r:id="rId25"/>
    <p:sldId id="446" r:id="rId26"/>
    <p:sldId id="447" r:id="rId27"/>
    <p:sldId id="350" r:id="rId28"/>
    <p:sldId id="355" r:id="rId29"/>
    <p:sldId id="265" r:id="rId30"/>
    <p:sldId id="379" r:id="rId31"/>
    <p:sldId id="435" r:id="rId32"/>
    <p:sldId id="436" r:id="rId33"/>
    <p:sldId id="439" r:id="rId34"/>
    <p:sldId id="440" r:id="rId35"/>
    <p:sldId id="358" r:id="rId36"/>
    <p:sldId id="373" r:id="rId37"/>
    <p:sldId id="444" r:id="rId38"/>
    <p:sldId id="450" r:id="rId39"/>
    <p:sldId id="359" r:id="rId40"/>
    <p:sldId id="431" r:id="rId41"/>
    <p:sldId id="422" r:id="rId42"/>
    <p:sldId id="426" r:id="rId43"/>
    <p:sldId id="449" r:id="rId44"/>
    <p:sldId id="316" r:id="rId45"/>
    <p:sldId id="360" r:id="rId46"/>
    <p:sldId id="361" r:id="rId47"/>
    <p:sldId id="432" r:id="rId48"/>
    <p:sldId id="442" r:id="rId49"/>
    <p:sldId id="454" r:id="rId50"/>
    <p:sldId id="443" r:id="rId51"/>
    <p:sldId id="441" r:id="rId52"/>
    <p:sldId id="306" r:id="rId53"/>
    <p:sldId id="370" r:id="rId54"/>
    <p:sldId id="448"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CC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Comments="0">
  <p:normalViewPr horzBarState="maximized">
    <p:restoredLeft sz="20166" autoAdjust="0"/>
    <p:restoredTop sz="94660"/>
  </p:normalViewPr>
  <p:slideViewPr>
    <p:cSldViewPr snapToGrid="0" snapToObjects="1" showGuides="1">
      <p:cViewPr varScale="1">
        <p:scale>
          <a:sx n="101" d="100"/>
          <a:sy n="101" d="100"/>
        </p:scale>
        <p:origin x="-112" y="-15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6224"/>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notesMaster" Target="notesMasters/notes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C9E49D-18AC-6049-8157-22886C929297}" type="datetimeFigureOut">
              <a:rPr lang="en-US" smtClean="0"/>
              <a:pPr/>
              <a:t>4/3/11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54607D-34E8-994E-BCE4-58C12148D4B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1D591F38-6108-9C4A-8A14-76A1E10E6BE5}" type="slidenum">
              <a:rPr lang="en-US"/>
              <a:pPr/>
              <a:t>3</a:t>
            </a:fld>
            <a:endParaRPr lang="en-US"/>
          </a:p>
        </p:txBody>
      </p:sp>
      <p:sp>
        <p:nvSpPr>
          <p:cNvPr id="1091586" name="Rectangle 2"/>
          <p:cNvSpPr>
            <a:spLocks noGrp="1" noRot="1" noChangeAspect="1" noChangeArrowheads="1" noTextEdit="1"/>
          </p:cNvSpPr>
          <p:nvPr>
            <p:ph type="sldImg"/>
          </p:nvPr>
        </p:nvSpPr>
        <p:spPr>
          <a:ln/>
        </p:spPr>
      </p:sp>
      <p:sp>
        <p:nvSpPr>
          <p:cNvPr id="1091587" name="Rectangle 3"/>
          <p:cNvSpPr>
            <a:spLocks noGrp="1"/>
          </p:cNvSpPr>
          <p:nvPr>
            <p:ph type="body" idx="1"/>
          </p:nvPr>
        </p:nvSpPr>
        <p:spPr/>
        <p:txBody>
          <a:bodyPr/>
          <a:lstStyle/>
          <a:p>
            <a:r>
              <a:rPr lang="en-US"/>
              <a:t>Cosmic rays have been observed to energies above 1E20eV.  Spectrum and composition give some ideas of the nature of the acceleration and transport. </a:t>
            </a:r>
          </a:p>
          <a:p>
            <a:r>
              <a:rPr lang="en-US"/>
              <a:t>Most candidates of astrophysical neutrinos are closely related to the observation of high energy cosmic rays.  We know that cosmic rays exist to highest energies.  Possible sources are SN remnants, active galaxies or gamma ray bursts.  Neutrino production may take place in the source region or on other, not too dense targets such as the Earth’s atmosphere, the interstellar medium or the cosmic microwave background.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7"/>
          <p:cNvSpPr>
            <a:spLocks noGrp="1"/>
          </p:cNvSpPr>
          <p:nvPr>
            <p:ph type="sldNum" sz="quarter" idx="5"/>
          </p:nvPr>
        </p:nvSpPr>
        <p:spPr>
          <a:noFill/>
        </p:spPr>
        <p:txBody>
          <a:bodyPr/>
          <a:lstStyle/>
          <a:p>
            <a:fld id="{4694C3FC-3DF6-9A48-B307-E12E128D0640}" type="slidenum">
              <a:rPr lang="en-US">
                <a:latin typeface="Arial" pitchFamily="-65" charset="0"/>
                <a:ea typeface="ＭＳ Ｐゴシック" pitchFamily="-65" charset="-128"/>
                <a:cs typeface="ＭＳ Ｐゴシック" pitchFamily="-65" charset="-128"/>
              </a:rPr>
              <a:pPr/>
              <a:t>4</a:t>
            </a:fld>
            <a:endParaRPr lang="en-US">
              <a:latin typeface="Arial" pitchFamily="-65" charset="0"/>
              <a:ea typeface="ＭＳ Ｐゴシック" pitchFamily="-65" charset="-128"/>
              <a:cs typeface="ＭＳ Ｐゴシック" pitchFamily="-65" charset="-128"/>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p:cNvSpPr>
          <p:nvPr>
            <p:ph type="body" idx="1"/>
          </p:nvPr>
        </p:nvSpPr>
        <p:spPr>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6144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PAS CITER TOUS LES PAYS MAUS JUSTE UW HALZEN</a:t>
            </a:r>
          </a:p>
        </p:txBody>
      </p:sp>
      <p:sp>
        <p:nvSpPr>
          <p:cNvPr id="61444"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3A97E33-8768-A648-947E-E61A9053E6E5}" type="slidenum">
              <a:rPr lang="fr-FR" smtClean="0">
                <a:latin typeface="Arial" pitchFamily="-65" charset="0"/>
                <a:ea typeface="ＭＳ Ｐゴシック" pitchFamily="-65" charset="-128"/>
                <a:cs typeface="ＭＳ Ｐゴシック" pitchFamily="-65" charset="-128"/>
              </a:rPr>
              <a:pPr fontAlgn="base">
                <a:spcBef>
                  <a:spcPct val="0"/>
                </a:spcBef>
                <a:spcAft>
                  <a:spcPct val="0"/>
                </a:spcAft>
              </a:pPr>
              <a:t>29</a:t>
            </a:fld>
            <a:endParaRPr lang="fr-FR" smtClean="0">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7"/>
          <p:cNvSpPr>
            <a:spLocks noGrp="1"/>
          </p:cNvSpPr>
          <p:nvPr>
            <p:ph type="sldNum" sz="quarter" idx="5"/>
          </p:nvPr>
        </p:nvSpPr>
        <p:spPr>
          <a:noFill/>
        </p:spPr>
        <p:txBody>
          <a:bodyPr/>
          <a:lstStyle/>
          <a:p>
            <a:fld id="{D5F7BDFD-A8DC-A643-B4E3-5ECFCFB302BF}" type="slidenum">
              <a:rPr lang="en-US"/>
              <a:pPr/>
              <a:t>31</a:t>
            </a:fld>
            <a:endParaRPr lang="en-US"/>
          </a:p>
        </p:txBody>
      </p:sp>
      <p:sp>
        <p:nvSpPr>
          <p:cNvPr id="21507" name="Rectangle 2"/>
          <p:cNvSpPr>
            <a:spLocks noGrp="1" noRot="1" noChangeAspect="1" noChangeArrowheads="1" noTextEdit="1"/>
          </p:cNvSpPr>
          <p:nvPr>
            <p:ph type="sldImg"/>
          </p:nvPr>
        </p:nvSpPr>
        <p:spPr>
          <a:ln/>
        </p:spPr>
      </p:sp>
      <p:sp>
        <p:nvSpPr>
          <p:cNvPr id="21508" name="Rectangle 3"/>
          <p:cNvSpPr>
            <a:spLocks noGrp="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3FBBBB34-9126-6040-A0A4-39C2A68A4C31}" type="slidenum">
              <a:rPr lang="en-US"/>
              <a:pPr/>
              <a:t>33</a:t>
            </a:fld>
            <a:endParaRPr lang="en-US"/>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4B238436-91D5-2348-AD30-9C17E8978080}" type="slidenum">
              <a:rPr lang="en-US"/>
              <a:pPr/>
              <a:t>34</a:t>
            </a:fld>
            <a:endParaRPr lang="en-US"/>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156D9D-B7D8-5B4C-BC78-0879A110FE61}" type="slidenum">
              <a:rPr lang="en-US"/>
              <a:pPr/>
              <a:t>35</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03AE803-4DF4-FB4B-83B1-D22826961824}" type="datetimeFigureOut">
              <a:rPr lang="en-US" smtClean="0"/>
              <a:pPr/>
              <a:t>4/3/11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16B49C-E7CF-5E4C-93D2-06ABAFD912A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3AE803-4DF4-FB4B-83B1-D22826961824}" type="datetimeFigureOut">
              <a:rPr lang="en-US" smtClean="0"/>
              <a:pPr/>
              <a:t>4/3/11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16B49C-E7CF-5E4C-93D2-06ABAFD912A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3AE803-4DF4-FB4B-83B1-D22826961824}" type="datetimeFigureOut">
              <a:rPr lang="en-US" smtClean="0"/>
              <a:pPr/>
              <a:t>4/3/11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16B49C-E7CF-5E4C-93D2-06ABAFD912A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C28955-FABD-5542-995B-E2A39DDF6F2F}"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78762" y="0"/>
            <a:ext cx="8732134" cy="10327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74578" y="1652461"/>
            <a:ext cx="4366067" cy="46819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77934" y="1652461"/>
            <a:ext cx="4366066" cy="227213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777934" y="4062300"/>
            <a:ext cx="4366066" cy="227213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3AE803-4DF4-FB4B-83B1-D22826961824}" type="datetimeFigureOut">
              <a:rPr lang="en-US" smtClean="0"/>
              <a:pPr/>
              <a:t>4/3/11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16B49C-E7CF-5E4C-93D2-06ABAFD912A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3AE803-4DF4-FB4B-83B1-D22826961824}" type="datetimeFigureOut">
              <a:rPr lang="en-US" smtClean="0"/>
              <a:pPr/>
              <a:t>4/3/11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16B49C-E7CF-5E4C-93D2-06ABAFD912A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03AE803-4DF4-FB4B-83B1-D22826961824}" type="datetimeFigureOut">
              <a:rPr lang="en-US" smtClean="0"/>
              <a:pPr/>
              <a:t>4/3/11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16B49C-E7CF-5E4C-93D2-06ABAFD912A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03AE803-4DF4-FB4B-83B1-D22826961824}" type="datetimeFigureOut">
              <a:rPr lang="en-US" smtClean="0"/>
              <a:pPr/>
              <a:t>4/3/11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16B49C-E7CF-5E4C-93D2-06ABAFD912A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03AE803-4DF4-FB4B-83B1-D22826961824}" type="datetimeFigureOut">
              <a:rPr lang="en-US" smtClean="0"/>
              <a:pPr/>
              <a:t>4/3/11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16B49C-E7CF-5E4C-93D2-06ABAFD912A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AE803-4DF4-FB4B-83B1-D22826961824}" type="datetimeFigureOut">
              <a:rPr lang="en-US" smtClean="0"/>
              <a:pPr/>
              <a:t>4/3/11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16B49C-E7CF-5E4C-93D2-06ABAFD912A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3AE803-4DF4-FB4B-83B1-D22826961824}" type="datetimeFigureOut">
              <a:rPr lang="en-US" smtClean="0"/>
              <a:pPr/>
              <a:t>4/3/11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16B49C-E7CF-5E4C-93D2-06ABAFD912A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3AE803-4DF4-FB4B-83B1-D22826961824}" type="datetimeFigureOut">
              <a:rPr lang="en-US" smtClean="0"/>
              <a:pPr/>
              <a:t>4/3/11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16B49C-E7CF-5E4C-93D2-06ABAFD912A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AE803-4DF4-FB4B-83B1-D22826961824}" type="datetimeFigureOut">
              <a:rPr lang="en-US" smtClean="0"/>
              <a:pPr/>
              <a:t>4/3/11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16B49C-E7CF-5E4C-93D2-06ABAFD912A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jpeg"/><Relationship Id="rId3" Type="http://schemas.openxmlformats.org/officeDocument/2006/relationships/image" Target="../media/image1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png"/><Relationship Id="rId3" Type="http://schemas.openxmlformats.org/officeDocument/2006/relationships/image" Target="../media/image17.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wmf"/><Relationship Id="rId3" Type="http://schemas.openxmlformats.org/officeDocument/2006/relationships/image" Target="../media/image1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 Id="rId3" Type="http://schemas.openxmlformats.org/officeDocument/2006/relationships/image" Target="../media/image2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wmf"/><Relationship Id="rId3" Type="http://schemas.openxmlformats.org/officeDocument/2006/relationships/image" Target="../media/image24.w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vmlDrawing" Target="../drawings/vmlDrawing2.vml"/><Relationship Id="rId2" Type="http://schemas.openxmlformats.org/officeDocument/2006/relationships/slideLayout" Target="../slideLayouts/slideLayout7.xml"/><Relationship Id="rId3" Type="http://schemas.openxmlformats.org/officeDocument/2006/relationships/oleObject" Target="../embeddings/Microsoft_Word_97_-_2004_Document1.doc"/></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vmlDrawing" Target="../drawings/vmlDrawing3.vml"/><Relationship Id="rId2" Type="http://schemas.openxmlformats.org/officeDocument/2006/relationships/slideLayout" Target="../slideLayouts/slideLayout2.xml"/><Relationship Id="rId3" Type="http://schemas.openxmlformats.org/officeDocument/2006/relationships/oleObject" Target="Macintosh%20HD:Users:karle:IceCube:Pole2010/11:PMTs-depth-year.xlsb!Sheet1!R2C1:R22C9"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slac.stanford.edu/spires/find/hep/wwwauthors?key=8558191" TargetMode="External"/><Relationship Id="rId3" Type="http://schemas.openxmlformats.org/officeDocument/2006/relationships/image" Target="../media/image4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df"/><Relationship Id="rId5"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4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6.pdf"/><Relationship Id="rId3" Type="http://schemas.openxmlformats.org/officeDocument/2006/relationships/image" Target="../media/image4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8.jpeg"/></Relationships>
</file>

<file path=ppt/slides/_rels/slide39.xml.rels><?xml version="1.0" encoding="UTF-8" standalone="yes"?>
<Relationships xmlns="http://schemas.openxmlformats.org/package/2006/relationships"><Relationship Id="rId1" Type="http://schemas.openxmlformats.org/officeDocument/2006/relationships/video" Target="file://localhost/Users/karle/travel/Berlin-Jan%202011/mio-ehe-run-110890-id-19718500.mpg" TargetMode="External"/><Relationship Id="rId2" Type="http://schemas.openxmlformats.org/officeDocument/2006/relationships/slideLayout" Target="../slideLayouts/slideLayout6.xml"/><Relationship Id="rId3"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png"/><Relationship Id="rId3" Type="http://schemas.openxmlformats.org/officeDocument/2006/relationships/image" Target="../media/image5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52.xml.rels><?xml version="1.0" encoding="UTF-8" standalone="yes"?>
<Relationships xmlns="http://schemas.openxmlformats.org/package/2006/relationships"><Relationship Id="rId3" Type="http://schemas.openxmlformats.org/officeDocument/2006/relationships/image" Target="../media/image60.pdf"/><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vmlDrawing" Target="../drawings/vmlDrawing1.vml"/><Relationship Id="rId2" Type="http://schemas.openxmlformats.org/officeDocument/2006/relationships/slideLayout" Target="../slideLayouts/slideLayout7.xml"/><Relationship Id="rId3"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eg"/><Relationship Id="rId5" Type="http://schemas.openxmlformats.org/officeDocument/2006/relationships/image" Target="../media/image9.jpeg"/><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13.xml"/><Relationship Id="rId2"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ea typeface="ＭＳ Ｐゴシック" pitchFamily="-65" charset="-128"/>
                <a:cs typeface="ＭＳ Ｐゴシック" pitchFamily="-65" charset="-128"/>
              </a:rPr>
              <a:t>Albrecht Karle, UW</a:t>
            </a:r>
            <a:r>
              <a:rPr lang="en-US" dirty="0" smtClean="0">
                <a:ea typeface="ＭＳ Ｐゴシック" pitchFamily="-65" charset="-128"/>
                <a:cs typeface="ＭＳ Ｐゴシック" pitchFamily="-65" charset="-128"/>
              </a:rPr>
              <a:t>-Madison</a:t>
            </a:r>
          </a:p>
        </p:txBody>
      </p:sp>
      <p:sp>
        <p:nvSpPr>
          <p:cNvPr id="15363" name="Rectangle 2"/>
          <p:cNvSpPr>
            <a:spLocks noGrp="1" noChangeArrowheads="1"/>
          </p:cNvSpPr>
          <p:nvPr>
            <p:ph type="ctrTitle"/>
          </p:nvPr>
        </p:nvSpPr>
        <p:spPr>
          <a:xfrm>
            <a:off x="685800" y="1295400"/>
            <a:ext cx="7772400" cy="1143000"/>
          </a:xfrm>
        </p:spPr>
        <p:txBody>
          <a:bodyPr>
            <a:normAutofit fontScale="90000"/>
          </a:bodyPr>
          <a:lstStyle/>
          <a:p>
            <a:pPr eaLnBrk="1" hangingPunct="1"/>
            <a:r>
              <a:rPr lang="en-US" dirty="0" smtClean="0"/>
              <a:t>IceCube </a:t>
            </a:r>
            <a:br>
              <a:rPr lang="en-US" dirty="0" smtClean="0"/>
            </a:br>
            <a:r>
              <a:rPr lang="en-US" dirty="0" smtClean="0"/>
              <a:t>- construction, performance and operation</a:t>
            </a:r>
            <a:br>
              <a:rPr lang="en-US" dirty="0" smtClean="0"/>
            </a:br>
            <a:endParaRPr lang="en-US" dirty="0"/>
          </a:p>
        </p:txBody>
      </p:sp>
      <p:sp>
        <p:nvSpPr>
          <p:cNvPr id="15364" name="Rectangle 3"/>
          <p:cNvSpPr>
            <a:spLocks noGrp="1" noChangeArrowheads="1"/>
          </p:cNvSpPr>
          <p:nvPr>
            <p:ph type="subTitle" idx="1"/>
          </p:nvPr>
        </p:nvSpPr>
        <p:spPr>
          <a:xfrm>
            <a:off x="1371600" y="3402057"/>
            <a:ext cx="6629400" cy="2286000"/>
          </a:xfrm>
        </p:spPr>
        <p:txBody>
          <a:bodyPr>
            <a:normAutofit/>
          </a:bodyPr>
          <a:lstStyle/>
          <a:p>
            <a:pPr eaLnBrk="1" hangingPunct="1"/>
            <a:r>
              <a:rPr lang="en-US" dirty="0" smtClean="0">
                <a:solidFill>
                  <a:schemeClr val="tx1"/>
                </a:solidFill>
              </a:rPr>
              <a:t>Albrecht Karle</a:t>
            </a:r>
          </a:p>
          <a:p>
            <a:r>
              <a:rPr lang="en-US" dirty="0" smtClean="0">
                <a:solidFill>
                  <a:schemeClr val="tx1"/>
                </a:solidFill>
              </a:rPr>
              <a:t>University of Wisconsin-Madison</a:t>
            </a:r>
          </a:p>
          <a:p>
            <a:pPr eaLnBrk="1" hangingPunct="1"/>
            <a:endParaRPr lang="en-US" dirty="0" smtClean="0">
              <a:solidFill>
                <a:schemeClr val="tx1"/>
              </a:solidFill>
            </a:endParaRPr>
          </a:p>
          <a:p>
            <a:pPr eaLnBrk="1" hangingPunct="1"/>
            <a:endParaRPr lang="en-US" dirty="0" smtClean="0">
              <a:solidFill>
                <a:schemeClr val="tx1"/>
              </a:solidFill>
            </a:endParaRPr>
          </a:p>
          <a:p>
            <a:pPr eaLnBrk="1" hangingPunct="1"/>
            <a:endParaRPr lang="en-US" dirty="0" smtClean="0">
              <a:solidFill>
                <a:schemeClr val="tx1"/>
              </a:solidFill>
            </a:endParaRPr>
          </a:p>
          <a:p>
            <a:pPr eaLnBrk="1" hangingPunct="1"/>
            <a:endParaRPr lang="en-US" dirty="0" smtClean="0">
              <a:solidFill>
                <a:schemeClr val="tx1"/>
              </a:solidFill>
            </a:endParaRPr>
          </a:p>
          <a:p>
            <a:pPr eaLnBrk="1" hangingPunct="1"/>
            <a:endParaRPr lang="en-US" dirty="0" smtClean="0">
              <a:solidFill>
                <a:schemeClr val="tx1"/>
              </a:solidFill>
            </a:endParaRPr>
          </a:p>
          <a:p>
            <a:pPr eaLnBrk="1" hangingPunct="1"/>
            <a:endParaRPr lang="en-US" dirty="0" smtClean="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567" name="Picture 7" descr="spole0012"/>
          <p:cNvPicPr>
            <a:picLocks noGrp="1" noChangeAspect="1" noChangeArrowheads="1"/>
          </p:cNvPicPr>
          <p:nvPr>
            <p:ph/>
          </p:nvPr>
        </p:nvPicPr>
        <p:blipFill>
          <a:blip r:embed="rId2"/>
          <a:srcRect/>
          <a:stretch>
            <a:fillRect/>
          </a:stretch>
        </p:blipFill>
        <p:spPr>
          <a:xfrm>
            <a:off x="4554840" y="0"/>
            <a:ext cx="4589161" cy="6858000"/>
          </a:xfrm>
          <a:noFill/>
          <a:ln/>
        </p:spPr>
      </p:pic>
      <p:pic>
        <p:nvPicPr>
          <p:cNvPr id="194562" name="Picture 2" descr="Feb1994D09-15"/>
          <p:cNvPicPr>
            <a:picLocks noChangeAspect="1" noChangeArrowheads="1"/>
          </p:cNvPicPr>
          <p:nvPr/>
        </p:nvPicPr>
        <p:blipFill>
          <a:blip r:embed="rId3"/>
          <a:srcRect/>
          <a:stretch>
            <a:fillRect/>
          </a:stretch>
        </p:blipFill>
        <p:spPr bwMode="auto">
          <a:xfrm>
            <a:off x="-181622" y="0"/>
            <a:ext cx="4829417" cy="6858000"/>
          </a:xfrm>
          <a:prstGeom prst="rect">
            <a:avLst/>
          </a:prstGeom>
          <a:noFill/>
        </p:spPr>
      </p:pic>
      <p:sp>
        <p:nvSpPr>
          <p:cNvPr id="194563" name="WordArt 3"/>
          <p:cNvSpPr>
            <a:spLocks noChangeArrowheads="1" noChangeShapeType="1" noTextEdit="1"/>
          </p:cNvSpPr>
          <p:nvPr/>
        </p:nvSpPr>
        <p:spPr bwMode="auto">
          <a:xfrm>
            <a:off x="0" y="154988"/>
            <a:ext cx="4344616" cy="1295289"/>
          </a:xfrm>
          <a:prstGeom prst="rect">
            <a:avLst/>
          </a:prstGeom>
        </p:spPr>
        <p:txBody>
          <a:bodyPr wrap="none" lIns="82479" tIns="41239" rIns="82479" bIns="41239" fromWordArt="1">
            <a:prstTxWarp prst="textPlain">
              <a:avLst>
                <a:gd name="adj" fmla="val 50000"/>
              </a:avLst>
            </a:prstTxWarp>
          </a:bodyPr>
          <a:lstStyle/>
          <a:p>
            <a:pPr algn="ctr"/>
            <a:r>
              <a:rPr lang="en-US" sz="3200" kern="10" dirty="0">
                <a:ln w="9525">
                  <a:solidFill>
                    <a:srgbClr val="000000"/>
                  </a:solidFill>
                  <a:round/>
                  <a:headEnd/>
                  <a:tailEnd/>
                </a:ln>
                <a:solidFill>
                  <a:srgbClr val="FFFFFF"/>
                </a:solidFill>
                <a:latin typeface="Arial Black"/>
                <a:ea typeface="Arial Black"/>
                <a:cs typeface="Arial Black"/>
              </a:rPr>
              <a:t>South Pole 93/94</a:t>
            </a:r>
          </a:p>
          <a:p>
            <a:pPr algn="ctr"/>
            <a:r>
              <a:rPr lang="en-US" sz="3200" kern="10" dirty="0">
                <a:ln w="9525">
                  <a:solidFill>
                    <a:srgbClr val="000000"/>
                  </a:solidFill>
                  <a:round/>
                  <a:headEnd/>
                  <a:tailEnd/>
                </a:ln>
                <a:solidFill>
                  <a:srgbClr val="FFFFFF"/>
                </a:solidFill>
                <a:latin typeface="Arial Black"/>
                <a:ea typeface="Arial Black"/>
                <a:cs typeface="Arial Black"/>
              </a:rPr>
              <a:t>AMANDA-A</a:t>
            </a:r>
          </a:p>
        </p:txBody>
      </p:sp>
      <p:sp>
        <p:nvSpPr>
          <p:cNvPr id="5" name="TextBox 4"/>
          <p:cNvSpPr txBox="1"/>
          <p:nvPr/>
        </p:nvSpPr>
        <p:spPr>
          <a:xfrm>
            <a:off x="1955801" y="1702931"/>
            <a:ext cx="5753099" cy="1938992"/>
          </a:xfrm>
          <a:prstGeom prst="rect">
            <a:avLst/>
          </a:prstGeom>
          <a:solidFill>
            <a:schemeClr val="bg1">
              <a:lumMod val="85000"/>
              <a:alpha val="89000"/>
            </a:schemeClr>
          </a:solidFill>
        </p:spPr>
        <p:txBody>
          <a:bodyPr wrap="square" rtlCol="0">
            <a:spAutoFit/>
          </a:bodyPr>
          <a:lstStyle/>
          <a:p>
            <a:r>
              <a:rPr lang="en-US" sz="2400" dirty="0" smtClean="0">
                <a:solidFill>
                  <a:srgbClr val="0000FF"/>
                </a:solidFill>
              </a:rPr>
              <a:t>80 sensors at 800-1000 </a:t>
            </a:r>
            <a:r>
              <a:rPr lang="en-US" sz="2400" dirty="0" err="1" smtClean="0">
                <a:solidFill>
                  <a:srgbClr val="0000FF"/>
                </a:solidFill>
              </a:rPr>
              <a:t>m</a:t>
            </a:r>
            <a:r>
              <a:rPr lang="en-US" sz="2400" dirty="0" smtClean="0">
                <a:solidFill>
                  <a:srgbClr val="0000FF"/>
                </a:solidFill>
              </a:rPr>
              <a:t> depth.</a:t>
            </a:r>
          </a:p>
          <a:p>
            <a:r>
              <a:rPr lang="en-US" sz="2400" dirty="0" smtClean="0">
                <a:solidFill>
                  <a:srgbClr val="0000FF"/>
                </a:solidFill>
              </a:rPr>
              <a:t>Results indicate very little absorption, </a:t>
            </a:r>
          </a:p>
          <a:p>
            <a:r>
              <a:rPr lang="en-US" sz="2400" dirty="0" smtClean="0">
                <a:solidFill>
                  <a:srgbClr val="0000FF"/>
                </a:solidFill>
              </a:rPr>
              <a:t>However, presence of bubbles causes photons to scatter.</a:t>
            </a:r>
          </a:p>
          <a:p>
            <a:r>
              <a:rPr lang="en-US" sz="2400" dirty="0" err="1" smtClean="0">
                <a:solidFill>
                  <a:srgbClr val="0000FF"/>
                </a:solidFill>
                <a:sym typeface="Wingdings"/>
              </a:rPr>
              <a:t></a:t>
            </a:r>
            <a:r>
              <a:rPr lang="en-US" sz="2400" dirty="0" smtClean="0">
                <a:solidFill>
                  <a:srgbClr val="0000FF"/>
                </a:solidFill>
                <a:sym typeface="Wingdings"/>
              </a:rPr>
              <a:t> Need to go deeper!</a:t>
            </a:r>
            <a:r>
              <a:rPr lang="en-US" sz="2400" dirty="0" smtClean="0">
                <a:solidFill>
                  <a:srgbClr val="0000FF"/>
                </a:solidFill>
              </a:rPr>
              <a:t>   </a:t>
            </a:r>
            <a:endParaRPr lang="en-US" sz="2400" dirty="0">
              <a:solidFill>
                <a:srgbClr val="0000FF"/>
              </a:solidFill>
            </a:endParaRPr>
          </a:p>
        </p:txBody>
      </p:sp>
      <p:grpSp>
        <p:nvGrpSpPr>
          <p:cNvPr id="8" name="Group 7"/>
          <p:cNvGrpSpPr/>
          <p:nvPr/>
        </p:nvGrpSpPr>
        <p:grpSpPr>
          <a:xfrm>
            <a:off x="-181622" y="3746500"/>
            <a:ext cx="4753622" cy="3111500"/>
            <a:chOff x="-181622" y="3746500"/>
            <a:chExt cx="4753622" cy="3111500"/>
          </a:xfrm>
        </p:grpSpPr>
        <p:sp>
          <p:nvSpPr>
            <p:cNvPr id="6" name="Rectangle 5"/>
            <p:cNvSpPr/>
            <p:nvPr/>
          </p:nvSpPr>
          <p:spPr>
            <a:xfrm>
              <a:off x="1358900" y="5194300"/>
              <a:ext cx="3213100" cy="1663700"/>
            </a:xfrm>
            <a:prstGeom prst="rect">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The upper floor is what is visible today of the M. A. </a:t>
              </a:r>
              <a:r>
                <a:rPr lang="en-US" dirty="0" err="1" smtClean="0">
                  <a:solidFill>
                    <a:schemeClr val="tx1"/>
                  </a:solidFill>
                </a:rPr>
                <a:t>Poverantz</a:t>
              </a:r>
              <a:r>
                <a:rPr lang="en-US" dirty="0" smtClean="0">
                  <a:solidFill>
                    <a:schemeClr val="tx1"/>
                  </a:solidFill>
                </a:rPr>
                <a:t> Observatory.  </a:t>
              </a:r>
            </a:p>
            <a:p>
              <a:pPr algn="ctr"/>
              <a:r>
                <a:rPr lang="en-US" dirty="0" smtClean="0">
                  <a:solidFill>
                    <a:schemeClr val="tx1"/>
                  </a:solidFill>
                </a:rPr>
                <a:t>Snow level 7 </a:t>
              </a:r>
              <a:r>
                <a:rPr lang="en-US" dirty="0" err="1" smtClean="0">
                  <a:solidFill>
                    <a:schemeClr val="tx1"/>
                  </a:solidFill>
                </a:rPr>
                <a:t>m</a:t>
              </a:r>
              <a:r>
                <a:rPr lang="en-US" dirty="0" smtClean="0">
                  <a:solidFill>
                    <a:schemeClr val="tx1"/>
                  </a:solidFill>
                </a:rPr>
                <a:t> higher than in 94 near this building.</a:t>
              </a:r>
              <a:endParaRPr lang="en-US" dirty="0">
                <a:solidFill>
                  <a:schemeClr val="tx1"/>
                </a:solidFill>
              </a:endParaRPr>
            </a:p>
          </p:txBody>
        </p:sp>
        <p:sp>
          <p:nvSpPr>
            <p:cNvPr id="7" name="Rectangle 6"/>
            <p:cNvSpPr/>
            <p:nvPr/>
          </p:nvSpPr>
          <p:spPr>
            <a:xfrm>
              <a:off x="-181622" y="3746500"/>
              <a:ext cx="1985023" cy="749300"/>
            </a:xfrm>
            <a:prstGeom prst="rect">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a:t>Gary C. Hill, Sunday Science talk, South Pole Station, Dec 21, 2008</a:t>
            </a:r>
          </a:p>
        </p:txBody>
      </p:sp>
      <p:sp>
        <p:nvSpPr>
          <p:cNvPr id="1467394" name="Rectangle 2"/>
          <p:cNvSpPr>
            <a:spLocks noGrp="1" noChangeArrowheads="1"/>
          </p:cNvSpPr>
          <p:nvPr>
            <p:ph type="title"/>
          </p:nvPr>
        </p:nvSpPr>
        <p:spPr/>
        <p:txBody>
          <a:bodyPr/>
          <a:lstStyle/>
          <a:p>
            <a:endParaRPr lang="en-US"/>
          </a:p>
        </p:txBody>
      </p:sp>
      <p:sp>
        <p:nvSpPr>
          <p:cNvPr id="1467395" name="Rectangle 3"/>
          <p:cNvSpPr>
            <a:spLocks noGrp="1" noChangeArrowheads="1"/>
          </p:cNvSpPr>
          <p:nvPr>
            <p:ph type="body" idx="1"/>
          </p:nvPr>
        </p:nvSpPr>
        <p:spPr/>
        <p:txBody>
          <a:bodyPr/>
          <a:lstStyle/>
          <a:p>
            <a:endParaRPr lang="en-US"/>
          </a:p>
        </p:txBody>
      </p:sp>
      <p:pic>
        <p:nvPicPr>
          <p:cNvPr id="1467396" name="Picture 4" descr="Feb15,1994-26"/>
          <p:cNvPicPr>
            <a:picLocks noChangeAspect="1" noChangeArrowheads="1"/>
          </p:cNvPicPr>
          <p:nvPr/>
        </p:nvPicPr>
        <p:blipFill>
          <a:blip r:embed="rId2"/>
          <a:srcRect/>
          <a:stretch>
            <a:fillRect/>
          </a:stretch>
        </p:blipFill>
        <p:spPr bwMode="auto">
          <a:xfrm>
            <a:off x="0" y="187325"/>
            <a:ext cx="9144000" cy="6670674"/>
          </a:xfrm>
          <a:prstGeom prst="rect">
            <a:avLst/>
          </a:prstGeom>
          <a:noFill/>
        </p:spPr>
      </p:pic>
      <p:sp>
        <p:nvSpPr>
          <p:cNvPr id="7" name="TextBox 6"/>
          <p:cNvSpPr txBox="1"/>
          <p:nvPr/>
        </p:nvSpPr>
        <p:spPr>
          <a:xfrm>
            <a:off x="74681" y="61999"/>
            <a:ext cx="5393985" cy="1200328"/>
          </a:xfrm>
          <a:prstGeom prst="rect">
            <a:avLst/>
          </a:prstGeom>
          <a:solidFill>
            <a:schemeClr val="bg1"/>
          </a:solidFill>
        </p:spPr>
        <p:txBody>
          <a:bodyPr wrap="square" rtlCol="0">
            <a:spAutoFit/>
          </a:bodyPr>
          <a:lstStyle/>
          <a:p>
            <a:r>
              <a:rPr lang="en-US" sz="2400" b="1" dirty="0" smtClean="0">
                <a:solidFill>
                  <a:srgbClr val="0000FF"/>
                </a:solidFill>
              </a:rPr>
              <a:t>1995/96: </a:t>
            </a:r>
          </a:p>
          <a:p>
            <a:r>
              <a:rPr lang="en-US" sz="2400" b="1" dirty="0" smtClean="0">
                <a:solidFill>
                  <a:srgbClr val="0000FF"/>
                </a:solidFill>
              </a:rPr>
              <a:t>4 strings to 1900m depth (AMANDA_B4)</a:t>
            </a:r>
          </a:p>
          <a:p>
            <a:endParaRPr lang="en-US" sz="2400" b="1" dirty="0">
              <a:solidFill>
                <a:srgbClr val="0000FF"/>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826" name="Picture 2"/>
          <p:cNvPicPr>
            <a:picLocks noGrp="1" noChangeAspect="1" noChangeArrowheads="1"/>
          </p:cNvPicPr>
          <p:nvPr>
            <p:ph sz="half" idx="2"/>
          </p:nvPr>
        </p:nvPicPr>
        <p:blipFill>
          <a:blip r:embed="rId2"/>
          <a:srcRect/>
          <a:stretch>
            <a:fillRect/>
          </a:stretch>
        </p:blipFill>
        <p:spPr>
          <a:xfrm>
            <a:off x="4596312" y="0"/>
            <a:ext cx="4521947" cy="6858000"/>
          </a:xfrm>
          <a:noFill/>
          <a:ln/>
        </p:spPr>
      </p:pic>
      <p:pic>
        <p:nvPicPr>
          <p:cNvPr id="205827" name="Picture 3"/>
          <p:cNvPicPr>
            <a:picLocks noGrp="1" noChangeAspect="1" noChangeArrowheads="1"/>
          </p:cNvPicPr>
          <p:nvPr>
            <p:ph sz="half" idx="1"/>
          </p:nvPr>
        </p:nvPicPr>
        <p:blipFill>
          <a:blip r:embed="rId3"/>
          <a:srcRect/>
          <a:stretch>
            <a:fillRect/>
          </a:stretch>
        </p:blipFill>
        <p:spPr>
          <a:xfrm>
            <a:off x="729132" y="2112668"/>
            <a:ext cx="3847458" cy="4037842"/>
          </a:xfrm>
          <a:noFill/>
          <a:ln/>
        </p:spPr>
      </p:pic>
      <p:sp>
        <p:nvSpPr>
          <p:cNvPr id="205828" name="Text Box 4"/>
          <p:cNvSpPr txBox="1">
            <a:spLocks noChangeArrowheads="1"/>
          </p:cNvSpPr>
          <p:nvPr/>
        </p:nvSpPr>
        <p:spPr bwMode="auto">
          <a:xfrm>
            <a:off x="187112" y="6188759"/>
            <a:ext cx="4998651" cy="523216"/>
          </a:xfrm>
          <a:prstGeom prst="rect">
            <a:avLst/>
          </a:prstGeom>
          <a:noFill/>
          <a:ln w="9525">
            <a:noFill/>
            <a:miter lim="800000"/>
            <a:headEnd/>
            <a:tailEnd/>
          </a:ln>
          <a:effectLst/>
        </p:spPr>
        <p:txBody>
          <a:bodyPr wrap="none" lIns="91436" tIns="45718" rIns="91436" bIns="45718">
            <a:prstTxWarp prst="textNoShape">
              <a:avLst/>
            </a:prstTxWarp>
            <a:spAutoFit/>
          </a:bodyPr>
          <a:lstStyle/>
          <a:p>
            <a:pPr defTabSz="915001"/>
            <a:r>
              <a:rPr lang="de-DE" sz="2800" dirty="0">
                <a:solidFill>
                  <a:srgbClr val="0000FF"/>
                </a:solidFill>
              </a:rPr>
              <a:t>B4: </a:t>
            </a:r>
            <a:r>
              <a:rPr lang="de-DE" sz="2800" dirty="0" err="1">
                <a:solidFill>
                  <a:srgbClr val="0000FF"/>
                </a:solidFill>
              </a:rPr>
              <a:t>first</a:t>
            </a:r>
            <a:r>
              <a:rPr lang="de-DE" sz="2800" dirty="0">
                <a:solidFill>
                  <a:srgbClr val="0000FF"/>
                </a:solidFill>
              </a:rPr>
              <a:t> 2 </a:t>
            </a:r>
            <a:r>
              <a:rPr lang="de-DE" sz="2800" dirty="0" err="1" smtClean="0">
                <a:solidFill>
                  <a:srgbClr val="0000FF"/>
                </a:solidFill>
              </a:rPr>
              <a:t>neutrino</a:t>
            </a:r>
            <a:r>
              <a:rPr lang="de-DE" sz="2800" dirty="0" smtClean="0">
                <a:solidFill>
                  <a:srgbClr val="0000FF"/>
                </a:solidFill>
              </a:rPr>
              <a:t> </a:t>
            </a:r>
            <a:r>
              <a:rPr lang="de-DE" sz="2800" dirty="0" err="1" smtClean="0">
                <a:solidFill>
                  <a:srgbClr val="0000FF"/>
                </a:solidFill>
              </a:rPr>
              <a:t>candidates</a:t>
            </a:r>
            <a:r>
              <a:rPr lang="de-DE" sz="2800" dirty="0" smtClean="0">
                <a:solidFill>
                  <a:srgbClr val="0000FF"/>
                </a:solidFill>
              </a:rPr>
              <a:t> </a:t>
            </a:r>
            <a:r>
              <a:rPr lang="de-DE" sz="2800" dirty="0">
                <a:solidFill>
                  <a:srgbClr val="0000FF"/>
                </a:solidFill>
                <a:sym typeface="Wingdings" charset="2"/>
              </a:rPr>
              <a:t></a:t>
            </a:r>
            <a:endParaRPr lang="en-GB" sz="2800" dirty="0">
              <a:solidFill>
                <a:srgbClr val="0000FF"/>
              </a:solidFill>
            </a:endParaRPr>
          </a:p>
        </p:txBody>
      </p:sp>
      <p:sp>
        <p:nvSpPr>
          <p:cNvPr id="5" name="TextBox 4"/>
          <p:cNvSpPr txBox="1"/>
          <p:nvPr/>
        </p:nvSpPr>
        <p:spPr>
          <a:xfrm>
            <a:off x="74681" y="61999"/>
            <a:ext cx="5393985" cy="1569660"/>
          </a:xfrm>
          <a:prstGeom prst="rect">
            <a:avLst/>
          </a:prstGeom>
          <a:noFill/>
        </p:spPr>
        <p:txBody>
          <a:bodyPr wrap="square" rtlCol="0">
            <a:spAutoFit/>
          </a:bodyPr>
          <a:lstStyle/>
          <a:p>
            <a:r>
              <a:rPr lang="en-US" sz="2400" b="1" dirty="0" smtClean="0">
                <a:solidFill>
                  <a:srgbClr val="0000FF"/>
                </a:solidFill>
              </a:rPr>
              <a:t>1995/96: </a:t>
            </a:r>
          </a:p>
          <a:p>
            <a:pPr>
              <a:buFont typeface="Wingdings" charset="2"/>
              <a:buChar char="à"/>
            </a:pPr>
            <a:r>
              <a:rPr lang="en-US" sz="2400" b="1" dirty="0" smtClean="0">
                <a:solidFill>
                  <a:srgbClr val="0000FF"/>
                </a:solidFill>
                <a:sym typeface="Wingdings"/>
              </a:rPr>
              <a:t>The i</a:t>
            </a:r>
            <a:r>
              <a:rPr lang="en-US" sz="2400" b="1" dirty="0" smtClean="0">
                <a:solidFill>
                  <a:srgbClr val="0000FF"/>
                </a:solidFill>
              </a:rPr>
              <a:t>ce is clear.  </a:t>
            </a:r>
          </a:p>
          <a:p>
            <a:pPr>
              <a:buFont typeface="Wingdings" charset="2"/>
              <a:buChar char="à"/>
            </a:pPr>
            <a:r>
              <a:rPr lang="en-US" sz="2400" b="1" dirty="0" err="1" smtClean="0">
                <a:solidFill>
                  <a:srgbClr val="0000FF"/>
                </a:solidFill>
              </a:rPr>
              <a:t>PMTs</a:t>
            </a:r>
            <a:r>
              <a:rPr lang="en-US" sz="2400" b="1" dirty="0" smtClean="0">
                <a:solidFill>
                  <a:srgbClr val="0000FF"/>
                </a:solidFill>
              </a:rPr>
              <a:t> work 2000m under ice</a:t>
            </a:r>
          </a:p>
          <a:p>
            <a:pPr>
              <a:buFont typeface="Wingdings" charset="2"/>
              <a:buChar char="à"/>
            </a:pPr>
            <a:r>
              <a:rPr lang="en-US" sz="2400" b="1" dirty="0" smtClean="0">
                <a:solidFill>
                  <a:srgbClr val="0000FF"/>
                </a:solidFill>
              </a:rPr>
              <a:t>Suitable for a neutrino telescope!</a:t>
            </a:r>
            <a:endParaRPr lang="en-US" sz="2400" b="1" dirty="0">
              <a:solidFill>
                <a:srgbClr val="0000FF"/>
              </a:solidFill>
            </a:endParaRPr>
          </a:p>
        </p:txBody>
      </p:sp>
      <p:sp>
        <p:nvSpPr>
          <p:cNvPr id="6" name="TextBox 5"/>
          <p:cNvSpPr txBox="1"/>
          <p:nvPr/>
        </p:nvSpPr>
        <p:spPr>
          <a:xfrm flipH="1">
            <a:off x="0" y="1631659"/>
            <a:ext cx="4816688" cy="707886"/>
          </a:xfrm>
          <a:prstGeom prst="rect">
            <a:avLst/>
          </a:prstGeom>
          <a:noFill/>
        </p:spPr>
        <p:txBody>
          <a:bodyPr wrap="square" rtlCol="0">
            <a:spAutoFit/>
          </a:bodyPr>
          <a:lstStyle/>
          <a:p>
            <a:r>
              <a:rPr lang="en-US" sz="2000" b="1" dirty="0" smtClean="0"/>
              <a:t>Significant international contributions </a:t>
            </a:r>
          </a:p>
          <a:p>
            <a:r>
              <a:rPr lang="en-US" sz="2000" b="1" dirty="0" smtClean="0"/>
              <a:t>to instrument hardware. </a:t>
            </a:r>
            <a:endParaRPr lang="en-US" sz="2000" b="1" dirty="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0946" name="Picture 2"/>
          <p:cNvPicPr>
            <a:picLocks noGrp="1" noChangeAspect="1" noChangeArrowheads="1"/>
          </p:cNvPicPr>
          <p:nvPr>
            <p:ph/>
          </p:nvPr>
        </p:nvPicPr>
        <p:blipFill>
          <a:blip r:embed="rId2"/>
          <a:srcRect/>
          <a:stretch>
            <a:fillRect/>
          </a:stretch>
        </p:blipFill>
        <p:spPr>
          <a:xfrm>
            <a:off x="2843021" y="2802872"/>
            <a:ext cx="5930587" cy="4055128"/>
          </a:xfrm>
          <a:noFill/>
          <a:ln/>
        </p:spPr>
      </p:pic>
      <p:pic>
        <p:nvPicPr>
          <p:cNvPr id="210947" name="Picture 3" descr="1"/>
          <p:cNvPicPr>
            <a:picLocks noChangeAspect="1" noChangeArrowheads="1"/>
          </p:cNvPicPr>
          <p:nvPr/>
        </p:nvPicPr>
        <p:blipFill>
          <a:blip r:embed="rId3"/>
          <a:srcRect/>
          <a:stretch>
            <a:fillRect/>
          </a:stretch>
        </p:blipFill>
        <p:spPr bwMode="auto">
          <a:xfrm>
            <a:off x="394705" y="-172131"/>
            <a:ext cx="8354590" cy="3155741"/>
          </a:xfrm>
          <a:prstGeom prst="rect">
            <a:avLst/>
          </a:prstGeom>
          <a:noFill/>
        </p:spPr>
      </p:pic>
      <p:sp>
        <p:nvSpPr>
          <p:cNvPr id="210948" name="Text Box 4"/>
          <p:cNvSpPr txBox="1">
            <a:spLocks noChangeArrowheads="1"/>
          </p:cNvSpPr>
          <p:nvPr/>
        </p:nvSpPr>
        <p:spPr bwMode="auto">
          <a:xfrm>
            <a:off x="323201" y="2853078"/>
            <a:ext cx="2322863" cy="3416316"/>
          </a:xfrm>
          <a:prstGeom prst="rect">
            <a:avLst/>
          </a:prstGeom>
          <a:noFill/>
          <a:ln w="9525">
            <a:noFill/>
            <a:miter lim="800000"/>
            <a:headEnd/>
            <a:tailEnd/>
          </a:ln>
          <a:effectLst/>
        </p:spPr>
        <p:txBody>
          <a:bodyPr wrap="none" lIns="91436" tIns="45718" rIns="91436" bIns="45718">
            <a:prstTxWarp prst="textNoShape">
              <a:avLst/>
            </a:prstTxWarp>
            <a:spAutoFit/>
          </a:bodyPr>
          <a:lstStyle/>
          <a:p>
            <a:pPr defTabSz="915001"/>
            <a:r>
              <a:rPr lang="de-DE" sz="2400" dirty="0" err="1">
                <a:solidFill>
                  <a:srgbClr val="000099"/>
                </a:solidFill>
              </a:rPr>
              <a:t>Skyplot</a:t>
            </a:r>
            <a:r>
              <a:rPr lang="de-DE" sz="2400" dirty="0">
                <a:solidFill>
                  <a:srgbClr val="000099"/>
                </a:solidFill>
              </a:rPr>
              <a:t> of </a:t>
            </a:r>
            <a:r>
              <a:rPr lang="de-DE" sz="2400" dirty="0" err="1">
                <a:solidFill>
                  <a:srgbClr val="000099"/>
                </a:solidFill>
              </a:rPr>
              <a:t>the</a:t>
            </a:r>
            <a:endParaRPr lang="de-DE" sz="2400" dirty="0">
              <a:solidFill>
                <a:srgbClr val="000099"/>
              </a:solidFill>
            </a:endParaRPr>
          </a:p>
          <a:p>
            <a:pPr defTabSz="915001"/>
            <a:r>
              <a:rPr lang="de-DE" sz="2400" dirty="0" err="1">
                <a:solidFill>
                  <a:srgbClr val="000099"/>
                </a:solidFill>
              </a:rPr>
              <a:t>very</a:t>
            </a:r>
            <a:r>
              <a:rPr lang="de-DE" sz="2400" dirty="0">
                <a:solidFill>
                  <a:srgbClr val="000099"/>
                </a:solidFill>
              </a:rPr>
              <a:t> </a:t>
            </a:r>
            <a:r>
              <a:rPr lang="de-DE" sz="2400" dirty="0" err="1">
                <a:solidFill>
                  <a:srgbClr val="000099"/>
                </a:solidFill>
              </a:rPr>
              <a:t>first</a:t>
            </a:r>
            <a:r>
              <a:rPr lang="de-DE" sz="2400" dirty="0">
                <a:solidFill>
                  <a:srgbClr val="000099"/>
                </a:solidFill>
              </a:rPr>
              <a:t> 17</a:t>
            </a:r>
          </a:p>
          <a:p>
            <a:pPr defTabSz="915001"/>
            <a:r>
              <a:rPr lang="de-DE" sz="2400" dirty="0">
                <a:solidFill>
                  <a:srgbClr val="000099"/>
                </a:solidFill>
              </a:rPr>
              <a:t>Nu </a:t>
            </a:r>
            <a:r>
              <a:rPr lang="de-DE" sz="2400" dirty="0" err="1">
                <a:solidFill>
                  <a:srgbClr val="000099"/>
                </a:solidFill>
              </a:rPr>
              <a:t>candidates</a:t>
            </a:r>
            <a:r>
              <a:rPr lang="de-DE" sz="2400" dirty="0">
                <a:solidFill>
                  <a:srgbClr val="000099"/>
                </a:solidFill>
              </a:rPr>
              <a:t> </a:t>
            </a:r>
          </a:p>
          <a:p>
            <a:pPr defTabSz="915001"/>
            <a:r>
              <a:rPr lang="de-DE" sz="2400" dirty="0">
                <a:solidFill>
                  <a:srgbClr val="000099"/>
                </a:solidFill>
              </a:rPr>
              <a:t>in B10</a:t>
            </a:r>
          </a:p>
          <a:p>
            <a:pPr defTabSz="915001"/>
            <a:endParaRPr lang="de-DE" sz="2400" dirty="0">
              <a:solidFill>
                <a:srgbClr val="000099"/>
              </a:solidFill>
            </a:endParaRPr>
          </a:p>
          <a:p>
            <a:pPr defTabSz="915001"/>
            <a:endParaRPr lang="de-DE" sz="2400" dirty="0">
              <a:solidFill>
                <a:srgbClr val="000099"/>
              </a:solidFill>
            </a:endParaRPr>
          </a:p>
          <a:p>
            <a:pPr defTabSz="915001"/>
            <a:r>
              <a:rPr lang="de-DE" sz="2400" dirty="0">
                <a:solidFill>
                  <a:srgbClr val="000099"/>
                </a:solidFill>
              </a:rPr>
              <a:t>    B10 </a:t>
            </a:r>
            <a:r>
              <a:rPr lang="de-DE" sz="2400" dirty="0" err="1">
                <a:solidFill>
                  <a:srgbClr val="000099"/>
                </a:solidFill>
              </a:rPr>
              <a:t>skyplot</a:t>
            </a:r>
            <a:r>
              <a:rPr lang="de-DE" sz="2400" dirty="0">
                <a:solidFill>
                  <a:srgbClr val="000099"/>
                </a:solidFill>
              </a:rPr>
              <a:t> </a:t>
            </a:r>
          </a:p>
          <a:p>
            <a:pPr defTabSz="915001"/>
            <a:r>
              <a:rPr lang="de-DE" sz="2400" dirty="0">
                <a:solidFill>
                  <a:srgbClr val="000099"/>
                </a:solidFill>
              </a:rPr>
              <a:t>    </a:t>
            </a:r>
            <a:r>
              <a:rPr lang="de-DE" sz="2400" dirty="0" err="1">
                <a:solidFill>
                  <a:srgbClr val="000099"/>
                </a:solidFill>
              </a:rPr>
              <a:t>published</a:t>
            </a:r>
            <a:endParaRPr lang="de-DE" sz="2400" dirty="0">
              <a:solidFill>
                <a:srgbClr val="000099"/>
              </a:solidFill>
            </a:endParaRPr>
          </a:p>
          <a:p>
            <a:pPr defTabSz="915001"/>
            <a:r>
              <a:rPr lang="de-DE" sz="2400" dirty="0">
                <a:solidFill>
                  <a:srgbClr val="000099"/>
                </a:solidFill>
              </a:rPr>
              <a:t>    in Nature 2001</a:t>
            </a:r>
            <a:endParaRPr lang="en-GB" sz="2400" dirty="0">
              <a:solidFill>
                <a:srgbClr val="000099"/>
              </a:solidFill>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4018" name="Rectangle 2"/>
          <p:cNvSpPr>
            <a:spLocks noChangeArrowheads="1"/>
          </p:cNvSpPr>
          <p:nvPr/>
        </p:nvSpPr>
        <p:spPr bwMode="auto">
          <a:xfrm>
            <a:off x="0" y="0"/>
            <a:ext cx="9144000" cy="1067214"/>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noFill/>
            <a:miter lim="800000"/>
            <a:headEnd/>
            <a:tailEnd/>
          </a:ln>
          <a:effectLst/>
        </p:spPr>
        <p:txBody>
          <a:bodyPr wrap="none" lIns="91436" tIns="45718" rIns="91436" bIns="45718" anchor="ctr">
            <a:prstTxWarp prst="textNoShape">
              <a:avLst/>
            </a:prstTxWarp>
          </a:bodyPr>
          <a:lstStyle/>
          <a:p>
            <a:pPr algn="ctr" defTabSz="915001" eaLnBrk="0" hangingPunct="0"/>
            <a:endParaRPr lang="de-DE" sz="2400" dirty="0">
              <a:latin typeface="Times New Roman" charset="0"/>
            </a:endParaRPr>
          </a:p>
        </p:txBody>
      </p:sp>
      <p:sp>
        <p:nvSpPr>
          <p:cNvPr id="214019" name="Rectangle 3"/>
          <p:cNvSpPr>
            <a:spLocks noChangeArrowheads="1"/>
          </p:cNvSpPr>
          <p:nvPr/>
        </p:nvSpPr>
        <p:spPr bwMode="auto">
          <a:xfrm>
            <a:off x="0" y="1067215"/>
            <a:ext cx="9144000" cy="228074"/>
          </a:xfrm>
          <a:prstGeom prst="rect">
            <a:avLst/>
          </a:prstGeom>
          <a:gradFill rotWithShape="0">
            <a:gsLst>
              <a:gs pos="0">
                <a:srgbClr val="3399FF">
                  <a:gamma/>
                  <a:shade val="46275"/>
                  <a:invGamma/>
                </a:srgbClr>
              </a:gs>
              <a:gs pos="100000">
                <a:srgbClr val="3399FF"/>
              </a:gs>
            </a:gsLst>
            <a:lin ang="5400000" scaled="1"/>
          </a:gradFill>
          <a:ln w="9525">
            <a:noFill/>
            <a:miter lim="800000"/>
            <a:headEnd/>
            <a:tailEnd/>
          </a:ln>
          <a:effectLst/>
        </p:spPr>
        <p:txBody>
          <a:bodyPr wrap="none" lIns="82479" tIns="41239" rIns="82479" bIns="41239" anchor="ctr">
            <a:prstTxWarp prst="textNoShape">
              <a:avLst/>
            </a:prstTxWarp>
          </a:bodyPr>
          <a:lstStyle/>
          <a:p>
            <a:endParaRPr lang="en-US"/>
          </a:p>
        </p:txBody>
      </p:sp>
      <p:sp>
        <p:nvSpPr>
          <p:cNvPr id="214020" name="Rectangle 4"/>
          <p:cNvSpPr>
            <a:spLocks noChangeArrowheads="1"/>
          </p:cNvSpPr>
          <p:nvPr/>
        </p:nvSpPr>
        <p:spPr bwMode="auto">
          <a:xfrm>
            <a:off x="0" y="1295289"/>
            <a:ext cx="9144000" cy="2896109"/>
          </a:xfrm>
          <a:prstGeom prst="rect">
            <a:avLst/>
          </a:prstGeom>
          <a:gradFill rotWithShape="0">
            <a:gsLst>
              <a:gs pos="0">
                <a:srgbClr val="5E9EFF"/>
              </a:gs>
              <a:gs pos="100000">
                <a:srgbClr val="FFEBFA"/>
              </a:gs>
            </a:gsLst>
            <a:lin ang="5400000" scaled="1"/>
          </a:gradFill>
          <a:ln w="9525">
            <a:noFill/>
            <a:miter lim="800000"/>
            <a:headEnd/>
            <a:tailEnd/>
          </a:ln>
          <a:effectLst/>
        </p:spPr>
        <p:txBody>
          <a:bodyPr wrap="none" lIns="91436" tIns="45718" rIns="91436" bIns="45718" anchor="ctr">
            <a:prstTxWarp prst="textNoShape">
              <a:avLst/>
            </a:prstTxWarp>
          </a:bodyPr>
          <a:lstStyle/>
          <a:p>
            <a:pPr algn="ctr" defTabSz="915001" eaLnBrk="0" hangingPunct="0"/>
            <a:endParaRPr lang="de-DE" sz="2400" dirty="0">
              <a:latin typeface="Times New Roman" charset="0"/>
            </a:endParaRPr>
          </a:p>
        </p:txBody>
      </p:sp>
      <p:sp>
        <p:nvSpPr>
          <p:cNvPr id="214021" name="Rectangle 5"/>
          <p:cNvSpPr>
            <a:spLocks noChangeArrowheads="1"/>
          </p:cNvSpPr>
          <p:nvPr/>
        </p:nvSpPr>
        <p:spPr bwMode="auto">
          <a:xfrm>
            <a:off x="0" y="4419473"/>
            <a:ext cx="9144000" cy="533607"/>
          </a:xfrm>
          <a:prstGeom prst="rect">
            <a:avLst/>
          </a:prstGeom>
          <a:gradFill rotWithShape="0">
            <a:gsLst>
              <a:gs pos="0">
                <a:srgbClr val="FFFFFF"/>
              </a:gs>
              <a:gs pos="50000">
                <a:schemeClr val="bg1"/>
              </a:gs>
              <a:gs pos="100000">
                <a:srgbClr val="FFFFFF"/>
              </a:gs>
            </a:gsLst>
            <a:lin ang="5400000" scaled="1"/>
          </a:gradFill>
          <a:ln w="9525">
            <a:noFill/>
            <a:miter lim="800000"/>
            <a:headEnd/>
            <a:tailEnd/>
          </a:ln>
          <a:effectLst/>
        </p:spPr>
        <p:txBody>
          <a:bodyPr wrap="none" lIns="91436" tIns="45718" rIns="91436" bIns="45718" anchor="ctr">
            <a:prstTxWarp prst="textNoShape">
              <a:avLst/>
            </a:prstTxWarp>
          </a:bodyPr>
          <a:lstStyle/>
          <a:p>
            <a:pPr algn="ctr" defTabSz="915001" eaLnBrk="0" hangingPunct="0"/>
            <a:endParaRPr lang="de-DE" sz="2400" dirty="0">
              <a:latin typeface="Times New Roman" charset="0"/>
            </a:endParaRPr>
          </a:p>
        </p:txBody>
      </p:sp>
      <p:sp>
        <p:nvSpPr>
          <p:cNvPr id="214022" name="Rectangle 6"/>
          <p:cNvSpPr>
            <a:spLocks noChangeArrowheads="1"/>
          </p:cNvSpPr>
          <p:nvPr/>
        </p:nvSpPr>
        <p:spPr bwMode="auto">
          <a:xfrm>
            <a:off x="0" y="5029104"/>
            <a:ext cx="9144000" cy="609632"/>
          </a:xfrm>
          <a:prstGeom prst="rect">
            <a:avLst/>
          </a:prstGeom>
          <a:gradFill rotWithShape="0">
            <a:gsLst>
              <a:gs pos="0">
                <a:srgbClr val="FFFFFF"/>
              </a:gs>
              <a:gs pos="50000">
                <a:schemeClr val="bg1"/>
              </a:gs>
              <a:gs pos="100000">
                <a:srgbClr val="FFFFFF"/>
              </a:gs>
            </a:gsLst>
            <a:lin ang="5400000" scaled="1"/>
          </a:gradFill>
          <a:ln w="9525">
            <a:noFill/>
            <a:miter lim="800000"/>
            <a:headEnd/>
            <a:tailEnd/>
          </a:ln>
          <a:effectLst/>
        </p:spPr>
        <p:txBody>
          <a:bodyPr wrap="none" lIns="82479" tIns="41239" rIns="82479" bIns="41239" anchor="ctr">
            <a:prstTxWarp prst="textNoShape">
              <a:avLst/>
            </a:prstTxWarp>
          </a:bodyPr>
          <a:lstStyle/>
          <a:p>
            <a:endParaRPr lang="en-US"/>
          </a:p>
        </p:txBody>
      </p:sp>
      <p:sp>
        <p:nvSpPr>
          <p:cNvPr id="214023" name="Rectangle 7"/>
          <p:cNvSpPr>
            <a:spLocks noChangeArrowheads="1"/>
          </p:cNvSpPr>
          <p:nvPr/>
        </p:nvSpPr>
        <p:spPr bwMode="auto">
          <a:xfrm>
            <a:off x="0" y="4037915"/>
            <a:ext cx="9144000" cy="381558"/>
          </a:xfrm>
          <a:prstGeom prst="rect">
            <a:avLst/>
          </a:prstGeom>
          <a:gradFill rotWithShape="0">
            <a:gsLst>
              <a:gs pos="0">
                <a:srgbClr val="FFFFFF"/>
              </a:gs>
              <a:gs pos="50000">
                <a:schemeClr val="bg1"/>
              </a:gs>
              <a:gs pos="100000">
                <a:srgbClr val="FFFFFF"/>
              </a:gs>
            </a:gsLst>
            <a:lin ang="5400000" scaled="1"/>
          </a:gradFill>
          <a:ln w="9525">
            <a:noFill/>
            <a:miter lim="800000"/>
            <a:headEnd/>
            <a:tailEnd/>
          </a:ln>
          <a:effectLst/>
        </p:spPr>
        <p:txBody>
          <a:bodyPr wrap="none" lIns="82479" tIns="41239" rIns="82479" bIns="41239" anchor="ctr">
            <a:prstTxWarp prst="textNoShape">
              <a:avLst/>
            </a:prstTxWarp>
          </a:bodyPr>
          <a:lstStyle/>
          <a:p>
            <a:endParaRPr lang="en-US"/>
          </a:p>
        </p:txBody>
      </p:sp>
      <p:sp>
        <p:nvSpPr>
          <p:cNvPr id="214024" name="Rectangle 8"/>
          <p:cNvSpPr>
            <a:spLocks noChangeArrowheads="1"/>
          </p:cNvSpPr>
          <p:nvPr/>
        </p:nvSpPr>
        <p:spPr bwMode="auto">
          <a:xfrm>
            <a:off x="0" y="5714761"/>
            <a:ext cx="9144000" cy="761682"/>
          </a:xfrm>
          <a:prstGeom prst="rect">
            <a:avLst/>
          </a:prstGeom>
          <a:gradFill rotWithShape="0">
            <a:gsLst>
              <a:gs pos="0">
                <a:srgbClr val="FFFFFF"/>
              </a:gs>
              <a:gs pos="50000">
                <a:schemeClr val="bg1"/>
              </a:gs>
              <a:gs pos="100000">
                <a:srgbClr val="FFFFFF"/>
              </a:gs>
            </a:gsLst>
            <a:lin ang="5400000" scaled="1"/>
          </a:gradFill>
          <a:ln w="9525">
            <a:noFill/>
            <a:miter lim="800000"/>
            <a:headEnd/>
            <a:tailEnd/>
          </a:ln>
          <a:effectLst/>
        </p:spPr>
        <p:txBody>
          <a:bodyPr wrap="none" lIns="91436" tIns="45718" rIns="91436" bIns="45718" anchor="ctr">
            <a:prstTxWarp prst="textNoShape">
              <a:avLst/>
            </a:prstTxWarp>
          </a:bodyPr>
          <a:lstStyle/>
          <a:p>
            <a:pPr algn="ctr" defTabSz="915001" eaLnBrk="0" hangingPunct="0"/>
            <a:endParaRPr lang="de-DE" sz="2400" dirty="0">
              <a:latin typeface="Times New Roman" charset="0"/>
            </a:endParaRPr>
          </a:p>
        </p:txBody>
      </p:sp>
      <p:grpSp>
        <p:nvGrpSpPr>
          <p:cNvPr id="2" name="Group 9"/>
          <p:cNvGrpSpPr>
            <a:grpSpLocks/>
          </p:cNvGrpSpPr>
          <p:nvPr/>
        </p:nvGrpSpPr>
        <p:grpSpPr bwMode="auto">
          <a:xfrm>
            <a:off x="60064" y="1067215"/>
            <a:ext cx="930990" cy="5638736"/>
            <a:chOff x="38" y="672"/>
            <a:chExt cx="586" cy="3552"/>
          </a:xfrm>
        </p:grpSpPr>
        <p:sp>
          <p:nvSpPr>
            <p:cNvPr id="214026" name="Line 10"/>
            <p:cNvSpPr>
              <a:spLocks noChangeShapeType="1"/>
            </p:cNvSpPr>
            <p:nvPr/>
          </p:nvSpPr>
          <p:spPr bwMode="auto">
            <a:xfrm>
              <a:off x="528" y="672"/>
              <a:ext cx="0" cy="3552"/>
            </a:xfrm>
            <a:prstGeom prst="line">
              <a:avLst/>
            </a:prstGeom>
            <a:noFill/>
            <a:ln w="38100">
              <a:solidFill>
                <a:schemeClr val="tx1"/>
              </a:solidFill>
              <a:round/>
              <a:headEnd/>
              <a:tailEnd/>
            </a:ln>
            <a:effectLst/>
          </p:spPr>
          <p:txBody>
            <a:bodyPr wrap="none" anchor="ctr">
              <a:prstTxWarp prst="textNoShape">
                <a:avLst/>
              </a:prstTxWarp>
            </a:bodyPr>
            <a:lstStyle/>
            <a:p>
              <a:endParaRPr lang="en-US"/>
            </a:p>
          </p:txBody>
        </p:sp>
        <p:sp>
          <p:nvSpPr>
            <p:cNvPr id="214027" name="Line 11"/>
            <p:cNvSpPr>
              <a:spLocks noChangeShapeType="1"/>
            </p:cNvSpPr>
            <p:nvPr/>
          </p:nvSpPr>
          <p:spPr bwMode="auto">
            <a:xfrm>
              <a:off x="528" y="2160"/>
              <a:ext cx="96" cy="0"/>
            </a:xfrm>
            <a:prstGeom prst="line">
              <a:avLst/>
            </a:prstGeom>
            <a:noFill/>
            <a:ln w="38100">
              <a:solidFill>
                <a:schemeClr val="tx1"/>
              </a:solidFill>
              <a:round/>
              <a:headEnd/>
              <a:tailEnd/>
            </a:ln>
            <a:effectLst/>
          </p:spPr>
          <p:txBody>
            <a:bodyPr wrap="none" anchor="ctr">
              <a:prstTxWarp prst="textNoShape">
                <a:avLst/>
              </a:prstTxWarp>
            </a:bodyPr>
            <a:lstStyle/>
            <a:p>
              <a:endParaRPr lang="en-US"/>
            </a:p>
          </p:txBody>
        </p:sp>
        <p:sp>
          <p:nvSpPr>
            <p:cNvPr id="214028" name="Line 12"/>
            <p:cNvSpPr>
              <a:spLocks noChangeShapeType="1"/>
            </p:cNvSpPr>
            <p:nvPr/>
          </p:nvSpPr>
          <p:spPr bwMode="auto">
            <a:xfrm>
              <a:off x="528" y="3600"/>
              <a:ext cx="96" cy="0"/>
            </a:xfrm>
            <a:prstGeom prst="line">
              <a:avLst/>
            </a:prstGeom>
            <a:noFill/>
            <a:ln w="38100">
              <a:solidFill>
                <a:schemeClr val="tx1"/>
              </a:solidFill>
              <a:round/>
              <a:headEnd/>
              <a:tailEnd/>
            </a:ln>
            <a:effectLst/>
          </p:spPr>
          <p:txBody>
            <a:bodyPr wrap="none" anchor="ctr">
              <a:prstTxWarp prst="textNoShape">
                <a:avLst/>
              </a:prstTxWarp>
            </a:bodyPr>
            <a:lstStyle/>
            <a:p>
              <a:endParaRPr lang="en-US"/>
            </a:p>
          </p:txBody>
        </p:sp>
        <p:sp>
          <p:nvSpPr>
            <p:cNvPr id="214029" name="Text Box 13"/>
            <p:cNvSpPr txBox="1">
              <a:spLocks noChangeArrowheads="1"/>
            </p:cNvSpPr>
            <p:nvPr/>
          </p:nvSpPr>
          <p:spPr bwMode="auto">
            <a:xfrm>
              <a:off x="38" y="2023"/>
              <a:ext cx="450" cy="258"/>
            </a:xfrm>
            <a:prstGeom prst="rect">
              <a:avLst/>
            </a:prstGeom>
            <a:noFill/>
            <a:ln w="9525">
              <a:noFill/>
              <a:miter lim="800000"/>
              <a:headEnd/>
              <a:tailEnd/>
            </a:ln>
            <a:effectLst/>
          </p:spPr>
          <p:txBody>
            <a:bodyPr wrap="none" lIns="101370" tIns="50685" rIns="101370" bIns="50685">
              <a:prstTxWarp prst="textNoShape">
                <a:avLst/>
              </a:prstTxWarp>
              <a:spAutoFit/>
            </a:bodyPr>
            <a:lstStyle/>
            <a:p>
              <a:pPr defTabSz="915001" eaLnBrk="0" hangingPunct="0"/>
              <a:r>
                <a:rPr lang="en-US" sz="2000" dirty="0"/>
                <a:t>1 km</a:t>
              </a:r>
              <a:endParaRPr lang="en-US" sz="2400" dirty="0">
                <a:latin typeface="Times New Roman" charset="0"/>
              </a:endParaRPr>
            </a:p>
          </p:txBody>
        </p:sp>
        <p:sp>
          <p:nvSpPr>
            <p:cNvPr id="214030" name="Text Box 14"/>
            <p:cNvSpPr txBox="1">
              <a:spLocks noChangeArrowheads="1"/>
            </p:cNvSpPr>
            <p:nvPr/>
          </p:nvSpPr>
          <p:spPr bwMode="auto">
            <a:xfrm>
              <a:off x="48" y="3456"/>
              <a:ext cx="450" cy="258"/>
            </a:xfrm>
            <a:prstGeom prst="rect">
              <a:avLst/>
            </a:prstGeom>
            <a:noFill/>
            <a:ln w="9525">
              <a:noFill/>
              <a:miter lim="800000"/>
              <a:headEnd/>
              <a:tailEnd/>
            </a:ln>
            <a:effectLst/>
          </p:spPr>
          <p:txBody>
            <a:bodyPr wrap="none" lIns="101370" tIns="50685" rIns="101370" bIns="50685">
              <a:prstTxWarp prst="textNoShape">
                <a:avLst/>
              </a:prstTxWarp>
              <a:spAutoFit/>
            </a:bodyPr>
            <a:lstStyle/>
            <a:p>
              <a:pPr defTabSz="915001" eaLnBrk="0" hangingPunct="0"/>
              <a:r>
                <a:rPr lang="en-US" sz="2000" dirty="0"/>
                <a:t>2 km</a:t>
              </a:r>
              <a:endParaRPr lang="en-US" sz="2400" dirty="0">
                <a:latin typeface="Times New Roman" charset="0"/>
              </a:endParaRPr>
            </a:p>
          </p:txBody>
        </p:sp>
      </p:grpSp>
      <p:sp>
        <p:nvSpPr>
          <p:cNvPr id="214031" name="AutoShape 15" descr="Horizontale Steine"/>
          <p:cNvSpPr>
            <a:spLocks noChangeArrowheads="1"/>
          </p:cNvSpPr>
          <p:nvPr/>
        </p:nvSpPr>
        <p:spPr bwMode="auto">
          <a:xfrm>
            <a:off x="3962782" y="913731"/>
            <a:ext cx="380404" cy="305533"/>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pattFill prst="horzBrick">
            <a:fgClr>
              <a:schemeClr val="accent1"/>
            </a:fgClr>
            <a:bgClr>
              <a:srgbClr val="FFFFFF"/>
            </a:bgClr>
          </a:pattFill>
          <a:ln w="9525">
            <a:solidFill>
              <a:srgbClr val="FF0000"/>
            </a:solidFill>
            <a:miter lim="800000"/>
            <a:headEnd/>
            <a:tailEnd/>
          </a:ln>
          <a:effectLst/>
        </p:spPr>
        <p:txBody>
          <a:bodyPr wrap="none" lIns="82479" tIns="41239" rIns="82479" bIns="41239" anchor="ctr">
            <a:prstTxWarp prst="textNoShape">
              <a:avLst/>
            </a:prstTxWarp>
          </a:bodyPr>
          <a:lstStyle/>
          <a:p>
            <a:endParaRPr lang="en-US"/>
          </a:p>
        </p:txBody>
      </p:sp>
      <p:sp>
        <p:nvSpPr>
          <p:cNvPr id="214032" name="Rectangle 16" descr="Horizontale Steine"/>
          <p:cNvSpPr>
            <a:spLocks noChangeArrowheads="1"/>
          </p:cNvSpPr>
          <p:nvPr/>
        </p:nvSpPr>
        <p:spPr bwMode="auto">
          <a:xfrm>
            <a:off x="4038576" y="991191"/>
            <a:ext cx="228815" cy="76024"/>
          </a:xfrm>
          <a:prstGeom prst="rect">
            <a:avLst/>
          </a:prstGeom>
          <a:pattFill prst="horzBrick">
            <a:fgClr>
              <a:schemeClr val="accent1"/>
            </a:fgClr>
            <a:bgClr>
              <a:srgbClr val="FFFFFF"/>
            </a:bgClr>
          </a:pattFill>
          <a:ln w="9525">
            <a:noFill/>
            <a:miter lim="800000"/>
            <a:headEnd/>
            <a:tailEnd/>
          </a:ln>
          <a:effectLst/>
        </p:spPr>
        <p:txBody>
          <a:bodyPr wrap="none" lIns="82479" tIns="41239" rIns="82479" bIns="41239" anchor="ctr">
            <a:prstTxWarp prst="textNoShape">
              <a:avLst/>
            </a:prstTxWarp>
          </a:bodyPr>
          <a:lstStyle/>
          <a:p>
            <a:endParaRPr lang="en-US"/>
          </a:p>
        </p:txBody>
      </p:sp>
      <p:sp>
        <p:nvSpPr>
          <p:cNvPr id="214033" name="Rectangle 17"/>
          <p:cNvSpPr>
            <a:spLocks noChangeArrowheads="1"/>
          </p:cNvSpPr>
          <p:nvPr/>
        </p:nvSpPr>
        <p:spPr bwMode="auto">
          <a:xfrm>
            <a:off x="1524477" y="991191"/>
            <a:ext cx="151590" cy="76024"/>
          </a:xfrm>
          <a:prstGeom prst="rect">
            <a:avLst/>
          </a:prstGeom>
          <a:solidFill>
            <a:schemeClr val="bg1"/>
          </a:solidFill>
          <a:ln w="9525">
            <a:solidFill>
              <a:schemeClr val="tx1"/>
            </a:solidFill>
            <a:miter lim="800000"/>
            <a:headEnd/>
            <a:tailEnd/>
          </a:ln>
          <a:effectLst/>
        </p:spPr>
        <p:txBody>
          <a:bodyPr wrap="none" lIns="82479" tIns="41239" rIns="82479" bIns="41239" anchor="ctr">
            <a:prstTxWarp prst="textNoShape">
              <a:avLst/>
            </a:prstTxWarp>
          </a:bodyPr>
          <a:lstStyle/>
          <a:p>
            <a:endParaRPr lang="en-US"/>
          </a:p>
        </p:txBody>
      </p:sp>
      <p:grpSp>
        <p:nvGrpSpPr>
          <p:cNvPr id="3" name="Group 18"/>
          <p:cNvGrpSpPr>
            <a:grpSpLocks/>
          </p:cNvGrpSpPr>
          <p:nvPr/>
        </p:nvGrpSpPr>
        <p:grpSpPr bwMode="auto">
          <a:xfrm>
            <a:off x="1600272" y="4571522"/>
            <a:ext cx="304609" cy="1219264"/>
            <a:chOff x="1680" y="2448"/>
            <a:chExt cx="192" cy="768"/>
          </a:xfrm>
        </p:grpSpPr>
        <p:sp>
          <p:nvSpPr>
            <p:cNvPr id="214035" name="Rectangle 19"/>
            <p:cNvSpPr>
              <a:spLocks noChangeArrowheads="1"/>
            </p:cNvSpPr>
            <p:nvPr/>
          </p:nvSpPr>
          <p:spPr bwMode="auto">
            <a:xfrm>
              <a:off x="1680" y="2496"/>
              <a:ext cx="192" cy="672"/>
            </a:xfrm>
            <a:prstGeom prst="rect">
              <a:avLst/>
            </a:prstGeom>
            <a:solidFill>
              <a:schemeClr val="accent1"/>
            </a:solidFill>
            <a:ln w="19050">
              <a:solidFill>
                <a:srgbClr val="FF0000"/>
              </a:solidFill>
              <a:miter lim="800000"/>
              <a:headEnd/>
              <a:tailEnd/>
            </a:ln>
            <a:effectLst/>
          </p:spPr>
          <p:txBody>
            <a:bodyPr wrap="none" anchor="ctr">
              <a:prstTxWarp prst="textNoShape">
                <a:avLst/>
              </a:prstTxWarp>
            </a:bodyPr>
            <a:lstStyle/>
            <a:p>
              <a:endParaRPr lang="en-US"/>
            </a:p>
          </p:txBody>
        </p:sp>
        <p:sp>
          <p:nvSpPr>
            <p:cNvPr id="214036" name="Oval 20"/>
            <p:cNvSpPr>
              <a:spLocks noChangeArrowheads="1"/>
            </p:cNvSpPr>
            <p:nvPr/>
          </p:nvSpPr>
          <p:spPr bwMode="auto">
            <a:xfrm>
              <a:off x="1680" y="2448"/>
              <a:ext cx="192" cy="96"/>
            </a:xfrm>
            <a:prstGeom prst="ellipse">
              <a:avLst/>
            </a:prstGeom>
            <a:solidFill>
              <a:schemeClr val="accent1"/>
            </a:solidFill>
            <a:ln w="19050">
              <a:solidFill>
                <a:srgbClr val="FF0000"/>
              </a:solidFill>
              <a:round/>
              <a:headEnd/>
              <a:tailEnd/>
            </a:ln>
            <a:effectLst/>
          </p:spPr>
          <p:txBody>
            <a:bodyPr wrap="none" anchor="ctr">
              <a:prstTxWarp prst="textNoShape">
                <a:avLst/>
              </a:prstTxWarp>
            </a:bodyPr>
            <a:lstStyle/>
            <a:p>
              <a:endParaRPr lang="en-US"/>
            </a:p>
          </p:txBody>
        </p:sp>
        <p:sp>
          <p:nvSpPr>
            <p:cNvPr id="214037" name="Oval 21"/>
            <p:cNvSpPr>
              <a:spLocks noChangeArrowheads="1"/>
            </p:cNvSpPr>
            <p:nvPr/>
          </p:nvSpPr>
          <p:spPr bwMode="auto">
            <a:xfrm>
              <a:off x="1680" y="3120"/>
              <a:ext cx="192" cy="96"/>
            </a:xfrm>
            <a:prstGeom prst="ellipse">
              <a:avLst/>
            </a:prstGeom>
            <a:solidFill>
              <a:schemeClr val="accent1"/>
            </a:solidFill>
            <a:ln w="19050">
              <a:solidFill>
                <a:srgbClr val="FF0000"/>
              </a:solidFill>
              <a:round/>
              <a:headEnd/>
              <a:tailEnd/>
            </a:ln>
            <a:effectLst/>
          </p:spPr>
          <p:txBody>
            <a:bodyPr wrap="none" anchor="ctr">
              <a:prstTxWarp prst="textNoShape">
                <a:avLst/>
              </a:prstTxWarp>
            </a:bodyPr>
            <a:lstStyle/>
            <a:p>
              <a:endParaRPr lang="en-US"/>
            </a:p>
          </p:txBody>
        </p:sp>
      </p:grpSp>
      <p:grpSp>
        <p:nvGrpSpPr>
          <p:cNvPr id="4" name="Group 22"/>
          <p:cNvGrpSpPr>
            <a:grpSpLocks/>
          </p:cNvGrpSpPr>
          <p:nvPr/>
        </p:nvGrpSpPr>
        <p:grpSpPr bwMode="auto">
          <a:xfrm>
            <a:off x="1676067" y="2896110"/>
            <a:ext cx="153020" cy="532172"/>
            <a:chOff x="1680" y="2448"/>
            <a:chExt cx="192" cy="768"/>
          </a:xfrm>
        </p:grpSpPr>
        <p:sp>
          <p:nvSpPr>
            <p:cNvPr id="214039" name="Rectangle 23"/>
            <p:cNvSpPr>
              <a:spLocks noChangeArrowheads="1"/>
            </p:cNvSpPr>
            <p:nvPr/>
          </p:nvSpPr>
          <p:spPr bwMode="auto">
            <a:xfrm>
              <a:off x="1680" y="2496"/>
              <a:ext cx="192" cy="672"/>
            </a:xfrm>
            <a:prstGeom prst="rect">
              <a:avLst/>
            </a:prstGeom>
            <a:solidFill>
              <a:schemeClr val="accent1"/>
            </a:solidFill>
            <a:ln w="19050">
              <a:solidFill>
                <a:srgbClr val="FF0000"/>
              </a:solidFill>
              <a:miter lim="800000"/>
              <a:headEnd/>
              <a:tailEnd/>
            </a:ln>
            <a:effectLst/>
          </p:spPr>
          <p:txBody>
            <a:bodyPr wrap="none" anchor="ctr">
              <a:prstTxWarp prst="textNoShape">
                <a:avLst/>
              </a:prstTxWarp>
            </a:bodyPr>
            <a:lstStyle/>
            <a:p>
              <a:endParaRPr lang="en-US"/>
            </a:p>
          </p:txBody>
        </p:sp>
        <p:sp>
          <p:nvSpPr>
            <p:cNvPr id="214040" name="Oval 24"/>
            <p:cNvSpPr>
              <a:spLocks noChangeArrowheads="1"/>
            </p:cNvSpPr>
            <p:nvPr/>
          </p:nvSpPr>
          <p:spPr bwMode="auto">
            <a:xfrm>
              <a:off x="1680" y="2448"/>
              <a:ext cx="192" cy="96"/>
            </a:xfrm>
            <a:prstGeom prst="ellipse">
              <a:avLst/>
            </a:prstGeom>
            <a:solidFill>
              <a:schemeClr val="accent1"/>
            </a:solidFill>
            <a:ln w="19050">
              <a:solidFill>
                <a:srgbClr val="FF0000"/>
              </a:solidFill>
              <a:round/>
              <a:headEnd/>
              <a:tailEnd/>
            </a:ln>
            <a:effectLst/>
          </p:spPr>
          <p:txBody>
            <a:bodyPr wrap="none" anchor="ctr">
              <a:prstTxWarp prst="textNoShape">
                <a:avLst/>
              </a:prstTxWarp>
            </a:bodyPr>
            <a:lstStyle/>
            <a:p>
              <a:endParaRPr lang="en-US"/>
            </a:p>
          </p:txBody>
        </p:sp>
        <p:sp>
          <p:nvSpPr>
            <p:cNvPr id="214041" name="Oval 25"/>
            <p:cNvSpPr>
              <a:spLocks noChangeArrowheads="1"/>
            </p:cNvSpPr>
            <p:nvPr/>
          </p:nvSpPr>
          <p:spPr bwMode="auto">
            <a:xfrm>
              <a:off x="1680" y="3120"/>
              <a:ext cx="192" cy="96"/>
            </a:xfrm>
            <a:prstGeom prst="ellipse">
              <a:avLst/>
            </a:prstGeom>
            <a:solidFill>
              <a:schemeClr val="accent1"/>
            </a:solidFill>
            <a:ln w="19050">
              <a:solidFill>
                <a:srgbClr val="FF0000"/>
              </a:solidFill>
              <a:round/>
              <a:headEnd/>
              <a:tailEnd/>
            </a:ln>
            <a:effectLst/>
          </p:spPr>
          <p:txBody>
            <a:bodyPr wrap="none" anchor="ctr">
              <a:prstTxWarp prst="textNoShape">
                <a:avLst/>
              </a:prstTxWarp>
            </a:bodyPr>
            <a:lstStyle/>
            <a:p>
              <a:endParaRPr lang="en-US"/>
            </a:p>
          </p:txBody>
        </p:sp>
      </p:grpSp>
      <p:sp>
        <p:nvSpPr>
          <p:cNvPr id="214042" name="Line 26"/>
          <p:cNvSpPr>
            <a:spLocks noChangeShapeType="1"/>
          </p:cNvSpPr>
          <p:nvPr/>
        </p:nvSpPr>
        <p:spPr bwMode="auto">
          <a:xfrm>
            <a:off x="1524477" y="4115375"/>
            <a:ext cx="0" cy="2361068"/>
          </a:xfrm>
          <a:prstGeom prst="line">
            <a:avLst/>
          </a:prstGeom>
          <a:noFill/>
          <a:ln w="19050">
            <a:solidFill>
              <a:srgbClr val="FF0000"/>
            </a:solidFill>
            <a:round/>
            <a:headEnd/>
            <a:tailEnd/>
          </a:ln>
          <a:effectLst/>
        </p:spPr>
        <p:txBody>
          <a:bodyPr wrap="none" lIns="82479" tIns="41239" rIns="82479" bIns="41239" anchor="ctr">
            <a:prstTxWarp prst="textNoShape">
              <a:avLst/>
            </a:prstTxWarp>
          </a:bodyPr>
          <a:lstStyle/>
          <a:p>
            <a:endParaRPr lang="en-US"/>
          </a:p>
        </p:txBody>
      </p:sp>
      <p:sp>
        <p:nvSpPr>
          <p:cNvPr id="214043" name="Line 27"/>
          <p:cNvSpPr>
            <a:spLocks noChangeShapeType="1"/>
          </p:cNvSpPr>
          <p:nvPr/>
        </p:nvSpPr>
        <p:spPr bwMode="auto">
          <a:xfrm>
            <a:off x="1676066" y="4267423"/>
            <a:ext cx="0" cy="2362502"/>
          </a:xfrm>
          <a:prstGeom prst="line">
            <a:avLst/>
          </a:prstGeom>
          <a:noFill/>
          <a:ln w="19050">
            <a:solidFill>
              <a:srgbClr val="FF0000"/>
            </a:solidFill>
            <a:round/>
            <a:headEnd/>
            <a:tailEnd/>
          </a:ln>
          <a:effectLst/>
        </p:spPr>
        <p:txBody>
          <a:bodyPr wrap="none" lIns="82479" tIns="41239" rIns="82479" bIns="41239" anchor="ctr">
            <a:prstTxWarp prst="textNoShape">
              <a:avLst/>
            </a:prstTxWarp>
          </a:bodyPr>
          <a:lstStyle/>
          <a:p>
            <a:endParaRPr lang="en-US"/>
          </a:p>
        </p:txBody>
      </p:sp>
      <p:sp>
        <p:nvSpPr>
          <p:cNvPr id="214044" name="Freeform 28"/>
          <p:cNvSpPr>
            <a:spLocks/>
          </p:cNvSpPr>
          <p:nvPr/>
        </p:nvSpPr>
        <p:spPr bwMode="auto">
          <a:xfrm>
            <a:off x="1638884" y="4076644"/>
            <a:ext cx="1431" cy="2362503"/>
          </a:xfrm>
          <a:custGeom>
            <a:avLst/>
            <a:gdLst/>
            <a:ahLst/>
            <a:cxnLst>
              <a:cxn ang="0">
                <a:pos x="0" y="0"/>
              </a:cxn>
              <a:cxn ang="0">
                <a:pos x="0" y="1488"/>
              </a:cxn>
            </a:cxnLst>
            <a:rect l="0" t="0" r="r" b="b"/>
            <a:pathLst>
              <a:path w="1" h="1488">
                <a:moveTo>
                  <a:pt x="0" y="0"/>
                </a:moveTo>
                <a:lnTo>
                  <a:pt x="0" y="1488"/>
                </a:lnTo>
              </a:path>
            </a:pathLst>
          </a:custGeom>
          <a:noFill/>
          <a:ln w="19050" cmpd="sng">
            <a:solidFill>
              <a:srgbClr val="FF0000"/>
            </a:solidFill>
            <a:round/>
            <a:headEnd type="none" w="med" len="med"/>
            <a:tailEnd type="none" w="med" len="med"/>
          </a:ln>
          <a:effectLst/>
        </p:spPr>
        <p:txBody>
          <a:bodyPr wrap="none" lIns="82479" tIns="41239" rIns="82479" bIns="41239" anchor="ctr">
            <a:prstTxWarp prst="textNoShape">
              <a:avLst/>
            </a:prstTxWarp>
          </a:bodyPr>
          <a:lstStyle/>
          <a:p>
            <a:endParaRPr lang="en-US"/>
          </a:p>
        </p:txBody>
      </p:sp>
      <p:sp>
        <p:nvSpPr>
          <p:cNvPr id="214045" name="Freeform 29"/>
          <p:cNvSpPr>
            <a:spLocks/>
          </p:cNvSpPr>
          <p:nvPr/>
        </p:nvSpPr>
        <p:spPr bwMode="auto">
          <a:xfrm>
            <a:off x="1523047" y="4066603"/>
            <a:ext cx="158740" cy="200820"/>
          </a:xfrm>
          <a:custGeom>
            <a:avLst/>
            <a:gdLst/>
            <a:ahLst/>
            <a:cxnLst>
              <a:cxn ang="0">
                <a:pos x="76" y="0"/>
              </a:cxn>
              <a:cxn ang="0">
                <a:pos x="31" y="12"/>
              </a:cxn>
              <a:cxn ang="0">
                <a:pos x="4" y="33"/>
              </a:cxn>
              <a:cxn ang="0">
                <a:pos x="7" y="63"/>
              </a:cxn>
              <a:cxn ang="0">
                <a:pos x="28" y="90"/>
              </a:cxn>
              <a:cxn ang="0">
                <a:pos x="64" y="114"/>
              </a:cxn>
              <a:cxn ang="0">
                <a:pos x="100" y="126"/>
              </a:cxn>
            </a:cxnLst>
            <a:rect l="0" t="0" r="r" b="b"/>
            <a:pathLst>
              <a:path w="100" h="126">
                <a:moveTo>
                  <a:pt x="76" y="0"/>
                </a:moveTo>
                <a:cubicBezTo>
                  <a:pt x="69" y="2"/>
                  <a:pt x="43" y="6"/>
                  <a:pt x="31" y="12"/>
                </a:cubicBezTo>
                <a:cubicBezTo>
                  <a:pt x="19" y="18"/>
                  <a:pt x="8" y="25"/>
                  <a:pt x="4" y="33"/>
                </a:cubicBezTo>
                <a:cubicBezTo>
                  <a:pt x="0" y="41"/>
                  <a:pt x="3" y="54"/>
                  <a:pt x="7" y="63"/>
                </a:cubicBezTo>
                <a:cubicBezTo>
                  <a:pt x="11" y="72"/>
                  <a:pt x="19" y="82"/>
                  <a:pt x="28" y="90"/>
                </a:cubicBezTo>
                <a:cubicBezTo>
                  <a:pt x="37" y="98"/>
                  <a:pt x="52" y="108"/>
                  <a:pt x="64" y="114"/>
                </a:cubicBezTo>
                <a:cubicBezTo>
                  <a:pt x="76" y="120"/>
                  <a:pt x="93" y="124"/>
                  <a:pt x="100" y="126"/>
                </a:cubicBezTo>
              </a:path>
            </a:pathLst>
          </a:custGeom>
          <a:noFill/>
          <a:ln w="9525">
            <a:solidFill>
              <a:schemeClr val="tx1"/>
            </a:solidFill>
            <a:round/>
            <a:headEnd/>
            <a:tailEnd/>
          </a:ln>
          <a:effectLst/>
        </p:spPr>
        <p:txBody>
          <a:bodyPr wrap="none" lIns="82479" tIns="41239" rIns="82479" bIns="41239" anchor="ctr">
            <a:prstTxWarp prst="textNoShape">
              <a:avLst/>
            </a:prstTxWarp>
          </a:bodyPr>
          <a:lstStyle/>
          <a:p>
            <a:endParaRPr lang="en-US"/>
          </a:p>
        </p:txBody>
      </p:sp>
      <p:sp>
        <p:nvSpPr>
          <p:cNvPr id="214046" name="Freeform 30"/>
          <p:cNvSpPr>
            <a:spLocks/>
          </p:cNvSpPr>
          <p:nvPr/>
        </p:nvSpPr>
        <p:spPr bwMode="auto">
          <a:xfrm>
            <a:off x="1525908" y="6420499"/>
            <a:ext cx="150159" cy="189344"/>
          </a:xfrm>
          <a:custGeom>
            <a:avLst/>
            <a:gdLst/>
            <a:ahLst/>
            <a:cxnLst>
              <a:cxn ang="0">
                <a:pos x="74" y="0"/>
              </a:cxn>
              <a:cxn ang="0">
                <a:pos x="29" y="6"/>
              </a:cxn>
              <a:cxn ang="0">
                <a:pos x="2" y="30"/>
              </a:cxn>
              <a:cxn ang="0">
                <a:pos x="14" y="63"/>
              </a:cxn>
              <a:cxn ang="0">
                <a:pos x="35" y="81"/>
              </a:cxn>
              <a:cxn ang="0">
                <a:pos x="62" y="99"/>
              </a:cxn>
              <a:cxn ang="0">
                <a:pos x="95" y="120"/>
              </a:cxn>
            </a:cxnLst>
            <a:rect l="0" t="0" r="r" b="b"/>
            <a:pathLst>
              <a:path w="95" h="120">
                <a:moveTo>
                  <a:pt x="74" y="0"/>
                </a:moveTo>
                <a:cubicBezTo>
                  <a:pt x="67" y="1"/>
                  <a:pt x="41" y="1"/>
                  <a:pt x="29" y="6"/>
                </a:cubicBezTo>
                <a:cubicBezTo>
                  <a:pt x="17" y="11"/>
                  <a:pt x="4" y="21"/>
                  <a:pt x="2" y="30"/>
                </a:cubicBezTo>
                <a:cubicBezTo>
                  <a:pt x="0" y="39"/>
                  <a:pt x="9" y="54"/>
                  <a:pt x="14" y="63"/>
                </a:cubicBezTo>
                <a:cubicBezTo>
                  <a:pt x="19" y="72"/>
                  <a:pt x="27" y="75"/>
                  <a:pt x="35" y="81"/>
                </a:cubicBezTo>
                <a:cubicBezTo>
                  <a:pt x="43" y="87"/>
                  <a:pt x="52" y="92"/>
                  <a:pt x="62" y="99"/>
                </a:cubicBezTo>
                <a:cubicBezTo>
                  <a:pt x="72" y="106"/>
                  <a:pt x="88" y="116"/>
                  <a:pt x="95" y="120"/>
                </a:cubicBezTo>
              </a:path>
            </a:pathLst>
          </a:custGeom>
          <a:noFill/>
          <a:ln w="9525">
            <a:solidFill>
              <a:schemeClr val="tx1"/>
            </a:solidFill>
            <a:round/>
            <a:headEnd/>
            <a:tailEnd/>
          </a:ln>
          <a:effectLst/>
        </p:spPr>
        <p:txBody>
          <a:bodyPr wrap="none" lIns="82479" tIns="41239" rIns="82479" bIns="41239" anchor="ctr">
            <a:prstTxWarp prst="textNoShape">
              <a:avLst/>
            </a:prstTxWarp>
          </a:bodyPr>
          <a:lstStyle/>
          <a:p>
            <a:endParaRPr lang="en-US"/>
          </a:p>
        </p:txBody>
      </p:sp>
      <p:grpSp>
        <p:nvGrpSpPr>
          <p:cNvPr id="5" name="Group 31"/>
          <p:cNvGrpSpPr>
            <a:grpSpLocks/>
          </p:cNvGrpSpPr>
          <p:nvPr/>
        </p:nvGrpSpPr>
        <p:grpSpPr bwMode="auto">
          <a:xfrm>
            <a:off x="1524477" y="3961890"/>
            <a:ext cx="533424" cy="1828896"/>
            <a:chOff x="-624" y="2448"/>
            <a:chExt cx="336" cy="1152"/>
          </a:xfrm>
        </p:grpSpPr>
        <p:sp>
          <p:nvSpPr>
            <p:cNvPr id="214048" name="AutoShape 32"/>
            <p:cNvSpPr>
              <a:spLocks noChangeArrowheads="1"/>
            </p:cNvSpPr>
            <p:nvPr/>
          </p:nvSpPr>
          <p:spPr bwMode="auto">
            <a:xfrm>
              <a:off x="-624" y="2832"/>
              <a:ext cx="336" cy="768"/>
            </a:xfrm>
            <a:prstGeom prst="can">
              <a:avLst>
                <a:gd name="adj" fmla="val 57143"/>
              </a:avLst>
            </a:prstGeom>
            <a:solidFill>
              <a:schemeClr val="accent1"/>
            </a:solidFill>
            <a:ln w="28575">
              <a:solidFill>
                <a:srgbClr val="FF0000"/>
              </a:solidFill>
              <a:round/>
              <a:headEnd/>
              <a:tailEnd/>
            </a:ln>
            <a:effectLst/>
          </p:spPr>
          <p:txBody>
            <a:bodyPr wrap="none" anchor="ctr">
              <a:prstTxWarp prst="textNoShape">
                <a:avLst/>
              </a:prstTxWarp>
            </a:bodyPr>
            <a:lstStyle/>
            <a:p>
              <a:endParaRPr lang="en-US"/>
            </a:p>
          </p:txBody>
        </p:sp>
        <p:sp>
          <p:nvSpPr>
            <p:cNvPr id="214049" name="Line 33"/>
            <p:cNvSpPr>
              <a:spLocks noChangeShapeType="1"/>
            </p:cNvSpPr>
            <p:nvPr/>
          </p:nvSpPr>
          <p:spPr bwMode="auto">
            <a:xfrm>
              <a:off x="-288" y="2448"/>
              <a:ext cx="0" cy="528"/>
            </a:xfrm>
            <a:prstGeom prst="line">
              <a:avLst/>
            </a:prstGeom>
            <a:noFill/>
            <a:ln w="9525">
              <a:solidFill>
                <a:srgbClr val="FF0000"/>
              </a:solidFill>
              <a:round/>
              <a:headEnd/>
              <a:tailEnd/>
            </a:ln>
            <a:effectLst/>
          </p:spPr>
          <p:txBody>
            <a:bodyPr wrap="none" anchor="ctr">
              <a:prstTxWarp prst="textNoShape">
                <a:avLst/>
              </a:prstTxWarp>
            </a:bodyPr>
            <a:lstStyle/>
            <a:p>
              <a:endParaRPr lang="en-US"/>
            </a:p>
          </p:txBody>
        </p:sp>
      </p:grpSp>
      <p:sp>
        <p:nvSpPr>
          <p:cNvPr id="214050" name="Text Box 34"/>
          <p:cNvSpPr txBox="1">
            <a:spLocks noChangeArrowheads="1"/>
          </p:cNvSpPr>
          <p:nvPr/>
        </p:nvSpPr>
        <p:spPr bwMode="auto">
          <a:xfrm>
            <a:off x="1219868" y="1646723"/>
            <a:ext cx="2088625" cy="584771"/>
          </a:xfrm>
          <a:prstGeom prst="rect">
            <a:avLst/>
          </a:prstGeom>
          <a:solidFill>
            <a:srgbClr val="FFFF99"/>
          </a:solidFill>
          <a:ln w="9525">
            <a:noFill/>
            <a:miter lim="800000"/>
            <a:headEnd/>
            <a:tailEnd/>
          </a:ln>
          <a:effectLst/>
        </p:spPr>
        <p:txBody>
          <a:bodyPr wrap="none" lIns="91436" tIns="45718" rIns="91436" bIns="45718">
            <a:prstTxWarp prst="textNoShape">
              <a:avLst/>
            </a:prstTxWarp>
            <a:spAutoFit/>
          </a:bodyPr>
          <a:lstStyle/>
          <a:p>
            <a:pPr defTabSz="915001" eaLnBrk="0" hangingPunct="0"/>
            <a:r>
              <a:rPr lang="en-US" sz="3200" dirty="0">
                <a:solidFill>
                  <a:srgbClr val="000066"/>
                </a:solidFill>
              </a:rPr>
              <a:t>AMANDA-II</a:t>
            </a:r>
          </a:p>
        </p:txBody>
      </p:sp>
      <p:grpSp>
        <p:nvGrpSpPr>
          <p:cNvPr id="6" name="Group 35"/>
          <p:cNvGrpSpPr>
            <a:grpSpLocks/>
          </p:cNvGrpSpPr>
          <p:nvPr/>
        </p:nvGrpSpPr>
        <p:grpSpPr bwMode="auto">
          <a:xfrm>
            <a:off x="2133695" y="3454102"/>
            <a:ext cx="3885557" cy="3099799"/>
            <a:chOff x="1344" y="2176"/>
            <a:chExt cx="2448" cy="1952"/>
          </a:xfrm>
        </p:grpSpPr>
        <p:sp>
          <p:nvSpPr>
            <p:cNvPr id="214052" name="Line 36"/>
            <p:cNvSpPr>
              <a:spLocks noChangeShapeType="1"/>
            </p:cNvSpPr>
            <p:nvPr/>
          </p:nvSpPr>
          <p:spPr bwMode="auto">
            <a:xfrm flipH="1">
              <a:off x="1344" y="3216"/>
              <a:ext cx="432" cy="0"/>
            </a:xfrm>
            <a:prstGeom prst="line">
              <a:avLst/>
            </a:prstGeom>
            <a:noFill/>
            <a:ln w="28575">
              <a:solidFill>
                <a:srgbClr val="FF0000"/>
              </a:solidFill>
              <a:round/>
              <a:headEnd/>
              <a:tailEnd type="triangle" w="med" len="med"/>
            </a:ln>
            <a:effectLst/>
          </p:spPr>
          <p:txBody>
            <a:bodyPr wrap="none" anchor="ctr">
              <a:prstTxWarp prst="textNoShape">
                <a:avLst/>
              </a:prstTxWarp>
            </a:bodyPr>
            <a:lstStyle/>
            <a:p>
              <a:endParaRPr lang="en-US"/>
            </a:p>
          </p:txBody>
        </p:sp>
        <p:sp>
          <p:nvSpPr>
            <p:cNvPr id="214053" name="Text Box 37"/>
            <p:cNvSpPr txBox="1">
              <a:spLocks noChangeArrowheads="1"/>
            </p:cNvSpPr>
            <p:nvPr/>
          </p:nvSpPr>
          <p:spPr bwMode="auto">
            <a:xfrm>
              <a:off x="1440" y="2176"/>
              <a:ext cx="762" cy="336"/>
            </a:xfrm>
            <a:prstGeom prst="rect">
              <a:avLst/>
            </a:prstGeom>
            <a:noFill/>
            <a:ln w="9525">
              <a:noFill/>
              <a:miter lim="800000"/>
              <a:headEnd/>
              <a:tailEnd/>
            </a:ln>
            <a:effectLst/>
          </p:spPr>
          <p:txBody>
            <a:bodyPr wrap="none" lIns="101370" tIns="50685" rIns="101370" bIns="50685">
              <a:prstTxWarp prst="textNoShape">
                <a:avLst/>
              </a:prstTxWarp>
              <a:spAutoFit/>
            </a:bodyPr>
            <a:lstStyle/>
            <a:p>
              <a:pPr defTabSz="915001" eaLnBrk="0" hangingPunct="0"/>
              <a:r>
                <a:rPr lang="en-US" sz="2800" b="1" i="1" dirty="0">
                  <a:solidFill>
                    <a:srgbClr val="000066"/>
                  </a:solidFill>
                </a:rPr>
                <a:t>99/00</a:t>
              </a:r>
              <a:endParaRPr lang="en-US" sz="2800" b="1" i="1" dirty="0">
                <a:solidFill>
                  <a:srgbClr val="000066"/>
                </a:solidFill>
                <a:latin typeface="Times New Roman" charset="0"/>
              </a:endParaRPr>
            </a:p>
          </p:txBody>
        </p:sp>
        <p:sp>
          <p:nvSpPr>
            <p:cNvPr id="214054" name="Rectangle 38"/>
            <p:cNvSpPr>
              <a:spLocks noChangeArrowheads="1"/>
            </p:cNvSpPr>
            <p:nvPr/>
          </p:nvSpPr>
          <p:spPr bwMode="auto">
            <a:xfrm>
              <a:off x="2112" y="2544"/>
              <a:ext cx="1680" cy="1584"/>
            </a:xfrm>
            <a:prstGeom prst="rect">
              <a:avLst/>
            </a:prstGeom>
            <a:solidFill>
              <a:schemeClr val="bg1"/>
            </a:solidFill>
            <a:ln w="9525">
              <a:solidFill>
                <a:srgbClr val="FF0000"/>
              </a:solidFill>
              <a:miter lim="800000"/>
              <a:headEnd/>
              <a:tailEnd/>
            </a:ln>
            <a:effectLst/>
          </p:spPr>
          <p:txBody>
            <a:bodyPr wrap="none" anchor="ctr">
              <a:prstTxWarp prst="textNoShape">
                <a:avLst/>
              </a:prstTxWarp>
            </a:bodyPr>
            <a:lstStyle/>
            <a:p>
              <a:endParaRPr lang="en-US"/>
            </a:p>
          </p:txBody>
        </p:sp>
        <p:sp>
          <p:nvSpPr>
            <p:cNvPr id="214055" name="Oval 39"/>
            <p:cNvSpPr>
              <a:spLocks noChangeArrowheads="1"/>
            </p:cNvSpPr>
            <p:nvPr/>
          </p:nvSpPr>
          <p:spPr bwMode="auto">
            <a:xfrm>
              <a:off x="2832" y="3072"/>
              <a:ext cx="48" cy="48"/>
            </a:xfrm>
            <a:prstGeom prst="ellipse">
              <a:avLst/>
            </a:prstGeom>
            <a:solidFill>
              <a:srgbClr val="FF0000"/>
            </a:solidFill>
            <a:ln w="9525">
              <a:solidFill>
                <a:schemeClr val="tx1"/>
              </a:solidFill>
              <a:round/>
              <a:headEnd/>
              <a:tailEnd/>
            </a:ln>
            <a:effectLst/>
          </p:spPr>
          <p:txBody>
            <a:bodyPr wrap="none" anchor="ctr">
              <a:prstTxWarp prst="textNoShape">
                <a:avLst/>
              </a:prstTxWarp>
            </a:bodyPr>
            <a:lstStyle/>
            <a:p>
              <a:endParaRPr lang="en-US"/>
            </a:p>
          </p:txBody>
        </p:sp>
        <p:sp>
          <p:nvSpPr>
            <p:cNvPr id="214056" name="Oval 40"/>
            <p:cNvSpPr>
              <a:spLocks noChangeArrowheads="1"/>
            </p:cNvSpPr>
            <p:nvPr/>
          </p:nvSpPr>
          <p:spPr bwMode="auto">
            <a:xfrm>
              <a:off x="2784" y="3552"/>
              <a:ext cx="48" cy="48"/>
            </a:xfrm>
            <a:prstGeom prst="ellipse">
              <a:avLst/>
            </a:prstGeom>
            <a:solidFill>
              <a:srgbClr val="FF0000"/>
            </a:solidFill>
            <a:ln w="9525">
              <a:solidFill>
                <a:schemeClr val="tx1"/>
              </a:solidFill>
              <a:round/>
              <a:headEnd/>
              <a:tailEnd/>
            </a:ln>
            <a:effectLst/>
          </p:spPr>
          <p:txBody>
            <a:bodyPr wrap="none" anchor="ctr">
              <a:prstTxWarp prst="textNoShape">
                <a:avLst/>
              </a:prstTxWarp>
            </a:bodyPr>
            <a:lstStyle/>
            <a:p>
              <a:endParaRPr lang="en-US"/>
            </a:p>
          </p:txBody>
        </p:sp>
        <p:sp>
          <p:nvSpPr>
            <p:cNvPr id="214057" name="Oval 41"/>
            <p:cNvSpPr>
              <a:spLocks noChangeArrowheads="1"/>
            </p:cNvSpPr>
            <p:nvPr/>
          </p:nvSpPr>
          <p:spPr bwMode="auto">
            <a:xfrm>
              <a:off x="3168" y="3264"/>
              <a:ext cx="48" cy="48"/>
            </a:xfrm>
            <a:prstGeom prst="ellipse">
              <a:avLst/>
            </a:prstGeom>
            <a:solidFill>
              <a:srgbClr val="FF0000"/>
            </a:solidFill>
            <a:ln w="9525">
              <a:solidFill>
                <a:schemeClr val="tx1"/>
              </a:solidFill>
              <a:round/>
              <a:headEnd/>
              <a:tailEnd/>
            </a:ln>
            <a:effectLst/>
          </p:spPr>
          <p:txBody>
            <a:bodyPr wrap="none" anchor="ctr">
              <a:prstTxWarp prst="textNoShape">
                <a:avLst/>
              </a:prstTxWarp>
            </a:bodyPr>
            <a:lstStyle/>
            <a:p>
              <a:endParaRPr lang="en-US"/>
            </a:p>
          </p:txBody>
        </p:sp>
        <p:sp>
          <p:nvSpPr>
            <p:cNvPr id="214058" name="Oval 42"/>
            <p:cNvSpPr>
              <a:spLocks noChangeArrowheads="1"/>
            </p:cNvSpPr>
            <p:nvPr/>
          </p:nvSpPr>
          <p:spPr bwMode="auto">
            <a:xfrm>
              <a:off x="2496" y="2880"/>
              <a:ext cx="912" cy="912"/>
            </a:xfrm>
            <a:prstGeom prst="ellips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214059" name="Oval 43"/>
            <p:cNvSpPr>
              <a:spLocks noChangeArrowheads="1"/>
            </p:cNvSpPr>
            <p:nvPr/>
          </p:nvSpPr>
          <p:spPr bwMode="auto">
            <a:xfrm>
              <a:off x="2688" y="3072"/>
              <a:ext cx="528" cy="528"/>
            </a:xfrm>
            <a:prstGeom prst="ellips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214060" name="Oval 44"/>
            <p:cNvSpPr>
              <a:spLocks noChangeArrowheads="1"/>
            </p:cNvSpPr>
            <p:nvPr/>
          </p:nvSpPr>
          <p:spPr bwMode="auto">
            <a:xfrm>
              <a:off x="2976" y="3312"/>
              <a:ext cx="48" cy="48"/>
            </a:xfrm>
            <a:prstGeom prst="ellipse">
              <a:avLst/>
            </a:prstGeom>
            <a:solidFill>
              <a:srgbClr val="FF0000"/>
            </a:solidFill>
            <a:ln w="9525">
              <a:solidFill>
                <a:schemeClr val="tx1"/>
              </a:solidFill>
              <a:round/>
              <a:headEnd/>
              <a:tailEnd/>
            </a:ln>
            <a:effectLst/>
          </p:spPr>
          <p:txBody>
            <a:bodyPr wrap="none" anchor="ctr">
              <a:prstTxWarp prst="textNoShape">
                <a:avLst/>
              </a:prstTxWarp>
            </a:bodyPr>
            <a:lstStyle/>
            <a:p>
              <a:endParaRPr lang="en-US"/>
            </a:p>
          </p:txBody>
        </p:sp>
        <p:sp>
          <p:nvSpPr>
            <p:cNvPr id="214061" name="Oval 45"/>
            <p:cNvSpPr>
              <a:spLocks noChangeArrowheads="1"/>
            </p:cNvSpPr>
            <p:nvPr/>
          </p:nvSpPr>
          <p:spPr bwMode="auto">
            <a:xfrm>
              <a:off x="3264" y="3600"/>
              <a:ext cx="48" cy="48"/>
            </a:xfrm>
            <a:prstGeom prst="ellipse">
              <a:avLst/>
            </a:prstGeom>
            <a:solidFill>
              <a:srgbClr val="FF0000"/>
            </a:solidFill>
            <a:ln w="9525">
              <a:solidFill>
                <a:schemeClr val="tx1"/>
              </a:solidFill>
              <a:round/>
              <a:headEnd/>
              <a:tailEnd/>
            </a:ln>
            <a:effectLst/>
          </p:spPr>
          <p:txBody>
            <a:bodyPr wrap="none" anchor="ctr">
              <a:prstTxWarp prst="textNoShape">
                <a:avLst/>
              </a:prstTxWarp>
            </a:bodyPr>
            <a:lstStyle/>
            <a:p>
              <a:endParaRPr lang="en-US"/>
            </a:p>
          </p:txBody>
        </p:sp>
        <p:sp>
          <p:nvSpPr>
            <p:cNvPr id="214062" name="Oval 46"/>
            <p:cNvSpPr>
              <a:spLocks noChangeArrowheads="1"/>
            </p:cNvSpPr>
            <p:nvPr/>
          </p:nvSpPr>
          <p:spPr bwMode="auto">
            <a:xfrm>
              <a:off x="2496" y="3408"/>
              <a:ext cx="48" cy="48"/>
            </a:xfrm>
            <a:prstGeom prst="ellipse">
              <a:avLst/>
            </a:prstGeom>
            <a:solidFill>
              <a:srgbClr val="FF0000"/>
            </a:solidFill>
            <a:ln w="9525">
              <a:solidFill>
                <a:schemeClr val="tx1"/>
              </a:solidFill>
              <a:round/>
              <a:headEnd/>
              <a:tailEnd/>
            </a:ln>
            <a:effectLst/>
          </p:spPr>
          <p:txBody>
            <a:bodyPr wrap="none" anchor="ctr">
              <a:prstTxWarp prst="textNoShape">
                <a:avLst/>
              </a:prstTxWarp>
            </a:bodyPr>
            <a:lstStyle/>
            <a:p>
              <a:endParaRPr lang="en-US"/>
            </a:p>
          </p:txBody>
        </p:sp>
        <p:sp>
          <p:nvSpPr>
            <p:cNvPr id="214063" name="Oval 47"/>
            <p:cNvSpPr>
              <a:spLocks noChangeArrowheads="1"/>
            </p:cNvSpPr>
            <p:nvPr/>
          </p:nvSpPr>
          <p:spPr bwMode="auto">
            <a:xfrm>
              <a:off x="2976" y="3744"/>
              <a:ext cx="48" cy="48"/>
            </a:xfrm>
            <a:prstGeom prst="ellipse">
              <a:avLst/>
            </a:prstGeom>
            <a:solidFill>
              <a:srgbClr val="FF0000"/>
            </a:solidFill>
            <a:ln w="9525">
              <a:solidFill>
                <a:schemeClr val="tx1"/>
              </a:solidFill>
              <a:round/>
              <a:headEnd/>
              <a:tailEnd/>
            </a:ln>
            <a:effectLst/>
          </p:spPr>
          <p:txBody>
            <a:bodyPr wrap="none" anchor="ctr">
              <a:prstTxWarp prst="textNoShape">
                <a:avLst/>
              </a:prstTxWarp>
            </a:bodyPr>
            <a:lstStyle/>
            <a:p>
              <a:endParaRPr lang="en-US"/>
            </a:p>
          </p:txBody>
        </p:sp>
        <p:sp>
          <p:nvSpPr>
            <p:cNvPr id="214064" name="Oval 48"/>
            <p:cNvSpPr>
              <a:spLocks noChangeArrowheads="1"/>
            </p:cNvSpPr>
            <p:nvPr/>
          </p:nvSpPr>
          <p:spPr bwMode="auto">
            <a:xfrm>
              <a:off x="3024" y="2880"/>
              <a:ext cx="48" cy="48"/>
            </a:xfrm>
            <a:prstGeom prst="ellipse">
              <a:avLst/>
            </a:prstGeom>
            <a:solidFill>
              <a:srgbClr val="FF0000"/>
            </a:solidFill>
            <a:ln w="9525">
              <a:solidFill>
                <a:schemeClr val="tx1"/>
              </a:solidFill>
              <a:round/>
              <a:headEnd/>
              <a:tailEnd/>
            </a:ln>
            <a:effectLst/>
          </p:spPr>
          <p:txBody>
            <a:bodyPr wrap="none" anchor="ctr">
              <a:prstTxWarp prst="textNoShape">
                <a:avLst/>
              </a:prstTxWarp>
            </a:bodyPr>
            <a:lstStyle/>
            <a:p>
              <a:endParaRPr lang="en-US"/>
            </a:p>
          </p:txBody>
        </p:sp>
        <p:sp>
          <p:nvSpPr>
            <p:cNvPr id="214065" name="Oval 49"/>
            <p:cNvSpPr>
              <a:spLocks noChangeArrowheads="1"/>
            </p:cNvSpPr>
            <p:nvPr/>
          </p:nvSpPr>
          <p:spPr bwMode="auto">
            <a:xfrm>
              <a:off x="3264" y="3024"/>
              <a:ext cx="48" cy="48"/>
            </a:xfrm>
            <a:prstGeom prst="ellipse">
              <a:avLst/>
            </a:prstGeom>
            <a:solidFill>
              <a:srgbClr val="FF0000"/>
            </a:solidFill>
            <a:ln w="9525">
              <a:solidFill>
                <a:schemeClr val="tx1"/>
              </a:solidFill>
              <a:round/>
              <a:headEnd/>
              <a:tailEnd/>
            </a:ln>
            <a:effectLst/>
          </p:spPr>
          <p:txBody>
            <a:bodyPr wrap="none" anchor="ctr">
              <a:prstTxWarp prst="textNoShape">
                <a:avLst/>
              </a:prstTxWarp>
            </a:bodyPr>
            <a:lstStyle/>
            <a:p>
              <a:endParaRPr lang="en-US"/>
            </a:p>
          </p:txBody>
        </p:sp>
        <p:sp>
          <p:nvSpPr>
            <p:cNvPr id="214066" name="Oval 50"/>
            <p:cNvSpPr>
              <a:spLocks noChangeArrowheads="1"/>
            </p:cNvSpPr>
            <p:nvPr/>
          </p:nvSpPr>
          <p:spPr bwMode="auto">
            <a:xfrm>
              <a:off x="2208" y="2592"/>
              <a:ext cx="1488" cy="1488"/>
            </a:xfrm>
            <a:prstGeom prst="ellips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214067" name="Oval 51"/>
            <p:cNvSpPr>
              <a:spLocks noChangeArrowheads="1"/>
            </p:cNvSpPr>
            <p:nvPr/>
          </p:nvSpPr>
          <p:spPr bwMode="auto">
            <a:xfrm>
              <a:off x="2496" y="3168"/>
              <a:ext cx="48" cy="48"/>
            </a:xfrm>
            <a:prstGeom prst="ellipse">
              <a:avLst/>
            </a:prstGeom>
            <a:solidFill>
              <a:srgbClr val="FF0000"/>
            </a:solidFill>
            <a:ln w="9525">
              <a:solidFill>
                <a:schemeClr val="tx1"/>
              </a:solidFill>
              <a:round/>
              <a:headEnd/>
              <a:tailEnd/>
            </a:ln>
            <a:effectLst/>
          </p:spPr>
          <p:txBody>
            <a:bodyPr wrap="none" anchor="ctr">
              <a:prstTxWarp prst="textNoShape">
                <a:avLst/>
              </a:prstTxWarp>
            </a:bodyPr>
            <a:lstStyle/>
            <a:p>
              <a:endParaRPr lang="en-US"/>
            </a:p>
          </p:txBody>
        </p:sp>
        <p:sp>
          <p:nvSpPr>
            <p:cNvPr id="214068" name="Oval 52"/>
            <p:cNvSpPr>
              <a:spLocks noChangeArrowheads="1"/>
            </p:cNvSpPr>
            <p:nvPr/>
          </p:nvSpPr>
          <p:spPr bwMode="auto">
            <a:xfrm>
              <a:off x="2976" y="2592"/>
              <a:ext cx="48" cy="48"/>
            </a:xfrm>
            <a:prstGeom prst="ellipse">
              <a:avLst/>
            </a:prstGeom>
            <a:solidFill>
              <a:srgbClr val="FF0000"/>
            </a:solidFill>
            <a:ln w="9525">
              <a:solidFill>
                <a:schemeClr val="tx1"/>
              </a:solidFill>
              <a:round/>
              <a:headEnd/>
              <a:tailEnd/>
            </a:ln>
            <a:effectLst/>
          </p:spPr>
          <p:txBody>
            <a:bodyPr wrap="none" anchor="ctr">
              <a:prstTxWarp prst="textNoShape">
                <a:avLst/>
              </a:prstTxWarp>
            </a:bodyPr>
            <a:lstStyle/>
            <a:p>
              <a:endParaRPr lang="en-US"/>
            </a:p>
          </p:txBody>
        </p:sp>
        <p:sp>
          <p:nvSpPr>
            <p:cNvPr id="214069" name="Oval 53"/>
            <p:cNvSpPr>
              <a:spLocks noChangeArrowheads="1"/>
            </p:cNvSpPr>
            <p:nvPr/>
          </p:nvSpPr>
          <p:spPr bwMode="auto">
            <a:xfrm>
              <a:off x="2736" y="2736"/>
              <a:ext cx="48" cy="48"/>
            </a:xfrm>
            <a:prstGeom prst="ellipse">
              <a:avLst/>
            </a:prstGeom>
            <a:solidFill>
              <a:srgbClr val="FF0000"/>
            </a:solidFill>
            <a:ln w="9525">
              <a:solidFill>
                <a:schemeClr val="tx1"/>
              </a:solidFill>
              <a:round/>
              <a:headEnd/>
              <a:tailEnd/>
            </a:ln>
            <a:effectLst/>
          </p:spPr>
          <p:txBody>
            <a:bodyPr wrap="none" anchor="ctr">
              <a:prstTxWarp prst="textNoShape">
                <a:avLst/>
              </a:prstTxWarp>
            </a:bodyPr>
            <a:lstStyle/>
            <a:p>
              <a:endParaRPr lang="en-US"/>
            </a:p>
          </p:txBody>
        </p:sp>
        <p:sp>
          <p:nvSpPr>
            <p:cNvPr id="214070" name="Oval 54"/>
            <p:cNvSpPr>
              <a:spLocks noChangeArrowheads="1"/>
            </p:cNvSpPr>
            <p:nvPr/>
          </p:nvSpPr>
          <p:spPr bwMode="auto">
            <a:xfrm>
              <a:off x="2304" y="3696"/>
              <a:ext cx="48" cy="48"/>
            </a:xfrm>
            <a:prstGeom prst="ellipse">
              <a:avLst/>
            </a:prstGeom>
            <a:solidFill>
              <a:srgbClr val="FF0000"/>
            </a:solidFill>
            <a:ln w="9525">
              <a:solidFill>
                <a:schemeClr val="tx1"/>
              </a:solidFill>
              <a:round/>
              <a:headEnd/>
              <a:tailEnd/>
            </a:ln>
            <a:effectLst/>
          </p:spPr>
          <p:txBody>
            <a:bodyPr wrap="none" anchor="ctr">
              <a:prstTxWarp prst="textNoShape">
                <a:avLst/>
              </a:prstTxWarp>
            </a:bodyPr>
            <a:lstStyle/>
            <a:p>
              <a:endParaRPr lang="en-US"/>
            </a:p>
          </p:txBody>
        </p:sp>
        <p:sp>
          <p:nvSpPr>
            <p:cNvPr id="214071" name="Oval 55"/>
            <p:cNvSpPr>
              <a:spLocks noChangeArrowheads="1"/>
            </p:cNvSpPr>
            <p:nvPr/>
          </p:nvSpPr>
          <p:spPr bwMode="auto">
            <a:xfrm>
              <a:off x="2496" y="2736"/>
              <a:ext cx="48" cy="48"/>
            </a:xfrm>
            <a:prstGeom prst="ellipse">
              <a:avLst/>
            </a:prstGeom>
            <a:solidFill>
              <a:srgbClr val="FF0000"/>
            </a:solidFill>
            <a:ln w="9525">
              <a:solidFill>
                <a:schemeClr val="tx1"/>
              </a:solidFill>
              <a:round/>
              <a:headEnd/>
              <a:tailEnd/>
            </a:ln>
            <a:effectLst/>
          </p:spPr>
          <p:txBody>
            <a:bodyPr wrap="none" anchor="ctr">
              <a:prstTxWarp prst="textNoShape">
                <a:avLst/>
              </a:prstTxWarp>
            </a:bodyPr>
            <a:lstStyle/>
            <a:p>
              <a:endParaRPr lang="en-US"/>
            </a:p>
          </p:txBody>
        </p:sp>
        <p:sp>
          <p:nvSpPr>
            <p:cNvPr id="214072" name="Oval 56"/>
            <p:cNvSpPr>
              <a:spLocks noChangeArrowheads="1"/>
            </p:cNvSpPr>
            <p:nvPr/>
          </p:nvSpPr>
          <p:spPr bwMode="auto">
            <a:xfrm>
              <a:off x="2208" y="3120"/>
              <a:ext cx="48" cy="48"/>
            </a:xfrm>
            <a:prstGeom prst="ellipse">
              <a:avLst/>
            </a:prstGeom>
            <a:solidFill>
              <a:srgbClr val="FF0000"/>
            </a:solidFill>
            <a:ln w="9525">
              <a:solidFill>
                <a:schemeClr val="tx1"/>
              </a:solidFill>
              <a:round/>
              <a:headEnd/>
              <a:tailEnd/>
            </a:ln>
            <a:effectLst/>
          </p:spPr>
          <p:txBody>
            <a:bodyPr wrap="none" anchor="ctr">
              <a:prstTxWarp prst="textNoShape">
                <a:avLst/>
              </a:prstTxWarp>
            </a:bodyPr>
            <a:lstStyle/>
            <a:p>
              <a:endParaRPr lang="en-US"/>
            </a:p>
          </p:txBody>
        </p:sp>
        <p:sp>
          <p:nvSpPr>
            <p:cNvPr id="214073" name="Oval 57"/>
            <p:cNvSpPr>
              <a:spLocks noChangeArrowheads="1"/>
            </p:cNvSpPr>
            <p:nvPr/>
          </p:nvSpPr>
          <p:spPr bwMode="auto">
            <a:xfrm>
              <a:off x="3216" y="3984"/>
              <a:ext cx="48" cy="48"/>
            </a:xfrm>
            <a:prstGeom prst="ellipse">
              <a:avLst/>
            </a:prstGeom>
            <a:solidFill>
              <a:srgbClr val="FF0000"/>
            </a:solidFill>
            <a:ln w="9525">
              <a:solidFill>
                <a:schemeClr val="tx1"/>
              </a:solidFill>
              <a:round/>
              <a:headEnd/>
              <a:tailEnd/>
            </a:ln>
            <a:effectLst/>
          </p:spPr>
          <p:txBody>
            <a:bodyPr wrap="none" anchor="ctr">
              <a:prstTxWarp prst="textNoShape">
                <a:avLst/>
              </a:prstTxWarp>
            </a:bodyPr>
            <a:lstStyle/>
            <a:p>
              <a:endParaRPr lang="en-US"/>
            </a:p>
          </p:txBody>
        </p:sp>
        <p:sp>
          <p:nvSpPr>
            <p:cNvPr id="214074" name="Oval 58"/>
            <p:cNvSpPr>
              <a:spLocks noChangeArrowheads="1"/>
            </p:cNvSpPr>
            <p:nvPr/>
          </p:nvSpPr>
          <p:spPr bwMode="auto">
            <a:xfrm>
              <a:off x="2640" y="3984"/>
              <a:ext cx="48" cy="48"/>
            </a:xfrm>
            <a:prstGeom prst="ellipse">
              <a:avLst/>
            </a:prstGeom>
            <a:solidFill>
              <a:srgbClr val="FF0000"/>
            </a:solidFill>
            <a:ln w="9525">
              <a:solidFill>
                <a:schemeClr val="tx1"/>
              </a:solidFill>
              <a:round/>
              <a:headEnd/>
              <a:tailEnd/>
            </a:ln>
            <a:effectLst/>
          </p:spPr>
          <p:txBody>
            <a:bodyPr wrap="none" anchor="ctr">
              <a:prstTxWarp prst="textNoShape">
                <a:avLst/>
              </a:prstTxWarp>
            </a:bodyPr>
            <a:lstStyle/>
            <a:p>
              <a:endParaRPr lang="en-US"/>
            </a:p>
          </p:txBody>
        </p:sp>
        <p:sp>
          <p:nvSpPr>
            <p:cNvPr id="214075" name="Oval 59"/>
            <p:cNvSpPr>
              <a:spLocks noChangeArrowheads="1"/>
            </p:cNvSpPr>
            <p:nvPr/>
          </p:nvSpPr>
          <p:spPr bwMode="auto">
            <a:xfrm>
              <a:off x="3648" y="3168"/>
              <a:ext cx="48" cy="48"/>
            </a:xfrm>
            <a:prstGeom prst="ellipse">
              <a:avLst/>
            </a:prstGeom>
            <a:solidFill>
              <a:srgbClr val="FF0000"/>
            </a:solidFill>
            <a:ln w="9525">
              <a:solidFill>
                <a:schemeClr val="tx1"/>
              </a:solidFill>
              <a:round/>
              <a:headEnd/>
              <a:tailEnd/>
            </a:ln>
            <a:effectLst/>
          </p:spPr>
          <p:txBody>
            <a:bodyPr wrap="none" anchor="ctr">
              <a:prstTxWarp prst="textNoShape">
                <a:avLst/>
              </a:prstTxWarp>
            </a:bodyPr>
            <a:lstStyle/>
            <a:p>
              <a:endParaRPr lang="en-US"/>
            </a:p>
          </p:txBody>
        </p:sp>
        <p:sp>
          <p:nvSpPr>
            <p:cNvPr id="214076" name="Oval 60"/>
            <p:cNvSpPr>
              <a:spLocks noChangeArrowheads="1"/>
            </p:cNvSpPr>
            <p:nvPr/>
          </p:nvSpPr>
          <p:spPr bwMode="auto">
            <a:xfrm>
              <a:off x="3408" y="2736"/>
              <a:ext cx="48" cy="48"/>
            </a:xfrm>
            <a:prstGeom prst="ellipse">
              <a:avLst/>
            </a:prstGeom>
            <a:solidFill>
              <a:srgbClr val="FF0000"/>
            </a:solidFill>
            <a:ln w="9525">
              <a:solidFill>
                <a:schemeClr val="tx1"/>
              </a:solidFill>
              <a:round/>
              <a:headEnd/>
              <a:tailEnd/>
            </a:ln>
            <a:effectLst/>
          </p:spPr>
          <p:txBody>
            <a:bodyPr wrap="none" anchor="ctr">
              <a:prstTxWarp prst="textNoShape">
                <a:avLst/>
              </a:prstTxWarp>
            </a:bodyPr>
            <a:lstStyle/>
            <a:p>
              <a:endParaRPr lang="en-US"/>
            </a:p>
          </p:txBody>
        </p:sp>
        <p:sp>
          <p:nvSpPr>
            <p:cNvPr id="214077" name="Text Box 61"/>
            <p:cNvSpPr txBox="1">
              <a:spLocks noChangeArrowheads="1"/>
            </p:cNvSpPr>
            <p:nvPr/>
          </p:nvSpPr>
          <p:spPr bwMode="auto">
            <a:xfrm>
              <a:off x="2688" y="2208"/>
              <a:ext cx="532" cy="239"/>
            </a:xfrm>
            <a:prstGeom prst="rect">
              <a:avLst/>
            </a:prstGeom>
            <a:noFill/>
            <a:ln w="9525">
              <a:noFill/>
              <a:miter lim="800000"/>
              <a:headEnd/>
              <a:tailEnd/>
            </a:ln>
            <a:effectLst/>
          </p:spPr>
          <p:txBody>
            <a:bodyPr wrap="none" lIns="101370" tIns="50685" rIns="101370" bIns="50685">
              <a:prstTxWarp prst="textNoShape">
                <a:avLst/>
              </a:prstTxWarp>
              <a:spAutoFit/>
            </a:bodyPr>
            <a:lstStyle/>
            <a:p>
              <a:pPr defTabSz="915001" eaLnBrk="0" hangingPunct="0"/>
              <a:r>
                <a:rPr lang="en-US" dirty="0"/>
                <a:t> 200 </a:t>
              </a:r>
              <a:r>
                <a:rPr lang="en-US" dirty="0" err="1"/>
                <a:t>m</a:t>
              </a:r>
              <a:endParaRPr lang="en-US" sz="2400" dirty="0">
                <a:latin typeface="Times New Roman" charset="0"/>
              </a:endParaRPr>
            </a:p>
          </p:txBody>
        </p:sp>
        <p:sp>
          <p:nvSpPr>
            <p:cNvPr id="214078" name="Line 62"/>
            <p:cNvSpPr>
              <a:spLocks noChangeShapeType="1"/>
            </p:cNvSpPr>
            <p:nvPr/>
          </p:nvSpPr>
          <p:spPr bwMode="auto">
            <a:xfrm flipH="1">
              <a:off x="2208" y="2304"/>
              <a:ext cx="432" cy="0"/>
            </a:xfrm>
            <a:prstGeom prst="line">
              <a:avLst/>
            </a:prstGeom>
            <a:noFill/>
            <a:ln w="28575">
              <a:solidFill>
                <a:schemeClr val="tx1"/>
              </a:solidFill>
              <a:round/>
              <a:headEnd/>
              <a:tailEnd type="triangle" w="med" len="med"/>
            </a:ln>
            <a:effectLst/>
          </p:spPr>
          <p:txBody>
            <a:bodyPr wrap="none" anchor="ctr">
              <a:prstTxWarp prst="textNoShape">
                <a:avLst/>
              </a:prstTxWarp>
            </a:bodyPr>
            <a:lstStyle/>
            <a:p>
              <a:endParaRPr lang="en-US"/>
            </a:p>
          </p:txBody>
        </p:sp>
        <p:sp>
          <p:nvSpPr>
            <p:cNvPr id="214079" name="Line 63"/>
            <p:cNvSpPr>
              <a:spLocks noChangeShapeType="1"/>
            </p:cNvSpPr>
            <p:nvPr/>
          </p:nvSpPr>
          <p:spPr bwMode="auto">
            <a:xfrm>
              <a:off x="3264" y="2304"/>
              <a:ext cx="432" cy="0"/>
            </a:xfrm>
            <a:prstGeom prst="line">
              <a:avLst/>
            </a:prstGeom>
            <a:noFill/>
            <a:ln w="28575">
              <a:solidFill>
                <a:schemeClr val="tx1"/>
              </a:solidFill>
              <a:round/>
              <a:headEnd/>
              <a:tailEnd type="triangle" w="med" len="med"/>
            </a:ln>
            <a:effectLst/>
          </p:spPr>
          <p:txBody>
            <a:bodyPr wrap="none" anchor="ctr">
              <a:prstTxWarp prst="textNoShape">
                <a:avLst/>
              </a:prstTxWarp>
            </a:bodyPr>
            <a:lstStyle/>
            <a:p>
              <a:endParaRPr lang="en-US"/>
            </a:p>
          </p:txBody>
        </p:sp>
      </p:grpSp>
      <p:grpSp>
        <p:nvGrpSpPr>
          <p:cNvPr id="7" name="Group 64"/>
          <p:cNvGrpSpPr>
            <a:grpSpLocks/>
          </p:cNvGrpSpPr>
          <p:nvPr/>
        </p:nvGrpSpPr>
        <p:grpSpPr bwMode="auto">
          <a:xfrm>
            <a:off x="6300980" y="1341190"/>
            <a:ext cx="2519820" cy="3419676"/>
            <a:chOff x="4080" y="2112"/>
            <a:chExt cx="1402" cy="2064"/>
          </a:xfrm>
        </p:grpSpPr>
        <p:pic>
          <p:nvPicPr>
            <p:cNvPr id="214081" name="Picture 65" descr="horiz_exp"/>
            <p:cNvPicPr>
              <a:picLocks noChangeAspect="1" noChangeArrowheads="1"/>
            </p:cNvPicPr>
            <p:nvPr/>
          </p:nvPicPr>
          <p:blipFill>
            <a:blip r:embed="rId2"/>
            <a:srcRect/>
            <a:stretch>
              <a:fillRect/>
            </a:stretch>
          </p:blipFill>
          <p:spPr bwMode="auto">
            <a:xfrm>
              <a:off x="4080" y="2112"/>
              <a:ext cx="1402" cy="2064"/>
            </a:xfrm>
            <a:prstGeom prst="rect">
              <a:avLst/>
            </a:prstGeom>
            <a:noFill/>
            <a:ln w="9525">
              <a:solidFill>
                <a:srgbClr val="FF0000"/>
              </a:solidFill>
              <a:miter lim="800000"/>
              <a:headEnd/>
              <a:tailEnd/>
            </a:ln>
          </p:spPr>
        </p:pic>
        <p:sp>
          <p:nvSpPr>
            <p:cNvPr id="214082" name="Text Box 66"/>
            <p:cNvSpPr txBox="1">
              <a:spLocks noChangeArrowheads="1"/>
            </p:cNvSpPr>
            <p:nvPr/>
          </p:nvSpPr>
          <p:spPr bwMode="auto">
            <a:xfrm rot="1019274">
              <a:off x="4224" y="2532"/>
              <a:ext cx="1203" cy="359"/>
            </a:xfrm>
            <a:prstGeom prst="rect">
              <a:avLst/>
            </a:prstGeom>
            <a:solidFill>
              <a:srgbClr val="FFFF99"/>
            </a:solidFill>
            <a:ln w="9525">
              <a:noFill/>
              <a:miter lim="800000"/>
              <a:headEnd/>
              <a:tailEnd/>
            </a:ln>
            <a:effectLst/>
          </p:spPr>
          <p:txBody>
            <a:bodyPr lIns="101370" tIns="50685" rIns="101370" bIns="50685">
              <a:prstTxWarp prst="textNoShape">
                <a:avLst/>
              </a:prstTxWarp>
              <a:spAutoFit/>
            </a:bodyPr>
            <a:lstStyle/>
            <a:p>
              <a:pPr defTabSz="915001" eaLnBrk="0" hangingPunct="0"/>
              <a:r>
                <a:rPr lang="en-US" sz="1600" dirty="0"/>
                <a:t>Nearly horizontal</a:t>
              </a:r>
              <a:r>
                <a:rPr lang="en-US" sz="1600" dirty="0" smtClean="0"/>
                <a:t> neutrino</a:t>
              </a:r>
              <a:endParaRPr lang="en-US" sz="1600" dirty="0"/>
            </a:p>
          </p:txBody>
        </p:sp>
      </p:grpSp>
      <p:sp>
        <p:nvSpPr>
          <p:cNvPr id="68" name="Text Box 57"/>
          <p:cNvSpPr txBox="1">
            <a:spLocks noChangeArrowheads="1"/>
          </p:cNvSpPr>
          <p:nvPr/>
        </p:nvSpPr>
        <p:spPr bwMode="auto">
          <a:xfrm>
            <a:off x="0" y="0"/>
            <a:ext cx="8703762" cy="1068169"/>
          </a:xfrm>
          <a:prstGeom prst="rect">
            <a:avLst/>
          </a:prstGeom>
          <a:noFill/>
          <a:ln w="9525">
            <a:noFill/>
            <a:miter lim="800000"/>
            <a:headEnd/>
            <a:tailEnd/>
          </a:ln>
          <a:effectLst/>
        </p:spPr>
        <p:txBody>
          <a:bodyPr wrap="none" lIns="82479" tIns="41239" rIns="82479" bIns="41239">
            <a:prstTxWarp prst="textNoShape">
              <a:avLst/>
            </a:prstTxWarp>
            <a:spAutoFit/>
          </a:bodyPr>
          <a:lstStyle/>
          <a:p>
            <a:r>
              <a:rPr lang="de-DE" sz="3200" b="1" dirty="0" smtClean="0">
                <a:solidFill>
                  <a:srgbClr val="FFFFFF"/>
                </a:solidFill>
              </a:rPr>
              <a:t> 1999-2000:  </a:t>
            </a:r>
            <a:r>
              <a:rPr lang="de-DE" sz="3200" b="1" dirty="0" err="1" smtClean="0">
                <a:solidFill>
                  <a:srgbClr val="FFFFFF"/>
                </a:solidFill>
              </a:rPr>
              <a:t>add</a:t>
            </a:r>
            <a:r>
              <a:rPr lang="de-DE" sz="3200" b="1" dirty="0" smtClean="0">
                <a:solidFill>
                  <a:srgbClr val="FFFFFF"/>
                </a:solidFill>
              </a:rPr>
              <a:t> 6 </a:t>
            </a:r>
            <a:r>
              <a:rPr lang="de-DE" sz="3200" b="1" dirty="0" err="1" smtClean="0">
                <a:solidFill>
                  <a:srgbClr val="FFFFFF"/>
                </a:solidFill>
              </a:rPr>
              <a:t>deeper</a:t>
            </a:r>
            <a:r>
              <a:rPr lang="de-DE" sz="3200" b="1" dirty="0" smtClean="0">
                <a:solidFill>
                  <a:srgbClr val="FFFFFF"/>
                </a:solidFill>
              </a:rPr>
              <a:t> </a:t>
            </a:r>
            <a:r>
              <a:rPr lang="de-DE" sz="3200" b="1" dirty="0" err="1" smtClean="0">
                <a:solidFill>
                  <a:srgbClr val="FFFFFF"/>
                </a:solidFill>
              </a:rPr>
              <a:t>strings</a:t>
            </a:r>
            <a:endParaRPr lang="de-DE" sz="3200" b="1" dirty="0" smtClean="0">
              <a:solidFill>
                <a:srgbClr val="FFFFFF"/>
              </a:solidFill>
            </a:endParaRPr>
          </a:p>
          <a:p>
            <a:r>
              <a:rPr lang="de-DE" sz="3200" b="1" dirty="0" smtClean="0">
                <a:solidFill>
                  <a:srgbClr val="FFFFFF"/>
                </a:solidFill>
              </a:rPr>
              <a:t>				to </a:t>
            </a:r>
            <a:r>
              <a:rPr lang="de-DE" sz="3200" b="1" dirty="0" err="1" smtClean="0">
                <a:solidFill>
                  <a:srgbClr val="FFFFFF"/>
                </a:solidFill>
              </a:rPr>
              <a:t>complete</a:t>
            </a:r>
            <a:r>
              <a:rPr lang="de-DE" sz="3200" b="1" dirty="0" smtClean="0">
                <a:solidFill>
                  <a:srgbClr val="FFFFFF"/>
                </a:solidFill>
              </a:rPr>
              <a:t> AMANDA-II </a:t>
            </a:r>
            <a:r>
              <a:rPr lang="de-DE" sz="3200" b="1" dirty="0" err="1" smtClean="0">
                <a:solidFill>
                  <a:srgbClr val="FFFFFF"/>
                </a:solidFill>
              </a:rPr>
              <a:t>with</a:t>
            </a:r>
            <a:r>
              <a:rPr lang="de-DE" sz="3200" b="1" dirty="0" smtClean="0">
                <a:solidFill>
                  <a:srgbClr val="FFFFFF"/>
                </a:solidFill>
              </a:rPr>
              <a:t> 19 </a:t>
            </a:r>
            <a:r>
              <a:rPr lang="de-DE" sz="3200" b="1" dirty="0" err="1" smtClean="0">
                <a:solidFill>
                  <a:srgbClr val="FFFFFF"/>
                </a:solidFill>
              </a:rPr>
              <a:t>strings</a:t>
            </a:r>
            <a:endParaRPr lang="en-GB" sz="3600" b="1" dirty="0">
              <a:solidFill>
                <a:srgbClr val="FFFFFF"/>
              </a:solidFill>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a:t>Gary C. Hill, Sunday Science talk, South Pole Station, Dec 21, 2008</a:t>
            </a:r>
          </a:p>
        </p:txBody>
      </p:sp>
      <p:sp>
        <p:nvSpPr>
          <p:cNvPr id="1343490" name="Rectangle 2"/>
          <p:cNvSpPr>
            <a:spLocks noGrp="1" noChangeArrowheads="1"/>
          </p:cNvSpPr>
          <p:nvPr>
            <p:ph type="title"/>
          </p:nvPr>
        </p:nvSpPr>
        <p:spPr/>
        <p:txBody>
          <a:bodyPr/>
          <a:lstStyle/>
          <a:p>
            <a:endParaRPr lang="en-US"/>
          </a:p>
        </p:txBody>
      </p:sp>
      <p:sp>
        <p:nvSpPr>
          <p:cNvPr id="1343491" name="Rectangle 3"/>
          <p:cNvSpPr>
            <a:spLocks noGrp="1" noChangeArrowheads="1"/>
          </p:cNvSpPr>
          <p:nvPr>
            <p:ph type="body" idx="1"/>
          </p:nvPr>
        </p:nvSpPr>
        <p:spPr/>
        <p:txBody>
          <a:bodyPr/>
          <a:lstStyle/>
          <a:p>
            <a:endParaRPr lang="en-US"/>
          </a:p>
        </p:txBody>
      </p:sp>
      <p:pic>
        <p:nvPicPr>
          <p:cNvPr id="1343492" name="Picture 4" descr="PC140241"/>
          <p:cNvPicPr>
            <a:picLocks noChangeAspect="1" noChangeArrowheads="1"/>
          </p:cNvPicPr>
          <p:nvPr/>
        </p:nvPicPr>
        <p:blipFill>
          <a:blip r:embed="rId2"/>
          <a:srcRect/>
          <a:stretch>
            <a:fillRect/>
          </a:stretch>
        </p:blipFill>
        <p:spPr bwMode="auto">
          <a:xfrm>
            <a:off x="-304800" y="-228600"/>
            <a:ext cx="9753600" cy="7315200"/>
          </a:xfrm>
          <a:prstGeom prst="rect">
            <a:avLst/>
          </a:prstGeom>
          <a:noFill/>
        </p:spPr>
      </p:pic>
      <p:pic>
        <p:nvPicPr>
          <p:cNvPr id="7" name="Picture 4" descr="PC180427"/>
          <p:cNvPicPr>
            <a:picLocks noChangeAspect="1" noChangeArrowheads="1"/>
          </p:cNvPicPr>
          <p:nvPr/>
        </p:nvPicPr>
        <p:blipFill>
          <a:blip r:embed="rId3"/>
          <a:srcRect/>
          <a:stretch>
            <a:fillRect/>
          </a:stretch>
        </p:blipFill>
        <p:spPr bwMode="auto">
          <a:xfrm>
            <a:off x="6085521" y="3712297"/>
            <a:ext cx="4445768" cy="3334326"/>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9922" name="Picture 2"/>
          <p:cNvPicPr>
            <a:picLocks noGrp="1" noChangeAspect="1" noChangeArrowheads="1"/>
          </p:cNvPicPr>
          <p:nvPr>
            <p:ph sz="half" idx="1"/>
          </p:nvPr>
        </p:nvPicPr>
        <p:blipFill>
          <a:blip r:embed="rId2"/>
          <a:srcRect/>
          <a:stretch>
            <a:fillRect/>
          </a:stretch>
        </p:blipFill>
        <p:spPr>
          <a:xfrm>
            <a:off x="250266" y="261066"/>
            <a:ext cx="4260240" cy="5400621"/>
          </a:xfrm>
          <a:noFill/>
          <a:ln/>
        </p:spPr>
      </p:pic>
      <p:pic>
        <p:nvPicPr>
          <p:cNvPr id="209923" name="Picture 3"/>
          <p:cNvPicPr>
            <a:picLocks noGrp="1" noChangeAspect="1" noChangeArrowheads="1"/>
          </p:cNvPicPr>
          <p:nvPr>
            <p:ph sz="half" idx="2"/>
          </p:nvPr>
        </p:nvPicPr>
        <p:blipFill>
          <a:blip r:embed="rId3"/>
          <a:srcRect/>
          <a:stretch>
            <a:fillRect/>
          </a:stretch>
        </p:blipFill>
        <p:spPr>
          <a:xfrm>
            <a:off x="4506217" y="1126027"/>
            <a:ext cx="4401819" cy="5399186"/>
          </a:xfrm>
          <a:noFill/>
          <a:ln/>
        </p:spPr>
      </p:pic>
      <p:sp>
        <p:nvSpPr>
          <p:cNvPr id="209924" name="Text Box 4"/>
          <p:cNvSpPr txBox="1">
            <a:spLocks noChangeArrowheads="1"/>
          </p:cNvSpPr>
          <p:nvPr/>
        </p:nvSpPr>
        <p:spPr bwMode="auto">
          <a:xfrm>
            <a:off x="824088" y="5616507"/>
            <a:ext cx="2536981" cy="641189"/>
          </a:xfrm>
          <a:prstGeom prst="rect">
            <a:avLst/>
          </a:prstGeom>
          <a:noFill/>
          <a:ln w="9525">
            <a:noFill/>
            <a:miter lim="800000"/>
            <a:headEnd/>
            <a:tailEnd/>
          </a:ln>
          <a:effectLst/>
        </p:spPr>
        <p:txBody>
          <a:bodyPr wrap="none" lIns="91436" tIns="45718" rIns="91436" bIns="45718">
            <a:prstTxWarp prst="textNoShape">
              <a:avLst/>
            </a:prstTxWarp>
            <a:spAutoFit/>
          </a:bodyPr>
          <a:lstStyle/>
          <a:p>
            <a:pPr defTabSz="915001"/>
            <a:r>
              <a:rPr lang="de-DE" sz="3600" dirty="0">
                <a:solidFill>
                  <a:srgbClr val="FF0000"/>
                </a:solidFill>
                <a:latin typeface="Impact" charset="0"/>
              </a:rPr>
              <a:t>NATURE 2001</a:t>
            </a:r>
            <a:endParaRPr lang="en-GB" sz="3600" dirty="0">
              <a:solidFill>
                <a:srgbClr val="FF0000"/>
              </a:solidFill>
              <a:latin typeface="Impact" charset="0"/>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1999 – IceCube proposal</a:t>
            </a:r>
            <a:endParaRPr lang="en-US" dirty="0"/>
          </a:p>
        </p:txBody>
      </p:sp>
      <p:sp>
        <p:nvSpPr>
          <p:cNvPr id="3" name="Content Placeholder 2"/>
          <p:cNvSpPr>
            <a:spLocks noGrp="1"/>
          </p:cNvSpPr>
          <p:nvPr>
            <p:ph idx="1"/>
          </p:nvPr>
        </p:nvSpPr>
        <p:spPr>
          <a:xfrm>
            <a:off x="457200" y="1169460"/>
            <a:ext cx="8229600" cy="4956703"/>
          </a:xfrm>
        </p:spPr>
        <p:txBody>
          <a:bodyPr>
            <a:normAutofit fontScale="85000" lnSpcReduction="20000"/>
          </a:bodyPr>
          <a:lstStyle/>
          <a:p>
            <a:pPr>
              <a:spcAft>
                <a:spcPts val="600"/>
              </a:spcAft>
              <a:buNone/>
            </a:pPr>
            <a:r>
              <a:rPr lang="en-US" sz="2400" dirty="0" smtClean="0">
                <a:latin typeface="Arial"/>
                <a:cs typeface="Arial"/>
              </a:rPr>
              <a:t>By 1999 the following ingredients for a large IceCube proposal were obtained.</a:t>
            </a:r>
          </a:p>
          <a:p>
            <a:pPr>
              <a:spcAft>
                <a:spcPts val="600"/>
              </a:spcAft>
            </a:pPr>
            <a:r>
              <a:rPr lang="en-US" sz="2400" dirty="0" smtClean="0">
                <a:latin typeface="Arial"/>
                <a:cs typeface="Arial"/>
              </a:rPr>
              <a:t>A strong international collaboration has formed. </a:t>
            </a:r>
          </a:p>
          <a:p>
            <a:pPr>
              <a:spcAft>
                <a:spcPts val="600"/>
              </a:spcAft>
            </a:pPr>
            <a:r>
              <a:rPr lang="en-US" sz="2400" dirty="0" smtClean="0">
                <a:latin typeface="Arial"/>
                <a:cs typeface="Arial"/>
              </a:rPr>
              <a:t>It had been demonstrated that </a:t>
            </a:r>
          </a:p>
          <a:p>
            <a:pPr lvl="1">
              <a:spcAft>
                <a:spcPts val="600"/>
              </a:spcAft>
            </a:pPr>
            <a:r>
              <a:rPr lang="en-US" sz="2000" dirty="0" smtClean="0">
                <a:latin typeface="Arial"/>
                <a:cs typeface="Arial"/>
              </a:rPr>
              <a:t>the ice is excellent down to 2500m depth. </a:t>
            </a:r>
          </a:p>
          <a:p>
            <a:pPr lvl="1">
              <a:spcAft>
                <a:spcPts val="600"/>
              </a:spcAft>
            </a:pPr>
            <a:r>
              <a:rPr lang="en-US" sz="2000" dirty="0" smtClean="0">
                <a:latin typeface="Arial"/>
                <a:cs typeface="Arial"/>
              </a:rPr>
              <a:t>Drilling technology is established and modeling has improved such that fuel and logistics requirements are solid (they were conservative).</a:t>
            </a:r>
          </a:p>
          <a:p>
            <a:pPr lvl="1">
              <a:spcAft>
                <a:spcPts val="600"/>
              </a:spcAft>
            </a:pPr>
            <a:r>
              <a:rPr lang="en-US" sz="2000" dirty="0" smtClean="0">
                <a:latin typeface="Arial"/>
                <a:cs typeface="Arial"/>
              </a:rPr>
              <a:t>The deep Antarctic ice is suitable for building a large neutrino telescope. (AMANDA had seen neutrinos consistent with predictions.)</a:t>
            </a:r>
          </a:p>
          <a:p>
            <a:pPr lvl="1">
              <a:spcAft>
                <a:spcPts val="600"/>
              </a:spcAft>
            </a:pPr>
            <a:r>
              <a:rPr lang="en-US" sz="2000" dirty="0" smtClean="0">
                <a:latin typeface="Arial"/>
                <a:cs typeface="Arial"/>
              </a:rPr>
              <a:t>A detector technology was demonstrated that would require only limited maintenance and power.</a:t>
            </a:r>
          </a:p>
          <a:p>
            <a:pPr>
              <a:spcAft>
                <a:spcPts val="600"/>
              </a:spcAft>
            </a:pPr>
            <a:r>
              <a:rPr lang="en-US" sz="2400" dirty="0" smtClean="0">
                <a:latin typeface="Arial"/>
                <a:cs typeface="Arial"/>
              </a:rPr>
              <a:t>During the proposal process (2 years) AMANDA-II was completed and the first results solidified the above statements.</a:t>
            </a:r>
          </a:p>
          <a:p>
            <a:pPr lvl="1">
              <a:spcAft>
                <a:spcPts val="600"/>
              </a:spcAft>
            </a:pPr>
            <a:r>
              <a:rPr lang="en-US" sz="2000" dirty="0" smtClean="0">
                <a:latin typeface="Arial"/>
                <a:cs typeface="Arial"/>
              </a:rPr>
              <a:t>Challenge that needed to be demonstrated before the final award was given, was that a University based collaborative research effort could make the transition to a very large project with adequate management etc. </a:t>
            </a:r>
            <a:endParaRPr lang="en-US" sz="2000" dirty="0">
              <a:latin typeface="Arial"/>
              <a:cs typeface="Arial"/>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85800" y="-41342"/>
            <a:ext cx="10668000" cy="6899342"/>
          </a:xfrm>
          <a:prstGeom prst="rect">
            <a:avLst/>
          </a:prstGeom>
        </p:spPr>
      </p:pic>
      <p:sp>
        <p:nvSpPr>
          <p:cNvPr id="4" name="TextBox 3"/>
          <p:cNvSpPr txBox="1"/>
          <p:nvPr/>
        </p:nvSpPr>
        <p:spPr>
          <a:xfrm>
            <a:off x="0" y="5103673"/>
            <a:ext cx="7505706" cy="1754327"/>
          </a:xfrm>
          <a:prstGeom prst="rect">
            <a:avLst/>
          </a:prstGeom>
          <a:noFill/>
        </p:spPr>
        <p:txBody>
          <a:bodyPr wrap="none" rtlCol="0">
            <a:spAutoFit/>
          </a:bodyPr>
          <a:lstStyle/>
          <a:p>
            <a:r>
              <a:rPr lang="en-US" sz="3600" dirty="0" smtClean="0"/>
              <a:t>900 tons of Cargo and fuel</a:t>
            </a:r>
          </a:p>
          <a:p>
            <a:r>
              <a:rPr lang="en-US" sz="3600" dirty="0" smtClean="0"/>
              <a:t>300 “Hercules” LC 130 missions (skiers)</a:t>
            </a:r>
          </a:p>
          <a:p>
            <a:endParaRPr lang="en-US" sz="3600" dirty="0"/>
          </a:p>
        </p:txBody>
      </p:sp>
      <p:sp>
        <p:nvSpPr>
          <p:cNvPr id="5" name="TextBox 4"/>
          <p:cNvSpPr txBox="1"/>
          <p:nvPr/>
        </p:nvSpPr>
        <p:spPr>
          <a:xfrm>
            <a:off x="298720" y="259090"/>
            <a:ext cx="1409160" cy="523220"/>
          </a:xfrm>
          <a:prstGeom prst="rect">
            <a:avLst/>
          </a:prstGeom>
          <a:noFill/>
        </p:spPr>
        <p:txBody>
          <a:bodyPr wrap="none" rtlCol="0">
            <a:spAutoFit/>
          </a:bodyPr>
          <a:lstStyle/>
          <a:p>
            <a:r>
              <a:rPr lang="en-US" sz="2800" dirty="0" smtClean="0"/>
              <a:t>Logistics</a:t>
            </a:r>
            <a:endParaRPr lang="en-US" sz="28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4194" name="Text Box 2"/>
          <p:cNvSpPr txBox="1">
            <a:spLocks noChangeArrowheads="1"/>
          </p:cNvSpPr>
          <p:nvPr/>
        </p:nvSpPr>
        <p:spPr bwMode="auto">
          <a:xfrm>
            <a:off x="239713" y="304800"/>
            <a:ext cx="5056187" cy="641350"/>
          </a:xfrm>
          <a:prstGeom prst="rect">
            <a:avLst/>
          </a:prstGeom>
          <a:noFill/>
          <a:ln w="9525">
            <a:noFill/>
            <a:miter lim="800000"/>
            <a:headEnd/>
            <a:tailEnd/>
          </a:ln>
          <a:effectLst/>
        </p:spPr>
        <p:txBody>
          <a:bodyPr wrap="none">
            <a:prstTxWarp prst="textNoShape">
              <a:avLst/>
            </a:prstTxWarp>
            <a:spAutoFit/>
          </a:bodyPr>
          <a:lstStyle/>
          <a:p>
            <a:r>
              <a:rPr lang="en-US" sz="3600">
                <a:solidFill>
                  <a:schemeClr val="bg1"/>
                </a:solidFill>
                <a:effectLst>
                  <a:outerShdw blurRad="38100" dist="38100" dir="2700000" algn="tl">
                    <a:srgbClr val="000000"/>
                  </a:outerShdw>
                </a:effectLst>
              </a:rPr>
              <a:t>IceCube construction</a:t>
            </a:r>
            <a:r>
              <a:rPr lang="en-US" sz="3600">
                <a:solidFill>
                  <a:schemeClr val="bg1"/>
                </a:solidFill>
                <a:effectLst>
                  <a:outerShdw blurRad="38100" dist="38100" dir="2700000" algn="tl">
                    <a:srgbClr val="000000"/>
                  </a:outerShdw>
                </a:effectLst>
                <a:latin typeface="Comic Sans MS" charset="0"/>
              </a:rPr>
              <a:t> </a:t>
            </a:r>
          </a:p>
        </p:txBody>
      </p:sp>
      <p:grpSp>
        <p:nvGrpSpPr>
          <p:cNvPr id="2" name="Group 4"/>
          <p:cNvGrpSpPr>
            <a:grpSpLocks/>
          </p:cNvGrpSpPr>
          <p:nvPr/>
        </p:nvGrpSpPr>
        <p:grpSpPr bwMode="auto">
          <a:xfrm>
            <a:off x="0" y="0"/>
            <a:ext cx="9320287" cy="6872997"/>
            <a:chOff x="0" y="108"/>
            <a:chExt cx="5710" cy="3853"/>
          </a:xfrm>
        </p:grpSpPr>
        <p:pic>
          <p:nvPicPr>
            <p:cNvPr id="264197" name="Picture 5" descr="IceCube_aerial"/>
            <p:cNvPicPr>
              <a:picLocks noChangeAspect="1" noChangeArrowheads="1"/>
            </p:cNvPicPr>
            <p:nvPr/>
          </p:nvPicPr>
          <p:blipFill>
            <a:blip r:embed="rId2"/>
            <a:srcRect/>
            <a:stretch>
              <a:fillRect/>
            </a:stretch>
          </p:blipFill>
          <p:spPr bwMode="auto">
            <a:xfrm>
              <a:off x="0" y="108"/>
              <a:ext cx="5710" cy="3853"/>
            </a:xfrm>
            <a:prstGeom prst="rect">
              <a:avLst/>
            </a:prstGeom>
            <a:noFill/>
          </p:spPr>
        </p:pic>
        <p:sp>
          <p:nvSpPr>
            <p:cNvPr id="264198" name="Text Box 6"/>
            <p:cNvSpPr txBox="1">
              <a:spLocks noChangeArrowheads="1"/>
            </p:cNvSpPr>
            <p:nvPr/>
          </p:nvSpPr>
          <p:spPr bwMode="auto">
            <a:xfrm>
              <a:off x="797" y="3067"/>
              <a:ext cx="112" cy="264"/>
            </a:xfrm>
            <a:prstGeom prst="rect">
              <a:avLst/>
            </a:prstGeom>
            <a:noFill/>
            <a:ln w="9525">
              <a:noFill/>
              <a:miter lim="800000"/>
              <a:headEnd/>
              <a:tailEnd/>
            </a:ln>
            <a:effectLst/>
          </p:spPr>
          <p:txBody>
            <a:bodyPr wrap="square" anchorCtr="1">
              <a:prstTxWarp prst="textNoShape">
                <a:avLst/>
              </a:prstTxWarp>
              <a:spAutoFit/>
            </a:bodyPr>
            <a:lstStyle/>
            <a:p>
              <a:endParaRPr lang="en-US" sz="2400" b="0">
                <a:solidFill>
                  <a:srgbClr val="FF0000"/>
                </a:solidFill>
                <a:effectLst>
                  <a:outerShdw blurRad="38100" dist="38100" dir="2700000" algn="tl">
                    <a:srgbClr val="000000"/>
                  </a:outerShdw>
                </a:effectLst>
              </a:endParaRPr>
            </a:p>
          </p:txBody>
        </p:sp>
      </p:grpSp>
      <p:sp>
        <p:nvSpPr>
          <p:cNvPr id="6" name="TextBox 5"/>
          <p:cNvSpPr txBox="1"/>
          <p:nvPr/>
        </p:nvSpPr>
        <p:spPr>
          <a:xfrm>
            <a:off x="239713" y="190079"/>
            <a:ext cx="3888605" cy="707886"/>
          </a:xfrm>
          <a:prstGeom prst="rect">
            <a:avLst/>
          </a:prstGeom>
          <a:noFill/>
        </p:spPr>
        <p:txBody>
          <a:bodyPr wrap="none" rtlCol="0">
            <a:spAutoFit/>
          </a:bodyPr>
          <a:lstStyle/>
          <a:p>
            <a:r>
              <a:rPr lang="en-US" sz="4000" dirty="0" smtClean="0"/>
              <a:t>Hot Water drilling</a:t>
            </a:r>
            <a:endParaRPr lang="en-US" sz="4000" dirty="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Title 1"/>
          <p:cNvSpPr>
            <a:spLocks noGrp="1"/>
          </p:cNvSpPr>
          <p:nvPr>
            <p:ph type="title"/>
          </p:nvPr>
        </p:nvSpPr>
        <p:spPr>
          <a:xfrm>
            <a:off x="152400" y="76200"/>
            <a:ext cx="8763000" cy="838200"/>
          </a:xfrm>
        </p:spPr>
        <p:txBody>
          <a:bodyPr/>
          <a:lstStyle/>
          <a:p>
            <a:pPr eaLnBrk="1" hangingPunct="1"/>
            <a:r>
              <a:rPr lang="en-US" smtClean="0"/>
              <a:t>High energy particles in the Universe</a:t>
            </a:r>
            <a:endParaRPr lang="en-US" dirty="0" smtClean="0"/>
          </a:p>
        </p:txBody>
      </p:sp>
      <p:sp>
        <p:nvSpPr>
          <p:cNvPr id="18435" name="Content Placeholder 2"/>
          <p:cNvSpPr>
            <a:spLocks noGrp="1"/>
          </p:cNvSpPr>
          <p:nvPr>
            <p:ph idx="1"/>
          </p:nvPr>
        </p:nvSpPr>
        <p:spPr>
          <a:xfrm>
            <a:off x="152400" y="1600200"/>
            <a:ext cx="3505200" cy="4648200"/>
          </a:xfrm>
        </p:spPr>
        <p:txBody>
          <a:bodyPr>
            <a:normAutofit lnSpcReduction="10000"/>
          </a:bodyPr>
          <a:lstStyle/>
          <a:p>
            <a:pPr eaLnBrk="1" hangingPunct="1"/>
            <a:r>
              <a:rPr lang="en-US" sz="2000" dirty="0" smtClean="0">
                <a:solidFill>
                  <a:srgbClr val="FF0000"/>
                </a:solidFill>
              </a:rPr>
              <a:t>Cosmic Rays</a:t>
            </a:r>
          </a:p>
          <a:p>
            <a:pPr lvl="1" eaLnBrk="1" hangingPunct="1"/>
            <a:r>
              <a:rPr lang="en-US" sz="2000" dirty="0" smtClean="0"/>
              <a:t>Observed up to 10^21 </a:t>
            </a:r>
            <a:r>
              <a:rPr lang="en-US" sz="2000" dirty="0" err="1" smtClean="0"/>
              <a:t>eV</a:t>
            </a:r>
            <a:endParaRPr lang="en-US" sz="2000" dirty="0" smtClean="0"/>
          </a:p>
          <a:p>
            <a:pPr lvl="1" eaLnBrk="1" hangingPunct="1"/>
            <a:r>
              <a:rPr lang="en-US" sz="2000" dirty="0" smtClean="0"/>
              <a:t>Diffuse, mass composition</a:t>
            </a:r>
          </a:p>
          <a:p>
            <a:pPr eaLnBrk="1" hangingPunct="1"/>
            <a:r>
              <a:rPr lang="en-US" sz="2000" dirty="0" smtClean="0">
                <a:solidFill>
                  <a:srgbClr val="FF0000"/>
                </a:solidFill>
              </a:rPr>
              <a:t>Gamma Rays</a:t>
            </a:r>
          </a:p>
          <a:p>
            <a:pPr lvl="1" eaLnBrk="1" hangingPunct="1"/>
            <a:r>
              <a:rPr lang="en-US" sz="2000" dirty="0" smtClean="0"/>
              <a:t>Observed up to ~100 </a:t>
            </a:r>
            <a:r>
              <a:rPr lang="en-US" sz="2000" dirty="0" err="1" smtClean="0"/>
              <a:t>TeV</a:t>
            </a:r>
            <a:endParaRPr lang="en-US" sz="2000" dirty="0" smtClean="0"/>
          </a:p>
          <a:p>
            <a:pPr lvl="1" eaLnBrk="1" hangingPunct="1"/>
            <a:r>
              <a:rPr lang="en-US" sz="2000" dirty="0" smtClean="0"/>
              <a:t>Numerous </a:t>
            </a:r>
            <a:r>
              <a:rPr lang="en-US" sz="2000" dirty="0" err="1" smtClean="0"/>
              <a:t>TeV</a:t>
            </a:r>
            <a:r>
              <a:rPr lang="en-US" sz="2000" dirty="0" smtClean="0"/>
              <a:t> point sources resolved</a:t>
            </a:r>
          </a:p>
          <a:p>
            <a:pPr eaLnBrk="1" hangingPunct="1"/>
            <a:r>
              <a:rPr lang="en-US" sz="2000" dirty="0" smtClean="0">
                <a:solidFill>
                  <a:srgbClr val="FF0000"/>
                </a:solidFill>
              </a:rPr>
              <a:t>Neutrinos</a:t>
            </a:r>
          </a:p>
          <a:p>
            <a:pPr lvl="1" eaLnBrk="1" hangingPunct="1"/>
            <a:r>
              <a:rPr lang="en-US" sz="1800" dirty="0" smtClean="0"/>
              <a:t>Atmospheric neutrinos observed up to 300 </a:t>
            </a:r>
            <a:r>
              <a:rPr lang="en-US" sz="1800" dirty="0" err="1" smtClean="0"/>
              <a:t>TeV</a:t>
            </a:r>
            <a:endParaRPr lang="en-US" sz="1800" dirty="0" smtClean="0"/>
          </a:p>
          <a:p>
            <a:pPr lvl="1" eaLnBrk="1" hangingPunct="1"/>
            <a:r>
              <a:rPr lang="en-US" sz="1800" dirty="0" smtClean="0"/>
              <a:t>Solar neutrinos and SN1987a at lower energies</a:t>
            </a:r>
          </a:p>
          <a:p>
            <a:pPr lvl="1" eaLnBrk="1" hangingPunct="1"/>
            <a:endParaRPr lang="en-US" sz="1600" dirty="0" smtClean="0"/>
          </a:p>
        </p:txBody>
      </p:sp>
      <p:sp>
        <p:nvSpPr>
          <p:cNvPr id="4" name="Footer Placeholder 3"/>
          <p:cNvSpPr>
            <a:spLocks noGrp="1"/>
          </p:cNvSpPr>
          <p:nvPr>
            <p:ph type="ftr" sz="quarter" idx="11"/>
          </p:nvPr>
        </p:nvSpPr>
        <p:spPr/>
        <p:txBody>
          <a:bodyPr/>
          <a:lstStyle/>
          <a:p>
            <a:pPr>
              <a:defRPr/>
            </a:pPr>
            <a:r>
              <a:rPr lang="en-US" smtClean="0"/>
              <a:t>Albrecht Karle, UW</a:t>
            </a:r>
            <a:r>
              <a:rPr lang="en-US" dirty="0" smtClean="0"/>
              <a:t>-Madison</a:t>
            </a:r>
          </a:p>
        </p:txBody>
      </p:sp>
      <p:pic>
        <p:nvPicPr>
          <p:cNvPr id="18437" name="Picture 4"/>
          <p:cNvPicPr>
            <a:picLocks noChangeAspect="1"/>
          </p:cNvPicPr>
          <p:nvPr/>
        </p:nvPicPr>
        <p:blipFill>
          <a:blip r:embed="rId2"/>
          <a:srcRect/>
          <a:stretch>
            <a:fillRect/>
          </a:stretch>
        </p:blipFill>
        <p:spPr bwMode="auto">
          <a:xfrm>
            <a:off x="3678238" y="887413"/>
            <a:ext cx="5465762" cy="59705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drill_areal_in_ops.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5218" name="Rectangle 2"/>
          <p:cNvSpPr>
            <a:spLocks noGrp="1" noChangeArrowheads="1"/>
          </p:cNvSpPr>
          <p:nvPr>
            <p:ph type="title" idx="4294967295"/>
          </p:nvPr>
        </p:nvSpPr>
        <p:spPr/>
        <p:txBody>
          <a:bodyPr/>
          <a:lstStyle/>
          <a:p>
            <a:r>
              <a:rPr lang="en-US"/>
              <a:t>IceCube Site</a:t>
            </a:r>
          </a:p>
        </p:txBody>
      </p:sp>
      <p:pic>
        <p:nvPicPr>
          <p:cNvPr id="265219" name="Picture 3" descr="_K7A0311"/>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65220" name="Text Box 4"/>
          <p:cNvSpPr txBox="1">
            <a:spLocks noChangeArrowheads="1"/>
          </p:cNvSpPr>
          <p:nvPr/>
        </p:nvSpPr>
        <p:spPr bwMode="auto">
          <a:xfrm>
            <a:off x="4840417" y="4549676"/>
            <a:ext cx="4303583" cy="2308324"/>
          </a:xfrm>
          <a:prstGeom prst="rect">
            <a:avLst/>
          </a:prstGeom>
          <a:solidFill>
            <a:srgbClr val="D9D9D9"/>
          </a:solidFill>
          <a:ln w="9525">
            <a:noFill/>
            <a:miter lim="800000"/>
            <a:headEnd/>
            <a:tailEnd/>
          </a:ln>
          <a:effectLst/>
        </p:spPr>
        <p:txBody>
          <a:bodyPr wrap="square">
            <a:prstTxWarp prst="textNoShape">
              <a:avLst/>
            </a:prstTxWarp>
            <a:spAutoFit/>
          </a:bodyPr>
          <a:lstStyle/>
          <a:p>
            <a:r>
              <a:rPr lang="en-US" sz="2400" b="0" dirty="0" smtClean="0">
                <a:solidFill>
                  <a:srgbClr val="FF0000"/>
                </a:solidFill>
              </a:rPr>
              <a:t>Thermal power: 5 </a:t>
            </a:r>
            <a:r>
              <a:rPr lang="en-US" sz="2400" dirty="0" smtClean="0">
                <a:solidFill>
                  <a:srgbClr val="FF0000"/>
                </a:solidFill>
              </a:rPr>
              <a:t>MW</a:t>
            </a:r>
            <a:r>
              <a:rPr lang="en-US" sz="2400" b="0" dirty="0" smtClean="0">
                <a:solidFill>
                  <a:srgbClr val="FF0000"/>
                </a:solidFill>
              </a:rPr>
              <a:t> </a:t>
            </a:r>
          </a:p>
          <a:p>
            <a:r>
              <a:rPr lang="en-US" sz="2400" dirty="0" smtClean="0">
                <a:solidFill>
                  <a:srgbClr val="FF0000"/>
                </a:solidFill>
              </a:rPr>
              <a:t>Pressure: 140 bar</a:t>
            </a:r>
          </a:p>
          <a:p>
            <a:r>
              <a:rPr lang="en-US" sz="2400" b="0" dirty="0" smtClean="0">
                <a:solidFill>
                  <a:srgbClr val="FF0000"/>
                </a:solidFill>
              </a:rPr>
              <a:t>Flow: </a:t>
            </a:r>
            <a:r>
              <a:rPr lang="en-US" sz="2400" dirty="0" smtClean="0">
                <a:solidFill>
                  <a:srgbClr val="FF0000"/>
                </a:solidFill>
              </a:rPr>
              <a:t>800</a:t>
            </a:r>
            <a:r>
              <a:rPr lang="en-US" sz="2400" b="0" dirty="0" smtClean="0">
                <a:solidFill>
                  <a:srgbClr val="FF0000"/>
                </a:solidFill>
              </a:rPr>
              <a:t> </a:t>
            </a:r>
            <a:r>
              <a:rPr lang="en-US" sz="2400" dirty="0" smtClean="0">
                <a:solidFill>
                  <a:srgbClr val="FF0000"/>
                </a:solidFill>
              </a:rPr>
              <a:t>L/</a:t>
            </a:r>
            <a:r>
              <a:rPr lang="en-US" sz="2400" b="0" dirty="0" err="1" smtClean="0">
                <a:solidFill>
                  <a:srgbClr val="FF0000"/>
                </a:solidFill>
              </a:rPr>
              <a:t>m</a:t>
            </a:r>
            <a:r>
              <a:rPr lang="en-US" sz="2400" b="0" dirty="0" smtClean="0">
                <a:solidFill>
                  <a:srgbClr val="FF0000"/>
                </a:solidFill>
              </a:rPr>
              <a:t> (90°C)</a:t>
            </a:r>
          </a:p>
          <a:p>
            <a:r>
              <a:rPr lang="en-US" sz="2400" dirty="0" smtClean="0">
                <a:solidFill>
                  <a:srgbClr val="FF0000"/>
                </a:solidFill>
              </a:rPr>
              <a:t>24 </a:t>
            </a:r>
            <a:r>
              <a:rPr lang="en-US" sz="2400" dirty="0" err="1" smtClean="0">
                <a:solidFill>
                  <a:srgbClr val="FF0000"/>
                </a:solidFill>
              </a:rPr>
              <a:t>h</a:t>
            </a:r>
            <a:r>
              <a:rPr lang="en-US" sz="2400" dirty="0" smtClean="0">
                <a:solidFill>
                  <a:srgbClr val="FF0000"/>
                </a:solidFill>
              </a:rPr>
              <a:t> to drill to 2500m</a:t>
            </a:r>
          </a:p>
          <a:p>
            <a:r>
              <a:rPr lang="en-US" sz="2400" b="0" dirty="0" smtClean="0">
                <a:solidFill>
                  <a:srgbClr val="FF0000"/>
                </a:solidFill>
              </a:rPr>
              <a:t>Most importantly:</a:t>
            </a:r>
          </a:p>
          <a:p>
            <a:r>
              <a:rPr lang="en-US" sz="2400" dirty="0" smtClean="0">
                <a:solidFill>
                  <a:srgbClr val="FF0000"/>
                </a:solidFill>
              </a:rPr>
              <a:t> </a:t>
            </a:r>
            <a:r>
              <a:rPr lang="en-US" sz="2400" b="1" dirty="0" smtClean="0">
                <a:solidFill>
                  <a:srgbClr val="FF0000"/>
                </a:solidFill>
              </a:rPr>
              <a:t>an excellent crew of drillers!</a:t>
            </a:r>
            <a:endParaRPr lang="en-US" sz="2400" b="1" dirty="0">
              <a:solidFill>
                <a:srgbClr val="FF0000"/>
              </a:solidFill>
            </a:endParaRPr>
          </a:p>
        </p:txBody>
      </p:sp>
      <p:sp>
        <p:nvSpPr>
          <p:cNvPr id="5" name="TextBox 4"/>
          <p:cNvSpPr txBox="1"/>
          <p:nvPr/>
        </p:nvSpPr>
        <p:spPr>
          <a:xfrm>
            <a:off x="0" y="0"/>
            <a:ext cx="3373890" cy="523220"/>
          </a:xfrm>
          <a:prstGeom prst="rect">
            <a:avLst/>
          </a:prstGeom>
          <a:solidFill>
            <a:schemeClr val="bg1">
              <a:lumMod val="85000"/>
            </a:schemeClr>
          </a:solidFill>
        </p:spPr>
        <p:txBody>
          <a:bodyPr wrap="none" rtlCol="0">
            <a:spAutoFit/>
          </a:bodyPr>
          <a:lstStyle/>
          <a:p>
            <a:r>
              <a:rPr lang="en-US" sz="2800" dirty="0" smtClean="0">
                <a:solidFill>
                  <a:srgbClr val="FF0000"/>
                </a:solidFill>
              </a:rPr>
              <a:t>The drill heating plant</a:t>
            </a:r>
            <a:endParaRPr lang="en-US" sz="2800" dirty="0">
              <a:solidFill>
                <a:srgbClr val="FF0000"/>
              </a:solidFill>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Title 1"/>
          <p:cNvSpPr>
            <a:spLocks noGrp="1"/>
          </p:cNvSpPr>
          <p:nvPr>
            <p:ph type="title" idx="4294967295"/>
          </p:nvPr>
        </p:nvSpPr>
        <p:spPr/>
        <p:txBody>
          <a:bodyPr/>
          <a:lstStyle/>
          <a:p>
            <a:endParaRPr lang="en-US"/>
          </a:p>
        </p:txBody>
      </p:sp>
      <p:sp>
        <p:nvSpPr>
          <p:cNvPr id="95235" name="Content Placeholder 2"/>
          <p:cNvSpPr>
            <a:spLocks noGrp="1"/>
          </p:cNvSpPr>
          <p:nvPr>
            <p:ph idx="4294967295"/>
          </p:nvPr>
        </p:nvSpPr>
        <p:spPr/>
        <p:txBody>
          <a:bodyPr/>
          <a:lstStyle/>
          <a:p>
            <a:endParaRPr lang="en-US"/>
          </a:p>
        </p:txBody>
      </p:sp>
      <p:pic>
        <p:nvPicPr>
          <p:cNvPr id="95236" name="Picture 3" descr="Hose_Step.jpg"/>
          <p:cNvPicPr>
            <a:picLocks noChangeAspect="1"/>
          </p:cNvPicPr>
          <p:nvPr/>
        </p:nvPicPr>
        <p:blipFill>
          <a:blip r:embed="rId2"/>
          <a:srcRect/>
          <a:stretch>
            <a:fillRect/>
          </a:stretch>
        </p:blipFill>
        <p:spPr bwMode="auto">
          <a:xfrm>
            <a:off x="-180975" y="0"/>
            <a:ext cx="9347200" cy="7010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50000"/>
          </a:schemeClr>
        </a:solidFill>
        <a:effectLst/>
      </p:bgPr>
    </p:bg>
    <p:spTree>
      <p:nvGrpSpPr>
        <p:cNvPr id="1" name=""/>
        <p:cNvGrpSpPr/>
        <p:nvPr/>
      </p:nvGrpSpPr>
      <p:grpSpPr>
        <a:xfrm>
          <a:off x="0" y="0"/>
          <a:ext cx="0" cy="0"/>
          <a:chOff x="0" y="0"/>
          <a:chExt cx="0" cy="0"/>
        </a:xfrm>
      </p:grpSpPr>
      <p:pic>
        <p:nvPicPr>
          <p:cNvPr id="2" name="Picture 5" descr="Drilling preparation.jpg"/>
          <p:cNvPicPr>
            <a:picLocks noChangeAspect="1"/>
          </p:cNvPicPr>
          <p:nvPr/>
        </p:nvPicPr>
        <p:blipFill>
          <a:blip r:embed="rId2"/>
          <a:srcRect/>
          <a:stretch>
            <a:fillRect/>
          </a:stretch>
        </p:blipFill>
        <p:spPr bwMode="auto">
          <a:xfrm>
            <a:off x="210393" y="0"/>
            <a:ext cx="5079668" cy="6858000"/>
          </a:xfrm>
          <a:prstGeom prst="rect">
            <a:avLst/>
          </a:prstGeom>
          <a:noFill/>
          <a:ln w="9525">
            <a:noFill/>
            <a:miter lim="800000"/>
            <a:headEnd/>
            <a:tailEnd/>
          </a:ln>
        </p:spPr>
      </p:pic>
      <p:sp>
        <p:nvSpPr>
          <p:cNvPr id="3" name="TextBox 2"/>
          <p:cNvSpPr txBox="1"/>
          <p:nvPr/>
        </p:nvSpPr>
        <p:spPr>
          <a:xfrm>
            <a:off x="5508661" y="2353478"/>
            <a:ext cx="3481467" cy="2585323"/>
          </a:xfrm>
          <a:prstGeom prst="rect">
            <a:avLst/>
          </a:prstGeom>
          <a:solidFill>
            <a:schemeClr val="accent6">
              <a:lumMod val="40000"/>
              <a:lumOff val="60000"/>
            </a:schemeClr>
          </a:solidFill>
        </p:spPr>
        <p:txBody>
          <a:bodyPr wrap="none" rtlCol="0">
            <a:spAutoFit/>
          </a:bodyPr>
          <a:lstStyle/>
          <a:p>
            <a:r>
              <a:rPr lang="en-US" dirty="0" smtClean="0"/>
              <a:t>Safety: </a:t>
            </a:r>
          </a:p>
          <a:p>
            <a:endParaRPr lang="en-US" dirty="0" smtClean="0"/>
          </a:p>
          <a:p>
            <a:r>
              <a:rPr lang="en-US" dirty="0" smtClean="0"/>
              <a:t>A big challenge!</a:t>
            </a:r>
          </a:p>
          <a:p>
            <a:r>
              <a:rPr lang="en-US" dirty="0" smtClean="0"/>
              <a:t>After 7 years, and initial difficulties, </a:t>
            </a:r>
          </a:p>
          <a:p>
            <a:r>
              <a:rPr lang="en-US" dirty="0" smtClean="0"/>
              <a:t>only 3 incidents with loss of time</a:t>
            </a:r>
          </a:p>
          <a:p>
            <a:r>
              <a:rPr lang="en-US" dirty="0" smtClean="0"/>
              <a:t>in &gt;100 person years of work time. </a:t>
            </a:r>
          </a:p>
          <a:p>
            <a:r>
              <a:rPr lang="en-US" dirty="0" smtClean="0"/>
              <a:t>Buy-in in safety culture, </a:t>
            </a:r>
          </a:p>
          <a:p>
            <a:r>
              <a:rPr lang="en-US" dirty="0" smtClean="0"/>
              <a:t>retention of people important.  </a:t>
            </a:r>
          </a:p>
          <a:p>
            <a:endParaRPr lang="en-US" dirty="0"/>
          </a:p>
        </p:txBody>
      </p:sp>
      <p:sp>
        <p:nvSpPr>
          <p:cNvPr id="4" name="TextBox 3"/>
          <p:cNvSpPr txBox="1"/>
          <p:nvPr/>
        </p:nvSpPr>
        <p:spPr>
          <a:xfrm>
            <a:off x="5290060" y="491248"/>
            <a:ext cx="3853939" cy="400110"/>
          </a:xfrm>
          <a:prstGeom prst="rect">
            <a:avLst/>
          </a:prstGeom>
          <a:solidFill>
            <a:srgbClr val="FFCC66"/>
          </a:solidFill>
        </p:spPr>
        <p:txBody>
          <a:bodyPr wrap="square" rtlCol="0">
            <a:spAutoFit/>
          </a:bodyPr>
          <a:lstStyle/>
          <a:p>
            <a:r>
              <a:rPr lang="en-US" sz="2000" dirty="0" smtClean="0"/>
              <a:t>Drillers pull out the </a:t>
            </a:r>
            <a:r>
              <a:rPr lang="en-US" sz="2000" dirty="0" err="1" smtClean="0"/>
              <a:t>drillhead</a:t>
            </a:r>
            <a:r>
              <a:rPr lang="en-US" sz="2000" dirty="0" smtClean="0"/>
              <a:t>.</a:t>
            </a:r>
            <a:endParaRPr lang="en-US" sz="20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0"/>
            <a:ext cx="8229600" cy="1143000"/>
          </a:xfrm>
        </p:spPr>
        <p:txBody>
          <a:bodyPr>
            <a:normAutofit fontScale="90000"/>
          </a:bodyPr>
          <a:lstStyle/>
          <a:p>
            <a:r>
              <a:rPr lang="en-US" sz="3600" dirty="0" smtClean="0">
                <a:latin typeface="Arial"/>
                <a:cs typeface="Arial"/>
              </a:rPr>
              <a:t>Drilling and deployment Dec. 13-18, 2010</a:t>
            </a:r>
            <a:endParaRPr lang="en-US" sz="3600" dirty="0">
              <a:latin typeface="Arial"/>
              <a:cs typeface="Arial"/>
            </a:endParaRPr>
          </a:p>
        </p:txBody>
      </p:sp>
      <p:pic>
        <p:nvPicPr>
          <p:cNvPr id="4" name="Content Placeholder 3" descr="webplot.png"/>
          <p:cNvPicPr>
            <a:picLocks noGrp="1" noChangeAspect="1"/>
          </p:cNvPicPr>
          <p:nvPr>
            <p:ph idx="1"/>
          </p:nvPr>
        </p:nvPicPr>
        <p:blipFill>
          <a:blip r:embed="rId2"/>
          <a:srcRect l="-18187" r="-18187"/>
          <a:stretch>
            <a:fillRect/>
          </a:stretch>
        </p:blipFill>
        <p:spPr>
          <a:xfrm>
            <a:off x="-368301" y="977900"/>
            <a:ext cx="10289221" cy="5658675"/>
          </a:xfrm>
        </p:spPr>
      </p:pic>
      <p:pic>
        <p:nvPicPr>
          <p:cNvPr id="5" name="Picture 4" descr="webplot.png"/>
          <p:cNvPicPr>
            <a:picLocks noChangeAspect="1"/>
          </p:cNvPicPr>
          <p:nvPr/>
        </p:nvPicPr>
        <p:blipFill>
          <a:blip r:embed="rId3">
            <a:alphaModFix amt="48000"/>
          </a:blip>
          <a:stretch>
            <a:fillRect/>
          </a:stretch>
        </p:blipFill>
        <p:spPr>
          <a:xfrm>
            <a:off x="993922" y="977900"/>
            <a:ext cx="7553178" cy="5664883"/>
          </a:xfrm>
          <a:prstGeom prst="rect">
            <a:avLst/>
          </a:prstGeom>
          <a:noFill/>
        </p:spPr>
      </p:pic>
      <p:sp>
        <p:nvSpPr>
          <p:cNvPr id="6" name="TextBox 5"/>
          <p:cNvSpPr txBox="1"/>
          <p:nvPr/>
        </p:nvSpPr>
        <p:spPr>
          <a:xfrm rot="16200000">
            <a:off x="-92170" y="3606057"/>
            <a:ext cx="2265464" cy="523220"/>
          </a:xfrm>
          <a:prstGeom prst="rect">
            <a:avLst/>
          </a:prstGeom>
          <a:solidFill>
            <a:schemeClr val="bg1"/>
          </a:solidFill>
        </p:spPr>
        <p:txBody>
          <a:bodyPr wrap="none" rtlCol="0">
            <a:spAutoFit/>
          </a:bodyPr>
          <a:lstStyle/>
          <a:p>
            <a:r>
              <a:rPr lang="en-US" sz="2800" dirty="0" smtClean="0"/>
              <a:t>Depth [meter]</a:t>
            </a:r>
            <a:endParaRPr lang="en-US" sz="2800" dirty="0"/>
          </a:p>
        </p:txBody>
      </p:sp>
      <p:sp>
        <p:nvSpPr>
          <p:cNvPr id="7" name="TextBox 6"/>
          <p:cNvSpPr txBox="1"/>
          <p:nvPr/>
        </p:nvSpPr>
        <p:spPr>
          <a:xfrm>
            <a:off x="4445000" y="6108700"/>
            <a:ext cx="1241558" cy="369332"/>
          </a:xfrm>
          <a:prstGeom prst="rect">
            <a:avLst/>
          </a:prstGeom>
          <a:solidFill>
            <a:srgbClr val="FFFFFF"/>
          </a:solidFill>
        </p:spPr>
        <p:txBody>
          <a:bodyPr wrap="none" rtlCol="0">
            <a:spAutoFit/>
          </a:bodyPr>
          <a:lstStyle/>
          <a:p>
            <a:r>
              <a:rPr lang="en-US" dirty="0" smtClean="0"/>
              <a:t>Day of year</a:t>
            </a:r>
            <a:endParaRPr lang="en-US" dirty="0"/>
          </a:p>
        </p:txBody>
      </p:sp>
      <p:sp>
        <p:nvSpPr>
          <p:cNvPr id="8" name="TextBox 7"/>
          <p:cNvSpPr txBox="1"/>
          <p:nvPr/>
        </p:nvSpPr>
        <p:spPr>
          <a:xfrm>
            <a:off x="2425700" y="2184400"/>
            <a:ext cx="582311" cy="369332"/>
          </a:xfrm>
          <a:prstGeom prst="rect">
            <a:avLst/>
          </a:prstGeom>
          <a:noFill/>
        </p:spPr>
        <p:txBody>
          <a:bodyPr wrap="none" rtlCol="0">
            <a:spAutoFit/>
          </a:bodyPr>
          <a:lstStyle/>
          <a:p>
            <a:r>
              <a:rPr lang="en-US" b="1" dirty="0" smtClean="0">
                <a:solidFill>
                  <a:srgbClr val="008000"/>
                </a:solidFill>
              </a:rPr>
              <a:t>Drill</a:t>
            </a:r>
            <a:endParaRPr lang="en-US" b="1" dirty="0">
              <a:solidFill>
                <a:srgbClr val="008000"/>
              </a:solidFill>
            </a:endParaRPr>
          </a:p>
        </p:txBody>
      </p:sp>
      <p:sp>
        <p:nvSpPr>
          <p:cNvPr id="9" name="TextBox 8"/>
          <p:cNvSpPr txBox="1"/>
          <p:nvPr/>
        </p:nvSpPr>
        <p:spPr>
          <a:xfrm>
            <a:off x="3619500" y="3517900"/>
            <a:ext cx="840757" cy="369332"/>
          </a:xfrm>
          <a:prstGeom prst="rect">
            <a:avLst/>
          </a:prstGeom>
          <a:noFill/>
        </p:spPr>
        <p:txBody>
          <a:bodyPr wrap="none" rtlCol="0">
            <a:spAutoFit/>
          </a:bodyPr>
          <a:lstStyle/>
          <a:p>
            <a:r>
              <a:rPr lang="en-US" dirty="0" smtClean="0">
                <a:solidFill>
                  <a:srgbClr val="FF0000"/>
                </a:solidFill>
              </a:rPr>
              <a:t>Deploy</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drill_areal_better.jpg"/>
          <p:cNvPicPr>
            <a:picLocks noChangeAspect="1"/>
          </p:cNvPicPr>
          <p:nvPr/>
        </p:nvPicPr>
        <p:blipFill>
          <a:blip r:embed="rId2"/>
          <a:stretch>
            <a:fillRect/>
          </a:stretch>
        </p:blipFill>
        <p:spPr>
          <a:xfrm>
            <a:off x="0" y="-100013"/>
            <a:ext cx="9143999" cy="7058026"/>
          </a:xfrm>
          <a:prstGeom prst="rect">
            <a:avLst/>
          </a:prstGeom>
        </p:spPr>
      </p:pic>
      <p:sp>
        <p:nvSpPr>
          <p:cNvPr id="4" name="TextBox 3"/>
          <p:cNvSpPr txBox="1"/>
          <p:nvPr/>
        </p:nvSpPr>
        <p:spPr>
          <a:xfrm>
            <a:off x="0" y="-100013"/>
            <a:ext cx="7681885" cy="954107"/>
          </a:xfrm>
          <a:prstGeom prst="rect">
            <a:avLst/>
          </a:prstGeom>
          <a:noFill/>
        </p:spPr>
        <p:txBody>
          <a:bodyPr wrap="none" rtlCol="0">
            <a:spAutoFit/>
          </a:bodyPr>
          <a:lstStyle/>
          <a:p>
            <a:r>
              <a:rPr lang="en-US" sz="2800" dirty="0" smtClean="0"/>
              <a:t>The IceCube Drill in long term storage configuration</a:t>
            </a:r>
          </a:p>
          <a:p>
            <a:r>
              <a:rPr lang="en-US" sz="2800" dirty="0" smtClean="0"/>
              <a:t>Location: downwind from dark sector</a:t>
            </a:r>
            <a:endParaRPr lang="en-US" sz="28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normAutofit fontScale="90000"/>
          </a:bodyPr>
          <a:lstStyle/>
          <a:p>
            <a:r>
              <a:rPr lang="en-US" dirty="0" smtClean="0"/>
              <a:t>Comment on possible future drill mobilization</a:t>
            </a:r>
            <a:endParaRPr lang="en-US" dirty="0"/>
          </a:p>
        </p:txBody>
      </p:sp>
      <p:sp>
        <p:nvSpPr>
          <p:cNvPr id="18" name="Content Placeholder 17"/>
          <p:cNvSpPr>
            <a:spLocks noGrp="1"/>
          </p:cNvSpPr>
          <p:nvPr>
            <p:ph idx="1"/>
          </p:nvPr>
        </p:nvSpPr>
        <p:spPr/>
        <p:txBody>
          <a:bodyPr>
            <a:normAutofit lnSpcReduction="10000"/>
          </a:bodyPr>
          <a:lstStyle/>
          <a:p>
            <a:r>
              <a:rPr lang="en-US" sz="2800" dirty="0" smtClean="0"/>
              <a:t>Most drill equipment is at South Pole</a:t>
            </a:r>
          </a:p>
          <a:p>
            <a:r>
              <a:rPr lang="en-US" sz="2800" dirty="0" smtClean="0"/>
              <a:t>Exceptions: </a:t>
            </a:r>
          </a:p>
          <a:p>
            <a:pPr lvl="1"/>
            <a:r>
              <a:rPr lang="en-US" sz="2400" dirty="0" smtClean="0"/>
              <a:t>drill hose (McMurdo, warmer), </a:t>
            </a:r>
          </a:p>
          <a:p>
            <a:pPr lvl="1"/>
            <a:r>
              <a:rPr lang="en-US" sz="2400" dirty="0" smtClean="0"/>
              <a:t>drill heads, motor drives, computers (Wisconsin)</a:t>
            </a:r>
          </a:p>
          <a:p>
            <a:pPr lvl="1"/>
            <a:r>
              <a:rPr lang="en-US" sz="2400" dirty="0" smtClean="0"/>
              <a:t>one generator (</a:t>
            </a:r>
            <a:r>
              <a:rPr lang="en-US" sz="2400" dirty="0" err="1" smtClean="0"/>
              <a:t>ConUS</a:t>
            </a:r>
            <a:r>
              <a:rPr lang="en-US" sz="2400" dirty="0" smtClean="0"/>
              <a:t> for refurbishment) </a:t>
            </a:r>
          </a:p>
          <a:p>
            <a:r>
              <a:rPr lang="en-US" sz="2800" dirty="0" smtClean="0"/>
              <a:t>Mobilization:</a:t>
            </a:r>
          </a:p>
          <a:p>
            <a:pPr lvl="1"/>
            <a:r>
              <a:rPr lang="en-US" sz="2400" dirty="0" smtClean="0"/>
              <a:t>takes 4 weeks longer than usual IceCube season (start drilling second half of December)</a:t>
            </a:r>
          </a:p>
          <a:p>
            <a:r>
              <a:rPr lang="en-US" sz="2800" dirty="0" smtClean="0"/>
              <a:t>Drill is complex system, removing pieces will likely result in substantial redesign, rebuild efforts.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59074" name="Object 2"/>
          <p:cNvGraphicFramePr>
            <a:graphicFrameLocks noChangeAspect="1"/>
          </p:cNvGraphicFramePr>
          <p:nvPr/>
        </p:nvGraphicFramePr>
        <p:xfrm>
          <a:off x="0" y="-12700"/>
          <a:ext cx="9144000" cy="6870700"/>
        </p:xfrm>
        <a:graphic>
          <a:graphicData uri="http://schemas.openxmlformats.org/presentationml/2006/ole">
            <p:oleObj spid="_x0000_s82946" name="Document" r:id="rId3" imgW="4906080" imgH="3685680" progId="Word.Document.8">
              <p:embed/>
            </p:oleObj>
          </a:graphicData>
        </a:graphic>
      </p:graphicFrame>
      <p:sp>
        <p:nvSpPr>
          <p:cNvPr id="259076" name="Text Box 4"/>
          <p:cNvSpPr txBox="1">
            <a:spLocks noChangeArrowheads="1"/>
          </p:cNvSpPr>
          <p:nvPr/>
        </p:nvSpPr>
        <p:spPr bwMode="auto">
          <a:xfrm>
            <a:off x="4967631" y="0"/>
            <a:ext cx="4176369" cy="1384995"/>
          </a:xfrm>
          <a:prstGeom prst="rect">
            <a:avLst/>
          </a:prstGeom>
          <a:solidFill>
            <a:srgbClr val="FFCC66"/>
          </a:solidFill>
          <a:ln w="9525">
            <a:noFill/>
            <a:miter lim="800000"/>
            <a:headEnd/>
            <a:tailEnd/>
          </a:ln>
          <a:effectLst/>
        </p:spPr>
        <p:txBody>
          <a:bodyPr wrap="none">
            <a:prstTxWarp prst="textNoShape">
              <a:avLst/>
            </a:prstTxWarp>
            <a:spAutoFit/>
          </a:bodyPr>
          <a:lstStyle/>
          <a:p>
            <a:pPr algn="ctr"/>
            <a:r>
              <a:rPr lang="en-US" sz="2800" dirty="0" smtClean="0">
                <a:latin typeface="Arial Unicode MS" charset="0"/>
              </a:rPr>
              <a:t>60 photomultipliers/string</a:t>
            </a:r>
          </a:p>
          <a:p>
            <a:pPr algn="ctr"/>
            <a:r>
              <a:rPr lang="en-US" sz="2800" dirty="0" smtClean="0">
                <a:latin typeface="Arial Unicode MS" charset="0"/>
              </a:rPr>
              <a:t>Installation time: </a:t>
            </a:r>
          </a:p>
          <a:p>
            <a:pPr algn="ctr"/>
            <a:r>
              <a:rPr lang="en-US" sz="2800" dirty="0" smtClean="0">
                <a:latin typeface="Arial Unicode MS" charset="0"/>
              </a:rPr>
              <a:t>10h/string</a:t>
            </a:r>
            <a:endParaRPr lang="en-US" sz="2800" dirty="0">
              <a:latin typeface="Arial Unicode MS" charset="0"/>
            </a:endParaRPr>
          </a:p>
        </p:txBody>
      </p:sp>
      <p:sp>
        <p:nvSpPr>
          <p:cNvPr id="5" name="TextBox 4"/>
          <p:cNvSpPr txBox="1"/>
          <p:nvPr/>
        </p:nvSpPr>
        <p:spPr>
          <a:xfrm>
            <a:off x="5778062" y="2024900"/>
            <a:ext cx="3365938" cy="1200329"/>
          </a:xfrm>
          <a:prstGeom prst="rect">
            <a:avLst/>
          </a:prstGeom>
          <a:noFill/>
        </p:spPr>
        <p:txBody>
          <a:bodyPr wrap="none" rtlCol="0">
            <a:spAutoFit/>
          </a:bodyPr>
          <a:lstStyle/>
          <a:p>
            <a:r>
              <a:rPr lang="en-US" dirty="0" smtClean="0"/>
              <a:t>Cables meet sensors for the first </a:t>
            </a:r>
          </a:p>
          <a:p>
            <a:r>
              <a:rPr lang="en-US" dirty="0" smtClean="0"/>
              <a:t>time during the deployment.</a:t>
            </a:r>
          </a:p>
          <a:p>
            <a:r>
              <a:rPr lang="en-US" dirty="0" smtClean="0"/>
              <a:t>Quality program requires close</a:t>
            </a:r>
          </a:p>
          <a:p>
            <a:r>
              <a:rPr lang="en-US" dirty="0" smtClean="0"/>
              <a:t>collaboration with manufacturers.</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0638"/>
            <a:ext cx="9144000" cy="893762"/>
          </a:xfrm>
          <a:solidFill>
            <a:schemeClr val="bg1">
              <a:lumMod val="85000"/>
            </a:schemeClr>
          </a:solidFill>
        </p:spPr>
        <p:txBody>
          <a:bodyPr/>
          <a:lstStyle/>
          <a:p>
            <a:r>
              <a:rPr lang="en-US" dirty="0" smtClean="0"/>
              <a:t>Dec 18, 2010 Last DOM deployed.</a:t>
            </a:r>
            <a:endParaRPr lang="en-US" dirty="0"/>
          </a:p>
        </p:txBody>
      </p:sp>
      <p:sp>
        <p:nvSpPr>
          <p:cNvPr id="4" name="Content Placeholder 3"/>
          <p:cNvSpPr>
            <a:spLocks noGrp="1"/>
          </p:cNvSpPr>
          <p:nvPr>
            <p:ph idx="1"/>
          </p:nvPr>
        </p:nvSpPr>
        <p:spPr/>
        <p:txBody>
          <a:bodyPr/>
          <a:lstStyle/>
          <a:p>
            <a:endParaRPr lang="en-US"/>
          </a:p>
        </p:txBody>
      </p:sp>
      <p:pic>
        <p:nvPicPr>
          <p:cNvPr id="6" name="Picture 5" descr="::::::private:var:folders:og:og-I5DojFZGDA2EznRgaeE+++TM:-Tmp-:com.apple.mail.drag-T0x10051fcb0.tmp.iNLXoS:IMG_1245_2.jpg"/>
          <p:cNvPicPr/>
          <p:nvPr/>
        </p:nvPicPr>
        <p:blipFill>
          <a:blip r:embed="rId2"/>
          <a:srcRect/>
          <a:stretch>
            <a:fillRect/>
          </a:stretch>
        </p:blipFill>
        <p:spPr bwMode="auto">
          <a:xfrm>
            <a:off x="0" y="914401"/>
            <a:ext cx="9143999"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0418" name="Picture 6" descr="world-map"/>
          <p:cNvPicPr>
            <a:picLocks noChangeAspect="1" noChangeArrowheads="1"/>
          </p:cNvPicPr>
          <p:nvPr/>
        </p:nvPicPr>
        <p:blipFill>
          <a:blip r:embed="rId3">
            <a:lum bright="26000" contrast="-34000"/>
          </a:blip>
          <a:srcRect/>
          <a:stretch>
            <a:fillRect/>
          </a:stretch>
        </p:blipFill>
        <p:spPr bwMode="auto">
          <a:xfrm>
            <a:off x="0" y="1123950"/>
            <a:ext cx="9185275" cy="5222875"/>
          </a:xfrm>
          <a:prstGeom prst="rect">
            <a:avLst/>
          </a:prstGeom>
          <a:noFill/>
          <a:ln w="9525">
            <a:noFill/>
            <a:miter lim="800000"/>
            <a:headEnd/>
            <a:tailEnd/>
          </a:ln>
        </p:spPr>
      </p:pic>
      <p:sp>
        <p:nvSpPr>
          <p:cNvPr id="60419" name="Text Box 7"/>
          <p:cNvSpPr txBox="1">
            <a:spLocks noChangeArrowheads="1"/>
          </p:cNvSpPr>
          <p:nvPr/>
        </p:nvSpPr>
        <p:spPr bwMode="auto">
          <a:xfrm>
            <a:off x="138113" y="1571625"/>
            <a:ext cx="2605087" cy="3200400"/>
          </a:xfrm>
          <a:prstGeom prst="rect">
            <a:avLst/>
          </a:prstGeom>
          <a:noFill/>
          <a:ln w="9525">
            <a:noFill/>
            <a:miter lim="800000"/>
            <a:headEnd/>
            <a:tailEnd/>
          </a:ln>
        </p:spPr>
        <p:txBody>
          <a:bodyPr lIns="0" tIns="0" rIns="0" bIns="0">
            <a:prstTxWarp prst="textNoShape">
              <a:avLst/>
            </a:prstTxWarp>
            <a:spAutoFit/>
          </a:bodyPr>
          <a:lstStyle/>
          <a:p>
            <a:pPr marL="114300" indent="-114300" defTabSz="828675">
              <a:buClr>
                <a:schemeClr val="tx1"/>
              </a:buClr>
              <a:tabLst>
                <a:tab pos="657225" algn="l"/>
                <a:tab pos="1312863" algn="l"/>
                <a:tab pos="1970088" algn="l"/>
                <a:tab pos="2627313" algn="l"/>
                <a:tab pos="3282950" algn="l"/>
              </a:tabLst>
            </a:pPr>
            <a:r>
              <a:rPr lang="sv-SE" sz="1600" b="1">
                <a:solidFill>
                  <a:srgbClr val="1F497D"/>
                </a:solidFill>
                <a:latin typeface="Calibri" pitchFamily="-65" charset="0"/>
              </a:rPr>
              <a:t>USA: </a:t>
            </a:r>
          </a:p>
          <a:p>
            <a:pPr marL="114300" indent="-114300" defTabSz="828675">
              <a:buClr>
                <a:schemeClr val="tx1"/>
              </a:buClr>
              <a:tabLst>
                <a:tab pos="657225" algn="l"/>
                <a:tab pos="1312863" algn="l"/>
                <a:tab pos="1970088" algn="l"/>
                <a:tab pos="2627313" algn="l"/>
                <a:tab pos="3282950" algn="l"/>
              </a:tabLst>
            </a:pPr>
            <a:r>
              <a:rPr lang="sv-SE" sz="1200" b="1">
                <a:solidFill>
                  <a:srgbClr val="1F497D"/>
                </a:solidFill>
                <a:latin typeface="Calibri" pitchFamily="-65" charset="0"/>
              </a:rPr>
              <a:t> Bartol Research Institute, Delaware</a:t>
            </a:r>
          </a:p>
          <a:p>
            <a:pPr marL="114300" indent="-114300" defTabSz="828675">
              <a:buClr>
                <a:schemeClr val="tx1"/>
              </a:buClr>
              <a:tabLst>
                <a:tab pos="657225" algn="l"/>
                <a:tab pos="1312863" algn="l"/>
                <a:tab pos="1970088" algn="l"/>
                <a:tab pos="2627313" algn="l"/>
                <a:tab pos="3282950" algn="l"/>
              </a:tabLst>
            </a:pPr>
            <a:r>
              <a:rPr lang="en-US" sz="1200" b="1">
                <a:solidFill>
                  <a:srgbClr val="1F497D"/>
                </a:solidFill>
                <a:latin typeface="Calibri" pitchFamily="-65" charset="0"/>
              </a:rPr>
              <a:t> University of California, Berkeley</a:t>
            </a:r>
          </a:p>
          <a:p>
            <a:pPr marL="114300" indent="-114300" defTabSz="828675">
              <a:buClr>
                <a:schemeClr val="tx1"/>
              </a:buClr>
              <a:tabLst>
                <a:tab pos="657225" algn="l"/>
                <a:tab pos="1312863" algn="l"/>
                <a:tab pos="1970088" algn="l"/>
                <a:tab pos="2627313" algn="l"/>
                <a:tab pos="3282950" algn="l"/>
              </a:tabLst>
            </a:pPr>
            <a:r>
              <a:rPr lang="en-US" sz="1200" b="1">
                <a:solidFill>
                  <a:srgbClr val="1F497D"/>
                </a:solidFill>
                <a:latin typeface="Calibri" pitchFamily="-65" charset="0"/>
              </a:rPr>
              <a:t> University of California, Irvine</a:t>
            </a:r>
          </a:p>
          <a:p>
            <a:pPr marL="114300" indent="-114300" defTabSz="828675">
              <a:buClr>
                <a:schemeClr val="tx1"/>
              </a:buClr>
              <a:tabLst>
                <a:tab pos="657225" algn="l"/>
                <a:tab pos="1312863" algn="l"/>
                <a:tab pos="1970088" algn="l"/>
                <a:tab pos="2627313" algn="l"/>
                <a:tab pos="3282950" algn="l"/>
              </a:tabLst>
            </a:pPr>
            <a:r>
              <a:rPr lang="en-US" sz="1200" b="1">
                <a:solidFill>
                  <a:srgbClr val="1F497D"/>
                </a:solidFill>
                <a:latin typeface="Calibri" pitchFamily="-65" charset="0"/>
              </a:rPr>
              <a:t> Pennsylvania State University</a:t>
            </a:r>
            <a:endParaRPr lang="sv-SE" sz="1200" b="1">
              <a:solidFill>
                <a:srgbClr val="1F497D"/>
              </a:solidFill>
              <a:latin typeface="Calibri" pitchFamily="-65" charset="0"/>
            </a:endParaRPr>
          </a:p>
          <a:p>
            <a:pPr marL="114300" indent="-114300" defTabSz="828675">
              <a:buClr>
                <a:schemeClr val="tx1"/>
              </a:buClr>
              <a:tabLst>
                <a:tab pos="657225" algn="l"/>
                <a:tab pos="1312863" algn="l"/>
                <a:tab pos="1970088" algn="l"/>
                <a:tab pos="2627313" algn="l"/>
                <a:tab pos="3282950" algn="l"/>
              </a:tabLst>
            </a:pPr>
            <a:r>
              <a:rPr lang="en-US" sz="1200" b="1">
                <a:solidFill>
                  <a:srgbClr val="1F497D"/>
                </a:solidFill>
                <a:latin typeface="Calibri" pitchFamily="-65" charset="0"/>
              </a:rPr>
              <a:t> Clark-Atlanta University</a:t>
            </a:r>
          </a:p>
          <a:p>
            <a:pPr marL="114300" indent="-114300" defTabSz="828675">
              <a:buClr>
                <a:schemeClr val="tx1"/>
              </a:buClr>
              <a:tabLst>
                <a:tab pos="657225" algn="l"/>
                <a:tab pos="1312863" algn="l"/>
                <a:tab pos="1970088" algn="l"/>
                <a:tab pos="2627313" algn="l"/>
                <a:tab pos="3282950" algn="l"/>
              </a:tabLst>
            </a:pPr>
            <a:r>
              <a:rPr lang="en-US" sz="1200" b="1">
                <a:solidFill>
                  <a:srgbClr val="1F497D"/>
                </a:solidFill>
                <a:latin typeface="Calibri" pitchFamily="-65" charset="0"/>
              </a:rPr>
              <a:t> Ohio State University</a:t>
            </a:r>
          </a:p>
          <a:p>
            <a:pPr marL="114300" indent="-114300" defTabSz="828675">
              <a:buClr>
                <a:schemeClr val="tx1"/>
              </a:buClr>
              <a:tabLst>
                <a:tab pos="657225" algn="l"/>
                <a:tab pos="1312863" algn="l"/>
                <a:tab pos="1970088" algn="l"/>
                <a:tab pos="2627313" algn="l"/>
                <a:tab pos="3282950" algn="l"/>
              </a:tabLst>
            </a:pPr>
            <a:r>
              <a:rPr lang="en-US" sz="1200" b="1">
                <a:solidFill>
                  <a:srgbClr val="1F497D"/>
                </a:solidFill>
                <a:latin typeface="Calibri" pitchFamily="-65" charset="0"/>
              </a:rPr>
              <a:t> Georgia Tech</a:t>
            </a:r>
          </a:p>
          <a:p>
            <a:pPr marL="114300" indent="-114300" defTabSz="828675">
              <a:buClr>
                <a:schemeClr val="tx1"/>
              </a:buClr>
              <a:tabLst>
                <a:tab pos="657225" algn="l"/>
                <a:tab pos="1312863" algn="l"/>
                <a:tab pos="1970088" algn="l"/>
                <a:tab pos="2627313" algn="l"/>
                <a:tab pos="3282950" algn="l"/>
              </a:tabLst>
            </a:pPr>
            <a:r>
              <a:rPr lang="en-US" sz="1200" b="1">
                <a:solidFill>
                  <a:srgbClr val="1F497D"/>
                </a:solidFill>
                <a:latin typeface="Calibri" pitchFamily="-65" charset="0"/>
              </a:rPr>
              <a:t> University of Maryland</a:t>
            </a:r>
          </a:p>
          <a:p>
            <a:pPr marL="114300" indent="-114300" defTabSz="828675">
              <a:buClr>
                <a:schemeClr val="tx1"/>
              </a:buClr>
              <a:tabLst>
                <a:tab pos="657225" algn="l"/>
                <a:tab pos="1312863" algn="l"/>
                <a:tab pos="1970088" algn="l"/>
                <a:tab pos="2627313" algn="l"/>
                <a:tab pos="3282950" algn="l"/>
              </a:tabLst>
            </a:pPr>
            <a:r>
              <a:rPr lang="en-US" sz="1200" b="1">
                <a:solidFill>
                  <a:srgbClr val="1F497D"/>
                </a:solidFill>
                <a:latin typeface="Calibri" pitchFamily="-65" charset="0"/>
              </a:rPr>
              <a:t> University of Alabama, Tuscaloosa</a:t>
            </a:r>
          </a:p>
          <a:p>
            <a:pPr marL="114300" indent="-114300" defTabSz="828675">
              <a:buClr>
                <a:schemeClr val="tx1"/>
              </a:buClr>
              <a:tabLst>
                <a:tab pos="657225" algn="l"/>
                <a:tab pos="1312863" algn="l"/>
                <a:tab pos="1970088" algn="l"/>
                <a:tab pos="2627313" algn="l"/>
                <a:tab pos="3282950" algn="l"/>
              </a:tabLst>
            </a:pPr>
            <a:r>
              <a:rPr lang="en-US" sz="1200" b="1">
                <a:solidFill>
                  <a:srgbClr val="1F497D"/>
                </a:solidFill>
                <a:latin typeface="Calibri" pitchFamily="-65" charset="0"/>
              </a:rPr>
              <a:t> University of Wisconsin-Madison</a:t>
            </a:r>
          </a:p>
          <a:p>
            <a:pPr marL="114300" indent="-114300" defTabSz="828675">
              <a:buClr>
                <a:schemeClr val="tx1"/>
              </a:buClr>
              <a:tabLst>
                <a:tab pos="657225" algn="l"/>
                <a:tab pos="1312863" algn="l"/>
                <a:tab pos="1970088" algn="l"/>
                <a:tab pos="2627313" algn="l"/>
                <a:tab pos="3282950" algn="l"/>
              </a:tabLst>
            </a:pPr>
            <a:r>
              <a:rPr lang="en-US" sz="1200" b="1">
                <a:solidFill>
                  <a:srgbClr val="1F497D"/>
                </a:solidFill>
                <a:latin typeface="Calibri" pitchFamily="-65" charset="0"/>
              </a:rPr>
              <a:t> University of Wisconsin-River Falls</a:t>
            </a:r>
          </a:p>
          <a:p>
            <a:pPr marL="114300" indent="-114300" defTabSz="828675">
              <a:buClr>
                <a:schemeClr val="tx1"/>
              </a:buClr>
              <a:tabLst>
                <a:tab pos="657225" algn="l"/>
                <a:tab pos="1312863" algn="l"/>
                <a:tab pos="1970088" algn="l"/>
                <a:tab pos="2627313" algn="l"/>
                <a:tab pos="3282950" algn="l"/>
              </a:tabLst>
            </a:pPr>
            <a:r>
              <a:rPr lang="en-US" sz="1200" b="1">
                <a:solidFill>
                  <a:srgbClr val="1F497D"/>
                </a:solidFill>
                <a:latin typeface="Calibri" pitchFamily="-65" charset="0"/>
              </a:rPr>
              <a:t> Lawrence Berkeley National Lab.</a:t>
            </a:r>
          </a:p>
          <a:p>
            <a:pPr marL="114300" indent="-114300" defTabSz="828675">
              <a:buClr>
                <a:schemeClr val="tx1"/>
              </a:buClr>
              <a:tabLst>
                <a:tab pos="657225" algn="l"/>
                <a:tab pos="1312863" algn="l"/>
                <a:tab pos="1970088" algn="l"/>
                <a:tab pos="2627313" algn="l"/>
                <a:tab pos="3282950" algn="l"/>
              </a:tabLst>
            </a:pPr>
            <a:r>
              <a:rPr lang="en-US" sz="1200" b="1">
                <a:solidFill>
                  <a:srgbClr val="1F497D"/>
                </a:solidFill>
                <a:latin typeface="Calibri" pitchFamily="-65" charset="0"/>
              </a:rPr>
              <a:t> University of Kansas </a:t>
            </a:r>
          </a:p>
          <a:p>
            <a:pPr marL="114300" indent="-114300" defTabSz="828675">
              <a:buClr>
                <a:schemeClr val="tx1"/>
              </a:buClr>
              <a:tabLst>
                <a:tab pos="657225" algn="l"/>
                <a:tab pos="1312863" algn="l"/>
                <a:tab pos="1970088" algn="l"/>
                <a:tab pos="2627313" algn="l"/>
                <a:tab pos="3282950" algn="l"/>
              </a:tabLst>
            </a:pPr>
            <a:r>
              <a:rPr lang="en-US" sz="1200" b="1">
                <a:solidFill>
                  <a:srgbClr val="1F497D"/>
                </a:solidFill>
                <a:latin typeface="Calibri" pitchFamily="-65" charset="0"/>
              </a:rPr>
              <a:t> Southern University and A&amp;M </a:t>
            </a:r>
          </a:p>
          <a:p>
            <a:pPr marL="114300" indent="-114300" defTabSz="828675">
              <a:buClr>
                <a:schemeClr val="tx1"/>
              </a:buClr>
              <a:tabLst>
                <a:tab pos="657225" algn="l"/>
                <a:tab pos="1312863" algn="l"/>
                <a:tab pos="1970088" algn="l"/>
                <a:tab pos="2627313" algn="l"/>
                <a:tab pos="3282950" algn="l"/>
              </a:tabLst>
            </a:pPr>
            <a:r>
              <a:rPr lang="en-US" sz="1200" b="1">
                <a:solidFill>
                  <a:srgbClr val="1F497D"/>
                </a:solidFill>
                <a:latin typeface="Calibri" pitchFamily="-65" charset="0"/>
              </a:rPr>
              <a:t>	  College, Baton Rouge</a:t>
            </a:r>
          </a:p>
          <a:p>
            <a:pPr marL="114300" indent="-114300" defTabSz="828675">
              <a:buClr>
                <a:schemeClr val="tx1"/>
              </a:buClr>
              <a:tabLst>
                <a:tab pos="657225" algn="l"/>
                <a:tab pos="1312863" algn="l"/>
                <a:tab pos="1970088" algn="l"/>
                <a:tab pos="2627313" algn="l"/>
                <a:tab pos="3282950" algn="l"/>
              </a:tabLst>
            </a:pPr>
            <a:r>
              <a:rPr lang="en-US" sz="1200" b="1">
                <a:solidFill>
                  <a:srgbClr val="1F497D"/>
                </a:solidFill>
                <a:latin typeface="Calibri" pitchFamily="-65" charset="0"/>
              </a:rPr>
              <a:t> University of Alaska, Anchorage</a:t>
            </a:r>
            <a:endParaRPr lang="fr-FR" sz="1200" b="1">
              <a:solidFill>
                <a:srgbClr val="1F497D"/>
              </a:solidFill>
              <a:latin typeface="Calibri" pitchFamily="-65" charset="0"/>
            </a:endParaRPr>
          </a:p>
        </p:txBody>
      </p:sp>
      <p:sp>
        <p:nvSpPr>
          <p:cNvPr id="60420" name="Rectangle 8"/>
          <p:cNvSpPr>
            <a:spLocks noChangeArrowheads="1"/>
          </p:cNvSpPr>
          <p:nvPr/>
        </p:nvSpPr>
        <p:spPr bwMode="auto">
          <a:xfrm>
            <a:off x="3276600" y="1295400"/>
            <a:ext cx="1944688" cy="701675"/>
          </a:xfrm>
          <a:prstGeom prst="rect">
            <a:avLst/>
          </a:prstGeom>
          <a:noFill/>
          <a:ln w="9525">
            <a:noFill/>
            <a:miter lim="800000"/>
            <a:headEnd/>
            <a:tailEnd/>
          </a:ln>
        </p:spPr>
        <p:txBody>
          <a:bodyPr>
            <a:prstTxWarp prst="textNoShape">
              <a:avLst/>
            </a:prstTxWarp>
            <a:spAutoFit/>
          </a:bodyPr>
          <a:lstStyle/>
          <a:p>
            <a:pPr marL="114300" indent="-114300" defTabSz="828675">
              <a:buClr>
                <a:schemeClr val="tx1"/>
              </a:buClr>
              <a:tabLst>
                <a:tab pos="657225" algn="l"/>
                <a:tab pos="1312863" algn="l"/>
                <a:tab pos="1970088" algn="l"/>
                <a:tab pos="2627313" algn="l"/>
                <a:tab pos="3282950" algn="l"/>
              </a:tabLst>
            </a:pPr>
            <a:r>
              <a:rPr lang="sv-SE" sz="1600" b="1">
                <a:solidFill>
                  <a:srgbClr val="1F497D"/>
                </a:solidFill>
                <a:latin typeface="Calibri" pitchFamily="-65" charset="0"/>
              </a:rPr>
              <a:t>Sweden:</a:t>
            </a:r>
          </a:p>
          <a:p>
            <a:pPr marL="114300" indent="-114300" defTabSz="828675">
              <a:buClr>
                <a:schemeClr val="tx1"/>
              </a:buClr>
              <a:tabLst>
                <a:tab pos="657225" algn="l"/>
                <a:tab pos="1312863" algn="l"/>
                <a:tab pos="1970088" algn="l"/>
                <a:tab pos="2627313" algn="l"/>
                <a:tab pos="3282950" algn="l"/>
              </a:tabLst>
            </a:pPr>
            <a:r>
              <a:rPr lang="sv-SE" sz="1200" b="1">
                <a:solidFill>
                  <a:srgbClr val="1F497D"/>
                </a:solidFill>
                <a:latin typeface="Calibri" pitchFamily="-65" charset="0"/>
              </a:rPr>
              <a:t> Uppsala Universitet</a:t>
            </a:r>
          </a:p>
          <a:p>
            <a:pPr marL="114300" indent="-114300" defTabSz="828675">
              <a:buClr>
                <a:schemeClr val="tx1"/>
              </a:buClr>
              <a:tabLst>
                <a:tab pos="657225" algn="l"/>
                <a:tab pos="1312863" algn="l"/>
                <a:tab pos="1970088" algn="l"/>
                <a:tab pos="2627313" algn="l"/>
                <a:tab pos="3282950" algn="l"/>
              </a:tabLst>
            </a:pPr>
            <a:r>
              <a:rPr lang="sv-SE" sz="1200" b="1">
                <a:solidFill>
                  <a:srgbClr val="1F497D"/>
                </a:solidFill>
                <a:latin typeface="Calibri" pitchFamily="-65" charset="0"/>
              </a:rPr>
              <a:t> Stockholm Universitet</a:t>
            </a:r>
          </a:p>
        </p:txBody>
      </p:sp>
      <p:sp>
        <p:nvSpPr>
          <p:cNvPr id="60421" name="Rectangle 9"/>
          <p:cNvSpPr>
            <a:spLocks noChangeArrowheads="1"/>
          </p:cNvSpPr>
          <p:nvPr/>
        </p:nvSpPr>
        <p:spPr bwMode="auto">
          <a:xfrm>
            <a:off x="3048000" y="2057400"/>
            <a:ext cx="1944688" cy="519113"/>
          </a:xfrm>
          <a:prstGeom prst="rect">
            <a:avLst/>
          </a:prstGeom>
          <a:noFill/>
          <a:ln w="9525">
            <a:noFill/>
            <a:miter lim="800000"/>
            <a:headEnd/>
            <a:tailEnd/>
          </a:ln>
        </p:spPr>
        <p:txBody>
          <a:bodyPr>
            <a:prstTxWarp prst="textNoShape">
              <a:avLst/>
            </a:prstTxWarp>
            <a:spAutoFit/>
          </a:bodyPr>
          <a:lstStyle/>
          <a:p>
            <a:pPr marL="114300" indent="-114300" defTabSz="828675">
              <a:buClr>
                <a:schemeClr val="tx1"/>
              </a:buClr>
              <a:tabLst>
                <a:tab pos="657225" algn="l"/>
                <a:tab pos="1312863" algn="l"/>
                <a:tab pos="1970088" algn="l"/>
                <a:tab pos="2627313" algn="l"/>
                <a:tab pos="3282950" algn="l"/>
              </a:tabLst>
            </a:pPr>
            <a:r>
              <a:rPr lang="sv-SE" sz="1600" b="1">
                <a:solidFill>
                  <a:srgbClr val="1F497D"/>
                </a:solidFill>
                <a:latin typeface="Calibri" pitchFamily="-65" charset="0"/>
              </a:rPr>
              <a:t>UK:</a:t>
            </a:r>
          </a:p>
          <a:p>
            <a:pPr marL="114300" indent="-114300" defTabSz="828675">
              <a:buClr>
                <a:schemeClr val="tx1"/>
              </a:buClr>
              <a:tabLst>
                <a:tab pos="657225" algn="l"/>
                <a:tab pos="1312863" algn="l"/>
                <a:tab pos="1970088" algn="l"/>
                <a:tab pos="2627313" algn="l"/>
                <a:tab pos="3282950" algn="l"/>
              </a:tabLst>
            </a:pPr>
            <a:r>
              <a:rPr lang="sv-SE" sz="1200" b="1">
                <a:solidFill>
                  <a:srgbClr val="1F497D"/>
                </a:solidFill>
                <a:latin typeface="Calibri" pitchFamily="-65" charset="0"/>
              </a:rPr>
              <a:t> Oxford University</a:t>
            </a:r>
          </a:p>
        </p:txBody>
      </p:sp>
      <p:sp>
        <p:nvSpPr>
          <p:cNvPr id="60422" name="Rectangle 10"/>
          <p:cNvSpPr>
            <a:spLocks noChangeArrowheads="1"/>
          </p:cNvSpPr>
          <p:nvPr/>
        </p:nvSpPr>
        <p:spPr bwMode="auto">
          <a:xfrm>
            <a:off x="4513263" y="3141663"/>
            <a:ext cx="2344737" cy="1108075"/>
          </a:xfrm>
          <a:prstGeom prst="rect">
            <a:avLst/>
          </a:prstGeom>
          <a:noFill/>
          <a:ln w="9525">
            <a:noFill/>
            <a:miter lim="800000"/>
            <a:headEnd/>
            <a:tailEnd/>
          </a:ln>
        </p:spPr>
        <p:txBody>
          <a:bodyPr>
            <a:prstTxWarp prst="textNoShape">
              <a:avLst/>
            </a:prstTxWarp>
            <a:spAutoFit/>
          </a:bodyPr>
          <a:lstStyle/>
          <a:p>
            <a:pPr marL="114300" indent="-114300" defTabSz="828675">
              <a:buClr>
                <a:schemeClr val="tx1"/>
              </a:buClr>
              <a:tabLst>
                <a:tab pos="657225" algn="l"/>
                <a:tab pos="1312863" algn="l"/>
                <a:tab pos="1970088" algn="l"/>
                <a:tab pos="2627313" algn="l"/>
                <a:tab pos="3282950" algn="l"/>
              </a:tabLst>
            </a:pPr>
            <a:r>
              <a:rPr lang="en-US" sz="1600" b="1">
                <a:solidFill>
                  <a:srgbClr val="1F497D"/>
                </a:solidFill>
                <a:latin typeface="Calibri" pitchFamily="-65" charset="0"/>
              </a:rPr>
              <a:t>Belgium:</a:t>
            </a:r>
          </a:p>
          <a:p>
            <a:pPr marL="114300" indent="-114300" defTabSz="828675">
              <a:buClr>
                <a:schemeClr val="tx1"/>
              </a:buClr>
              <a:tabLst>
                <a:tab pos="657225" algn="l"/>
                <a:tab pos="1312863" algn="l"/>
                <a:tab pos="1970088" algn="l"/>
                <a:tab pos="2627313" algn="l"/>
                <a:tab pos="3282950" algn="l"/>
              </a:tabLst>
            </a:pPr>
            <a:r>
              <a:rPr lang="en-US" sz="1200" b="1">
                <a:solidFill>
                  <a:srgbClr val="1F497D"/>
                </a:solidFill>
                <a:latin typeface="Calibri" pitchFamily="-65" charset="0"/>
              </a:rPr>
              <a:t> Université Libre de Bruxelles</a:t>
            </a:r>
          </a:p>
          <a:p>
            <a:pPr marL="114300" indent="-114300" defTabSz="828675">
              <a:buClr>
                <a:schemeClr val="tx1"/>
              </a:buClr>
              <a:tabLst>
                <a:tab pos="657225" algn="l"/>
                <a:tab pos="1312863" algn="l"/>
                <a:tab pos="1970088" algn="l"/>
                <a:tab pos="2627313" algn="l"/>
                <a:tab pos="3282950" algn="l"/>
              </a:tabLst>
            </a:pPr>
            <a:r>
              <a:rPr lang="en-US" sz="1200" b="1">
                <a:solidFill>
                  <a:srgbClr val="1F497D"/>
                </a:solidFill>
                <a:latin typeface="Calibri" pitchFamily="-65" charset="0"/>
              </a:rPr>
              <a:t> </a:t>
            </a:r>
            <a:r>
              <a:rPr lang="sv-SE" sz="1200" b="1">
                <a:solidFill>
                  <a:srgbClr val="1F497D"/>
                </a:solidFill>
                <a:latin typeface="Calibri" pitchFamily="-65" charset="0"/>
              </a:rPr>
              <a:t>Vrije Universiteit Brussel</a:t>
            </a:r>
          </a:p>
          <a:p>
            <a:pPr marL="114300" indent="-114300" defTabSz="828675">
              <a:buClr>
                <a:schemeClr val="tx1"/>
              </a:buClr>
              <a:tabLst>
                <a:tab pos="657225" algn="l"/>
                <a:tab pos="1312863" algn="l"/>
                <a:tab pos="1970088" algn="l"/>
                <a:tab pos="2627313" algn="l"/>
                <a:tab pos="3282950" algn="l"/>
              </a:tabLst>
            </a:pPr>
            <a:r>
              <a:rPr lang="sv-SE" sz="1200" b="1">
                <a:solidFill>
                  <a:srgbClr val="1F497D"/>
                </a:solidFill>
                <a:latin typeface="Calibri" pitchFamily="-65" charset="0"/>
              </a:rPr>
              <a:t> Universiteit Gent</a:t>
            </a:r>
            <a:endParaRPr lang="en-US" sz="1200" b="1">
              <a:solidFill>
                <a:srgbClr val="1F497D"/>
              </a:solidFill>
              <a:latin typeface="Calibri" pitchFamily="-65" charset="0"/>
            </a:endParaRPr>
          </a:p>
          <a:p>
            <a:pPr marL="114300" indent="-114300" defTabSz="828675">
              <a:buClr>
                <a:schemeClr val="tx1"/>
              </a:buClr>
              <a:tabLst>
                <a:tab pos="657225" algn="l"/>
                <a:tab pos="1312863" algn="l"/>
                <a:tab pos="1970088" algn="l"/>
                <a:tab pos="2627313" algn="l"/>
                <a:tab pos="3282950" algn="l"/>
              </a:tabLst>
            </a:pPr>
            <a:r>
              <a:rPr lang="en-US" sz="1200" b="1">
                <a:solidFill>
                  <a:srgbClr val="1F497D"/>
                </a:solidFill>
                <a:latin typeface="Calibri" pitchFamily="-65" charset="0"/>
              </a:rPr>
              <a:t> </a:t>
            </a:r>
            <a:r>
              <a:rPr lang="en-US" sz="1200" b="1">
                <a:solidFill>
                  <a:schemeClr val="tx2"/>
                </a:solidFill>
                <a:latin typeface="Calibri" pitchFamily="-65" charset="0"/>
              </a:rPr>
              <a:t>Université de Mons-Hainaut</a:t>
            </a:r>
            <a:endParaRPr lang="sv-SE" sz="1200" b="1">
              <a:solidFill>
                <a:schemeClr val="tx2"/>
              </a:solidFill>
              <a:latin typeface="Calibri" pitchFamily="-65" charset="0"/>
            </a:endParaRPr>
          </a:p>
        </p:txBody>
      </p:sp>
      <p:sp>
        <p:nvSpPr>
          <p:cNvPr id="60423" name="Rectangle 11"/>
          <p:cNvSpPr>
            <a:spLocks noChangeArrowheads="1"/>
          </p:cNvSpPr>
          <p:nvPr/>
        </p:nvSpPr>
        <p:spPr bwMode="auto">
          <a:xfrm>
            <a:off x="5372100" y="1123950"/>
            <a:ext cx="1943100" cy="1631950"/>
          </a:xfrm>
          <a:prstGeom prst="rect">
            <a:avLst/>
          </a:prstGeom>
          <a:noFill/>
          <a:ln w="9525">
            <a:noFill/>
            <a:miter lim="800000"/>
            <a:headEnd/>
            <a:tailEnd/>
          </a:ln>
        </p:spPr>
        <p:txBody>
          <a:bodyPr>
            <a:prstTxWarp prst="textNoShape">
              <a:avLst/>
            </a:prstTxWarp>
            <a:spAutoFit/>
          </a:bodyPr>
          <a:lstStyle/>
          <a:p>
            <a:pPr marL="114300" indent="-114300" defTabSz="828675">
              <a:buClr>
                <a:schemeClr val="tx1"/>
              </a:buClr>
              <a:tabLst>
                <a:tab pos="657225" algn="l"/>
                <a:tab pos="1312863" algn="l"/>
                <a:tab pos="1970088" algn="l"/>
                <a:tab pos="2627313" algn="l"/>
                <a:tab pos="3282950" algn="l"/>
              </a:tabLst>
            </a:pPr>
            <a:r>
              <a:rPr lang="sv-SE" sz="1600" b="1">
                <a:solidFill>
                  <a:srgbClr val="1F497D"/>
                </a:solidFill>
                <a:latin typeface="Calibri" pitchFamily="-65" charset="0"/>
              </a:rPr>
              <a:t>Germany:</a:t>
            </a:r>
          </a:p>
          <a:p>
            <a:pPr marL="114300" indent="-114300" defTabSz="828675">
              <a:buClr>
                <a:schemeClr val="tx1"/>
              </a:buClr>
              <a:tabLst>
                <a:tab pos="657225" algn="l"/>
                <a:tab pos="1312863" algn="l"/>
                <a:tab pos="1970088" algn="l"/>
                <a:tab pos="2627313" algn="l"/>
                <a:tab pos="3282950" algn="l"/>
              </a:tabLst>
            </a:pPr>
            <a:r>
              <a:rPr lang="sv-SE" sz="1200" b="1">
                <a:solidFill>
                  <a:srgbClr val="1F497D"/>
                </a:solidFill>
                <a:latin typeface="Calibri" pitchFamily="-65" charset="0"/>
              </a:rPr>
              <a:t> </a:t>
            </a:r>
            <a:r>
              <a:rPr lang="en-US" sz="1200" b="1">
                <a:solidFill>
                  <a:srgbClr val="1F497D"/>
                </a:solidFill>
                <a:latin typeface="Calibri" pitchFamily="-65" charset="0"/>
              </a:rPr>
              <a:t>DESY-Zeuthen</a:t>
            </a:r>
          </a:p>
          <a:p>
            <a:pPr marL="114300" indent="-114300" defTabSz="828675">
              <a:buClr>
                <a:schemeClr val="tx1"/>
              </a:buClr>
              <a:tabLst>
                <a:tab pos="657225" algn="l"/>
                <a:tab pos="1312863" algn="l"/>
                <a:tab pos="1970088" algn="l"/>
                <a:tab pos="2627313" algn="l"/>
                <a:tab pos="3282950" algn="l"/>
              </a:tabLst>
            </a:pPr>
            <a:r>
              <a:rPr lang="en-US" sz="1200" b="1">
                <a:solidFill>
                  <a:srgbClr val="1F497D"/>
                </a:solidFill>
                <a:latin typeface="Calibri" pitchFamily="-65" charset="0"/>
              </a:rPr>
              <a:t> Universität Mainz</a:t>
            </a:r>
          </a:p>
          <a:p>
            <a:pPr marL="114300" indent="-114300" defTabSz="828675">
              <a:buClr>
                <a:schemeClr val="tx1"/>
              </a:buClr>
              <a:tabLst>
                <a:tab pos="657225" algn="l"/>
                <a:tab pos="1312863" algn="l"/>
                <a:tab pos="1970088" algn="l"/>
                <a:tab pos="2627313" algn="l"/>
                <a:tab pos="3282950" algn="l"/>
              </a:tabLst>
            </a:pPr>
            <a:r>
              <a:rPr lang="en-US" sz="1200" b="1">
                <a:solidFill>
                  <a:srgbClr val="1F497D"/>
                </a:solidFill>
                <a:latin typeface="Calibri" pitchFamily="-65" charset="0"/>
              </a:rPr>
              <a:t> Universität Dortmund</a:t>
            </a:r>
          </a:p>
          <a:p>
            <a:pPr marL="114300" indent="-114300" defTabSz="828675">
              <a:buClr>
                <a:schemeClr val="tx1"/>
              </a:buClr>
              <a:tabLst>
                <a:tab pos="657225" algn="l"/>
                <a:tab pos="1312863" algn="l"/>
                <a:tab pos="1970088" algn="l"/>
                <a:tab pos="2627313" algn="l"/>
                <a:tab pos="3282950" algn="l"/>
              </a:tabLst>
            </a:pPr>
            <a:r>
              <a:rPr lang="en-US" sz="1200" b="1">
                <a:solidFill>
                  <a:srgbClr val="1F497D"/>
                </a:solidFill>
                <a:latin typeface="Calibri" pitchFamily="-65" charset="0"/>
              </a:rPr>
              <a:t> Universität Wuppertal</a:t>
            </a:r>
            <a:endParaRPr lang="sv-SE" sz="1200" b="1">
              <a:solidFill>
                <a:srgbClr val="1F497D"/>
              </a:solidFill>
              <a:latin typeface="Calibri" pitchFamily="-65" charset="0"/>
            </a:endParaRPr>
          </a:p>
          <a:p>
            <a:pPr marL="114300" indent="-114300" defTabSz="828675">
              <a:buClr>
                <a:schemeClr val="tx1"/>
              </a:buClr>
              <a:tabLst>
                <a:tab pos="657225" algn="l"/>
                <a:tab pos="1312863" algn="l"/>
                <a:tab pos="1970088" algn="l"/>
                <a:tab pos="2627313" algn="l"/>
                <a:tab pos="3282950" algn="l"/>
              </a:tabLst>
            </a:pPr>
            <a:r>
              <a:rPr lang="sv-SE" sz="1200" b="1">
                <a:solidFill>
                  <a:srgbClr val="1F497D"/>
                </a:solidFill>
                <a:latin typeface="Calibri" pitchFamily="-65" charset="0"/>
              </a:rPr>
              <a:t> Humboldt Universität</a:t>
            </a:r>
          </a:p>
          <a:p>
            <a:pPr marL="114300" indent="-114300" defTabSz="828675">
              <a:buClr>
                <a:schemeClr val="tx1"/>
              </a:buClr>
              <a:tabLst>
                <a:tab pos="657225" algn="l"/>
                <a:tab pos="1312863" algn="l"/>
                <a:tab pos="1970088" algn="l"/>
                <a:tab pos="2627313" algn="l"/>
                <a:tab pos="3282950" algn="l"/>
              </a:tabLst>
            </a:pPr>
            <a:r>
              <a:rPr lang="sv-SE" sz="1200" b="1">
                <a:solidFill>
                  <a:srgbClr val="1F497D"/>
                </a:solidFill>
                <a:latin typeface="Calibri" pitchFamily="-65" charset="0"/>
              </a:rPr>
              <a:t> MPI Heidelberg</a:t>
            </a:r>
          </a:p>
          <a:p>
            <a:pPr marL="114300" indent="-114300" defTabSz="828675">
              <a:buClr>
                <a:schemeClr val="tx1"/>
              </a:buClr>
              <a:tabLst>
                <a:tab pos="657225" algn="l"/>
                <a:tab pos="1312863" algn="l"/>
                <a:tab pos="1970088" algn="l"/>
                <a:tab pos="2627313" algn="l"/>
                <a:tab pos="3282950" algn="l"/>
              </a:tabLst>
            </a:pPr>
            <a:r>
              <a:rPr lang="sv-SE" sz="1200" b="1">
                <a:solidFill>
                  <a:srgbClr val="1F497D"/>
                </a:solidFill>
                <a:latin typeface="Calibri" pitchFamily="-65" charset="0"/>
              </a:rPr>
              <a:t> RWTH Aachen</a:t>
            </a:r>
          </a:p>
        </p:txBody>
      </p:sp>
      <p:sp>
        <p:nvSpPr>
          <p:cNvPr id="60424" name="Rectangle 12"/>
          <p:cNvSpPr>
            <a:spLocks noChangeArrowheads="1"/>
          </p:cNvSpPr>
          <p:nvPr/>
        </p:nvSpPr>
        <p:spPr bwMode="auto">
          <a:xfrm>
            <a:off x="7621588" y="3200400"/>
            <a:ext cx="1522412" cy="581025"/>
          </a:xfrm>
          <a:prstGeom prst="rect">
            <a:avLst/>
          </a:prstGeom>
          <a:noFill/>
          <a:ln w="9525">
            <a:noFill/>
            <a:miter lim="800000"/>
            <a:headEnd/>
            <a:tailEnd/>
          </a:ln>
        </p:spPr>
        <p:txBody>
          <a:bodyPr>
            <a:prstTxWarp prst="textNoShape">
              <a:avLst/>
            </a:prstTxWarp>
            <a:spAutoFit/>
          </a:bodyPr>
          <a:lstStyle/>
          <a:p>
            <a:pPr marL="114300" indent="-114300" defTabSz="828675">
              <a:buClr>
                <a:schemeClr val="tx1"/>
              </a:buClr>
              <a:tabLst>
                <a:tab pos="657225" algn="l"/>
                <a:tab pos="1312863" algn="l"/>
                <a:tab pos="1970088" algn="l"/>
                <a:tab pos="2627313" algn="l"/>
                <a:tab pos="3282950" algn="l"/>
              </a:tabLst>
            </a:pPr>
            <a:r>
              <a:rPr lang="sv-SE" sz="1600" b="1">
                <a:solidFill>
                  <a:schemeClr val="tx2"/>
                </a:solidFill>
                <a:latin typeface="Calibri" pitchFamily="-65" charset="0"/>
              </a:rPr>
              <a:t>Japan:</a:t>
            </a:r>
          </a:p>
          <a:p>
            <a:pPr marL="114300" indent="-114300" defTabSz="828675">
              <a:buClr>
                <a:schemeClr val="tx1"/>
              </a:buClr>
              <a:tabLst>
                <a:tab pos="657225" algn="l"/>
                <a:tab pos="1312863" algn="l"/>
                <a:tab pos="1970088" algn="l"/>
                <a:tab pos="2627313" algn="l"/>
                <a:tab pos="3282950" algn="l"/>
              </a:tabLst>
            </a:pPr>
            <a:r>
              <a:rPr lang="sv-SE" sz="1600" b="1">
                <a:solidFill>
                  <a:schemeClr val="tx2"/>
                </a:solidFill>
                <a:latin typeface="Calibri" pitchFamily="-65" charset="0"/>
              </a:rPr>
              <a:t> </a:t>
            </a:r>
            <a:r>
              <a:rPr lang="sv-SE" sz="1200" b="1">
                <a:solidFill>
                  <a:schemeClr val="tx2"/>
                </a:solidFill>
                <a:latin typeface="Calibri" pitchFamily="-65" charset="0"/>
              </a:rPr>
              <a:t>Chiba University</a:t>
            </a:r>
          </a:p>
        </p:txBody>
      </p:sp>
      <p:sp>
        <p:nvSpPr>
          <p:cNvPr id="60425" name="Rectangle 13"/>
          <p:cNvSpPr>
            <a:spLocks noChangeArrowheads="1"/>
          </p:cNvSpPr>
          <p:nvPr/>
        </p:nvSpPr>
        <p:spPr bwMode="auto">
          <a:xfrm>
            <a:off x="6999288" y="5486400"/>
            <a:ext cx="1933575" cy="523875"/>
          </a:xfrm>
          <a:prstGeom prst="rect">
            <a:avLst/>
          </a:prstGeom>
          <a:noFill/>
          <a:ln w="9525">
            <a:noFill/>
            <a:miter lim="800000"/>
            <a:headEnd/>
            <a:tailEnd/>
          </a:ln>
        </p:spPr>
        <p:txBody>
          <a:bodyPr>
            <a:prstTxWarp prst="textNoShape">
              <a:avLst/>
            </a:prstTxWarp>
            <a:spAutoFit/>
          </a:bodyPr>
          <a:lstStyle/>
          <a:p>
            <a:pPr marL="114300" indent="-114300" defTabSz="828675">
              <a:buClr>
                <a:schemeClr val="tx1"/>
              </a:buClr>
              <a:tabLst>
                <a:tab pos="657225" algn="l"/>
                <a:tab pos="1312863" algn="l"/>
                <a:tab pos="1970088" algn="l"/>
                <a:tab pos="2627313" algn="l"/>
                <a:tab pos="3282950" algn="l"/>
              </a:tabLst>
            </a:pPr>
            <a:r>
              <a:rPr lang="sv-SE" sz="1600" b="1">
                <a:solidFill>
                  <a:schemeClr val="tx2"/>
                </a:solidFill>
                <a:latin typeface="Calibri" pitchFamily="-65" charset="0"/>
              </a:rPr>
              <a:t>New Zealand:</a:t>
            </a:r>
          </a:p>
          <a:p>
            <a:pPr marL="114300" indent="-114300" defTabSz="828675">
              <a:buClr>
                <a:schemeClr val="tx1"/>
              </a:buClr>
              <a:tabLst>
                <a:tab pos="657225" algn="l"/>
                <a:tab pos="1312863" algn="l"/>
                <a:tab pos="1970088" algn="l"/>
                <a:tab pos="2627313" algn="l"/>
                <a:tab pos="3282950" algn="l"/>
              </a:tabLst>
            </a:pPr>
            <a:r>
              <a:rPr lang="sv-SE" sz="1200" b="1">
                <a:solidFill>
                  <a:schemeClr val="tx2"/>
                </a:solidFill>
                <a:latin typeface="Calibri" pitchFamily="-65" charset="0"/>
              </a:rPr>
              <a:t> University of Canterbury</a:t>
            </a:r>
          </a:p>
        </p:txBody>
      </p:sp>
      <p:sp>
        <p:nvSpPr>
          <p:cNvPr id="60426" name="Rectangle 15"/>
          <p:cNvSpPr>
            <a:spLocks noChangeArrowheads="1"/>
          </p:cNvSpPr>
          <p:nvPr/>
        </p:nvSpPr>
        <p:spPr bwMode="auto">
          <a:xfrm>
            <a:off x="2291556" y="6073914"/>
            <a:ext cx="4560888" cy="707886"/>
          </a:xfrm>
          <a:prstGeom prst="rect">
            <a:avLst/>
          </a:prstGeom>
          <a:noFill/>
          <a:ln w="9525">
            <a:noFill/>
            <a:miter lim="800000"/>
            <a:headEnd/>
            <a:tailEnd/>
          </a:ln>
        </p:spPr>
        <p:txBody>
          <a:bodyPr>
            <a:prstTxWarp prst="textNoShape">
              <a:avLst/>
            </a:prstTxWarp>
            <a:spAutoFit/>
          </a:bodyPr>
          <a:lstStyle/>
          <a:p>
            <a:pPr algn="ctr" eaLnBrk="0" hangingPunct="0"/>
            <a:r>
              <a:rPr lang="en-US" sz="2000" b="1" dirty="0">
                <a:solidFill>
                  <a:srgbClr val="1F497D"/>
                </a:solidFill>
                <a:latin typeface="Calibri" pitchFamily="-65" charset="0"/>
              </a:rPr>
              <a:t>33 institutions, ~250 members</a:t>
            </a:r>
          </a:p>
          <a:p>
            <a:pPr algn="ctr" eaLnBrk="0" hangingPunct="0"/>
            <a:r>
              <a:rPr lang="en-US" sz="2000" b="1" dirty="0">
                <a:solidFill>
                  <a:srgbClr val="1F497D"/>
                </a:solidFill>
                <a:latin typeface="Calibri" pitchFamily="-65" charset="0"/>
              </a:rPr>
              <a:t>    http://</a:t>
            </a:r>
            <a:r>
              <a:rPr lang="en-US" sz="2000" b="1" dirty="0" err="1">
                <a:solidFill>
                  <a:srgbClr val="1F497D"/>
                </a:solidFill>
                <a:latin typeface="Calibri" pitchFamily="-65" charset="0"/>
              </a:rPr>
              <a:t>icecube.wisc.edu</a:t>
            </a:r>
            <a:endParaRPr lang="en-US" sz="2000" b="1" dirty="0">
              <a:solidFill>
                <a:srgbClr val="1F497D"/>
              </a:solidFill>
              <a:latin typeface="Calibri" pitchFamily="-65" charset="0"/>
            </a:endParaRPr>
          </a:p>
        </p:txBody>
      </p:sp>
      <p:sp>
        <p:nvSpPr>
          <p:cNvPr id="60427" name="Rectangle 16"/>
          <p:cNvSpPr>
            <a:spLocks noChangeArrowheads="1"/>
          </p:cNvSpPr>
          <p:nvPr/>
        </p:nvSpPr>
        <p:spPr bwMode="auto">
          <a:xfrm>
            <a:off x="2971800" y="2667000"/>
            <a:ext cx="1617663" cy="519113"/>
          </a:xfrm>
          <a:prstGeom prst="rect">
            <a:avLst/>
          </a:prstGeom>
          <a:noFill/>
          <a:ln w="9525">
            <a:noFill/>
            <a:miter lim="800000"/>
            <a:headEnd/>
            <a:tailEnd/>
          </a:ln>
        </p:spPr>
        <p:txBody>
          <a:bodyPr>
            <a:prstTxWarp prst="textNoShape">
              <a:avLst/>
            </a:prstTxWarp>
            <a:spAutoFit/>
          </a:bodyPr>
          <a:lstStyle/>
          <a:p>
            <a:pPr marL="114300" indent="-114300" defTabSz="828675">
              <a:buClr>
                <a:schemeClr val="tx1"/>
              </a:buClr>
              <a:tabLst>
                <a:tab pos="657225" algn="l"/>
                <a:tab pos="1312863" algn="l"/>
                <a:tab pos="1970088" algn="l"/>
                <a:tab pos="2627313" algn="l"/>
                <a:tab pos="3282950" algn="l"/>
              </a:tabLst>
            </a:pPr>
            <a:r>
              <a:rPr lang="sv-SE" sz="1600" b="1">
                <a:solidFill>
                  <a:srgbClr val="1F497D"/>
                </a:solidFill>
                <a:latin typeface="Calibri" pitchFamily="-65" charset="0"/>
              </a:rPr>
              <a:t>Netherlands:</a:t>
            </a:r>
          </a:p>
          <a:p>
            <a:pPr marL="114300" indent="-114300" defTabSz="828675">
              <a:buClr>
                <a:schemeClr val="tx1"/>
              </a:buClr>
              <a:tabLst>
                <a:tab pos="657225" algn="l"/>
                <a:tab pos="1312863" algn="l"/>
                <a:tab pos="1970088" algn="l"/>
                <a:tab pos="2627313" algn="l"/>
                <a:tab pos="3282950" algn="l"/>
              </a:tabLst>
            </a:pPr>
            <a:r>
              <a:rPr lang="sv-SE" sz="1200" b="1">
                <a:solidFill>
                  <a:srgbClr val="1F497D"/>
                </a:solidFill>
                <a:latin typeface="Calibri" pitchFamily="-65" charset="0"/>
              </a:rPr>
              <a:t> Utrecht University</a:t>
            </a:r>
          </a:p>
        </p:txBody>
      </p:sp>
      <p:sp>
        <p:nvSpPr>
          <p:cNvPr id="60428" name="Rectangle 17"/>
          <p:cNvSpPr>
            <a:spLocks noChangeArrowheads="1"/>
          </p:cNvSpPr>
          <p:nvPr/>
        </p:nvSpPr>
        <p:spPr bwMode="auto">
          <a:xfrm>
            <a:off x="2895600" y="3262313"/>
            <a:ext cx="1617663" cy="519112"/>
          </a:xfrm>
          <a:prstGeom prst="rect">
            <a:avLst/>
          </a:prstGeom>
          <a:noFill/>
          <a:ln w="9525">
            <a:noFill/>
            <a:miter lim="800000"/>
            <a:headEnd/>
            <a:tailEnd/>
          </a:ln>
        </p:spPr>
        <p:txBody>
          <a:bodyPr>
            <a:prstTxWarp prst="textNoShape">
              <a:avLst/>
            </a:prstTxWarp>
            <a:spAutoFit/>
          </a:bodyPr>
          <a:lstStyle/>
          <a:p>
            <a:pPr marL="114300" indent="-114300" defTabSz="828675">
              <a:buClr>
                <a:schemeClr val="tx1"/>
              </a:buClr>
              <a:tabLst>
                <a:tab pos="657225" algn="l"/>
                <a:tab pos="1312863" algn="l"/>
                <a:tab pos="1970088" algn="l"/>
                <a:tab pos="2627313" algn="l"/>
                <a:tab pos="3282950" algn="l"/>
              </a:tabLst>
            </a:pPr>
            <a:r>
              <a:rPr lang="sv-SE" sz="1600" b="1">
                <a:solidFill>
                  <a:srgbClr val="1F497D"/>
                </a:solidFill>
                <a:latin typeface="Calibri" pitchFamily="-65" charset="0"/>
              </a:rPr>
              <a:t>Switzerland:</a:t>
            </a:r>
          </a:p>
          <a:p>
            <a:pPr marL="114300" indent="-114300" defTabSz="828675">
              <a:buClr>
                <a:schemeClr val="tx1"/>
              </a:buClr>
              <a:tabLst>
                <a:tab pos="657225" algn="l"/>
                <a:tab pos="1312863" algn="l"/>
                <a:tab pos="1970088" algn="l"/>
                <a:tab pos="2627313" algn="l"/>
                <a:tab pos="3282950" algn="l"/>
              </a:tabLst>
            </a:pPr>
            <a:r>
              <a:rPr lang="sv-SE" sz="1200" b="1">
                <a:solidFill>
                  <a:srgbClr val="1F497D"/>
                </a:solidFill>
                <a:latin typeface="Calibri" pitchFamily="-65" charset="0"/>
              </a:rPr>
              <a:t> EPFL</a:t>
            </a:r>
          </a:p>
        </p:txBody>
      </p:sp>
      <p:sp>
        <p:nvSpPr>
          <p:cNvPr id="15" name="TextBox 14"/>
          <p:cNvSpPr txBox="1"/>
          <p:nvPr/>
        </p:nvSpPr>
        <p:spPr>
          <a:xfrm>
            <a:off x="1714771" y="-36731"/>
            <a:ext cx="5676629" cy="646331"/>
          </a:xfrm>
          <a:prstGeom prst="rect">
            <a:avLst/>
          </a:prstGeom>
          <a:noFill/>
        </p:spPr>
        <p:txBody>
          <a:bodyPr wrap="none" rtlCol="0">
            <a:spAutoFit/>
          </a:bodyPr>
          <a:lstStyle/>
          <a:p>
            <a:r>
              <a:rPr lang="en-US" sz="3600" dirty="0" smtClean="0"/>
              <a:t>The IceCube Collaboration</a:t>
            </a:r>
            <a:endParaRPr lang="en-US" sz="3600" dirty="0"/>
          </a:p>
        </p:txBody>
      </p:sp>
    </p:spTree>
  </p:cSld>
  <p:clrMapOvr>
    <a:masterClrMapping/>
  </p:clrMapOvr>
  <mc:AlternateContent xmlns:mp="http://schemas.microsoft.com/office/mac/powerpoint/2008/main">
    <mc:Choice Requires="mp">
      <mp:transition>
        <mp:cube/>
      </mp:transition>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p="http://schemas.microsoft.com/office/mac/powerpoint/2008/main">
      <p:transition>
        <p:cover/>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Slide Number Placeholder 1"/>
          <p:cNvSpPr>
            <a:spLocks noGrp="1"/>
          </p:cNvSpPr>
          <p:nvPr>
            <p:ph type="sldNum" sz="quarter" idx="10"/>
          </p:nvPr>
        </p:nvSpPr>
        <p:spPr/>
        <p:txBody>
          <a:bodyPr/>
          <a:lstStyle/>
          <a:p>
            <a:fld id="{511C72CB-92F5-2D4E-8863-9DA171DFC89A}" type="slidenum">
              <a:rPr lang="en-US"/>
              <a:pPr/>
              <a:t>3</a:t>
            </a:fld>
            <a:endParaRPr lang="en-US"/>
          </a:p>
        </p:txBody>
      </p:sp>
      <p:pic>
        <p:nvPicPr>
          <p:cNvPr id="418818" name="Picture 2"/>
          <p:cNvPicPr>
            <a:picLocks noChangeAspect="1" noChangeArrowheads="1"/>
          </p:cNvPicPr>
          <p:nvPr/>
        </p:nvPicPr>
        <p:blipFill>
          <a:blip r:embed="rId3"/>
          <a:srcRect/>
          <a:stretch>
            <a:fillRect/>
          </a:stretch>
        </p:blipFill>
        <p:spPr bwMode="auto">
          <a:xfrm>
            <a:off x="3733520" y="455876"/>
            <a:ext cx="5410482" cy="6402125"/>
          </a:xfrm>
          <a:prstGeom prst="rect">
            <a:avLst/>
          </a:prstGeom>
          <a:noFill/>
        </p:spPr>
      </p:pic>
      <p:sp>
        <p:nvSpPr>
          <p:cNvPr id="418819" name="Text Box 3"/>
          <p:cNvSpPr txBox="1">
            <a:spLocks noChangeArrowheads="1"/>
          </p:cNvSpPr>
          <p:nvPr/>
        </p:nvSpPr>
        <p:spPr bwMode="auto">
          <a:xfrm>
            <a:off x="6909813" y="5341245"/>
            <a:ext cx="1752073" cy="546079"/>
          </a:xfrm>
          <a:prstGeom prst="rect">
            <a:avLst/>
          </a:prstGeom>
          <a:noFill/>
          <a:ln w="9525">
            <a:noFill/>
            <a:miter lim="800000"/>
            <a:headEnd/>
            <a:tailEnd/>
          </a:ln>
          <a:effectLst/>
        </p:spPr>
        <p:txBody>
          <a:bodyPr lIns="95029" tIns="47514" rIns="95029" bIns="47514">
            <a:prstTxWarp prst="textNoShape">
              <a:avLst/>
            </a:prstTxWarp>
            <a:spAutoFit/>
          </a:bodyPr>
          <a:lstStyle/>
          <a:p>
            <a:pPr defTabSz="952026">
              <a:lnSpc>
                <a:spcPct val="70000"/>
              </a:lnSpc>
              <a:spcBef>
                <a:spcPct val="50000"/>
              </a:spcBef>
            </a:pPr>
            <a:r>
              <a:rPr lang="en-GB" sz="1500" b="1" i="1" dirty="0">
                <a:solidFill>
                  <a:schemeClr val="bg2"/>
                </a:solidFill>
                <a:latin typeface="Times" pitchFamily="-65" charset="0"/>
              </a:rPr>
              <a:t>Ankle </a:t>
            </a:r>
          </a:p>
          <a:p>
            <a:pPr defTabSz="952026">
              <a:lnSpc>
                <a:spcPct val="70000"/>
              </a:lnSpc>
              <a:spcBef>
                <a:spcPct val="50000"/>
              </a:spcBef>
            </a:pPr>
            <a:r>
              <a:rPr lang="en-GB" sz="1500" b="1" i="1" dirty="0">
                <a:solidFill>
                  <a:schemeClr val="bg2"/>
                </a:solidFill>
                <a:latin typeface="Times" pitchFamily="-65" charset="0"/>
              </a:rPr>
              <a:t>1 part km</a:t>
            </a:r>
            <a:r>
              <a:rPr lang="en-GB" sz="1500" b="1" i="1" baseline="30000" dirty="0">
                <a:solidFill>
                  <a:schemeClr val="bg2"/>
                </a:solidFill>
                <a:latin typeface="Times" pitchFamily="-65" charset="0"/>
              </a:rPr>
              <a:t>-2</a:t>
            </a:r>
            <a:r>
              <a:rPr lang="en-GB" sz="1500" b="1" i="1" dirty="0">
                <a:solidFill>
                  <a:schemeClr val="bg2"/>
                </a:solidFill>
                <a:latin typeface="Times" pitchFamily="-65" charset="0"/>
              </a:rPr>
              <a:t> yr</a:t>
            </a:r>
            <a:r>
              <a:rPr lang="en-GB" sz="1500" b="1" i="1" baseline="30000" dirty="0">
                <a:solidFill>
                  <a:schemeClr val="bg2"/>
                </a:solidFill>
                <a:latin typeface="Times" pitchFamily="-65" charset="0"/>
              </a:rPr>
              <a:t>-1</a:t>
            </a:r>
            <a:endParaRPr lang="en-GB" sz="1500" b="1" i="1" dirty="0">
              <a:solidFill>
                <a:schemeClr val="bg2"/>
              </a:solidFill>
              <a:latin typeface="Times" pitchFamily="-65" charset="0"/>
            </a:endParaRPr>
          </a:p>
        </p:txBody>
      </p:sp>
      <p:sp>
        <p:nvSpPr>
          <p:cNvPr id="418820" name="Rectangle 4"/>
          <p:cNvSpPr>
            <a:spLocks noChangeArrowheads="1"/>
          </p:cNvSpPr>
          <p:nvPr/>
        </p:nvSpPr>
        <p:spPr bwMode="auto">
          <a:xfrm>
            <a:off x="6338037" y="3964826"/>
            <a:ext cx="1312739" cy="546079"/>
          </a:xfrm>
          <a:prstGeom prst="rect">
            <a:avLst/>
          </a:prstGeom>
          <a:noFill/>
          <a:ln w="9525">
            <a:noFill/>
            <a:miter lim="800000"/>
            <a:headEnd/>
            <a:tailEnd/>
          </a:ln>
          <a:effectLst/>
        </p:spPr>
        <p:txBody>
          <a:bodyPr wrap="none" lIns="95029" tIns="47514" rIns="95029" bIns="47514">
            <a:prstTxWarp prst="textNoShape">
              <a:avLst/>
            </a:prstTxWarp>
            <a:spAutoFit/>
          </a:bodyPr>
          <a:lstStyle/>
          <a:p>
            <a:pPr defTabSz="952026">
              <a:lnSpc>
                <a:spcPct val="70000"/>
              </a:lnSpc>
              <a:spcBef>
                <a:spcPct val="50000"/>
              </a:spcBef>
            </a:pPr>
            <a:r>
              <a:rPr lang="en-GB" sz="1500" b="1" i="1" dirty="0">
                <a:solidFill>
                  <a:schemeClr val="bg2"/>
                </a:solidFill>
                <a:latin typeface="Times" pitchFamily="-65" charset="0"/>
              </a:rPr>
              <a:t>knee </a:t>
            </a:r>
          </a:p>
          <a:p>
            <a:pPr defTabSz="952026">
              <a:lnSpc>
                <a:spcPct val="70000"/>
              </a:lnSpc>
              <a:spcBef>
                <a:spcPct val="50000"/>
              </a:spcBef>
            </a:pPr>
            <a:r>
              <a:rPr lang="en-GB" sz="1500" b="1" i="1" dirty="0">
                <a:solidFill>
                  <a:schemeClr val="bg2"/>
                </a:solidFill>
                <a:latin typeface="Times" pitchFamily="-65" charset="0"/>
              </a:rPr>
              <a:t>1 part m</a:t>
            </a:r>
            <a:r>
              <a:rPr lang="en-GB" sz="1500" b="1" i="1" baseline="30000" dirty="0">
                <a:solidFill>
                  <a:schemeClr val="bg2"/>
                </a:solidFill>
                <a:latin typeface="Times" pitchFamily="-65" charset="0"/>
              </a:rPr>
              <a:t>-2 </a:t>
            </a:r>
            <a:r>
              <a:rPr lang="en-GB" sz="1500" b="1" i="1" dirty="0">
                <a:solidFill>
                  <a:schemeClr val="bg2"/>
                </a:solidFill>
                <a:latin typeface="Times" pitchFamily="-65" charset="0"/>
              </a:rPr>
              <a:t>yr</a:t>
            </a:r>
            <a:r>
              <a:rPr lang="en-GB" sz="1500" b="1" i="1" baseline="30000" dirty="0">
                <a:solidFill>
                  <a:schemeClr val="bg2"/>
                </a:solidFill>
                <a:latin typeface="Times" pitchFamily="-65" charset="0"/>
              </a:rPr>
              <a:t>-1</a:t>
            </a:r>
          </a:p>
        </p:txBody>
      </p:sp>
      <p:sp>
        <p:nvSpPr>
          <p:cNvPr id="418821" name="Text Box 5"/>
          <p:cNvSpPr txBox="1">
            <a:spLocks noChangeArrowheads="1"/>
          </p:cNvSpPr>
          <p:nvPr/>
        </p:nvSpPr>
        <p:spPr bwMode="auto">
          <a:xfrm>
            <a:off x="7747633" y="6154907"/>
            <a:ext cx="194022" cy="474872"/>
          </a:xfrm>
          <a:prstGeom prst="rect">
            <a:avLst/>
          </a:prstGeom>
          <a:noFill/>
          <a:ln w="9525">
            <a:noFill/>
            <a:miter lim="800000"/>
            <a:headEnd/>
            <a:tailEnd/>
          </a:ln>
          <a:effectLst/>
        </p:spPr>
        <p:txBody>
          <a:bodyPr wrap="none" lIns="95029" tIns="47514" rIns="95029" bIns="47514">
            <a:prstTxWarp prst="textNoShape">
              <a:avLst/>
            </a:prstTxWarp>
            <a:spAutoFit/>
          </a:bodyPr>
          <a:lstStyle/>
          <a:p>
            <a:pPr defTabSz="952026"/>
            <a:endParaRPr lang="en-US" dirty="0">
              <a:solidFill>
                <a:schemeClr val="tx1"/>
              </a:solidFill>
              <a:latin typeface="Times" pitchFamily="-65" charset="0"/>
            </a:endParaRPr>
          </a:p>
        </p:txBody>
      </p:sp>
      <p:sp>
        <p:nvSpPr>
          <p:cNvPr id="418822" name="Text Box 6"/>
          <p:cNvSpPr txBox="1">
            <a:spLocks noChangeArrowheads="1"/>
          </p:cNvSpPr>
          <p:nvPr/>
        </p:nvSpPr>
        <p:spPr bwMode="auto">
          <a:xfrm>
            <a:off x="4986160" y="5797341"/>
            <a:ext cx="2210670" cy="342177"/>
          </a:xfrm>
          <a:prstGeom prst="rect">
            <a:avLst/>
          </a:prstGeom>
          <a:noFill/>
          <a:ln w="9525">
            <a:noFill/>
            <a:miter lim="800000"/>
            <a:headEnd/>
            <a:tailEnd/>
          </a:ln>
          <a:effectLst/>
        </p:spPr>
        <p:txBody>
          <a:bodyPr lIns="95029" tIns="47514" rIns="95029" bIns="47514">
            <a:prstTxWarp prst="textNoShape">
              <a:avLst/>
            </a:prstTxWarp>
            <a:spAutoFit/>
          </a:bodyPr>
          <a:lstStyle/>
          <a:p>
            <a:pPr defTabSz="952026">
              <a:spcBef>
                <a:spcPct val="50000"/>
              </a:spcBef>
            </a:pPr>
            <a:r>
              <a:rPr lang="en-GB" sz="1600" dirty="0">
                <a:solidFill>
                  <a:srgbClr val="000000"/>
                </a:solidFill>
                <a:latin typeface="Times" pitchFamily="-65" charset="0"/>
              </a:rPr>
              <a:t>T. </a:t>
            </a:r>
            <a:r>
              <a:rPr lang="en-GB" sz="1600" dirty="0" err="1">
                <a:solidFill>
                  <a:srgbClr val="000000"/>
                </a:solidFill>
                <a:latin typeface="Times" pitchFamily="-65" charset="0"/>
              </a:rPr>
              <a:t>Gaisser</a:t>
            </a:r>
            <a:r>
              <a:rPr lang="en-GB" sz="1600" dirty="0">
                <a:solidFill>
                  <a:srgbClr val="000000"/>
                </a:solidFill>
                <a:latin typeface="Times" pitchFamily="-65" charset="0"/>
              </a:rPr>
              <a:t> 2005</a:t>
            </a:r>
          </a:p>
        </p:txBody>
      </p:sp>
      <p:sp>
        <p:nvSpPr>
          <p:cNvPr id="418823" name="Text Box 7"/>
          <p:cNvSpPr txBox="1">
            <a:spLocks noChangeArrowheads="1"/>
          </p:cNvSpPr>
          <p:nvPr/>
        </p:nvSpPr>
        <p:spPr bwMode="auto">
          <a:xfrm>
            <a:off x="457200" y="2531479"/>
            <a:ext cx="3276319" cy="649954"/>
          </a:xfrm>
          <a:prstGeom prst="rect">
            <a:avLst/>
          </a:prstGeom>
          <a:noFill/>
          <a:ln w="9525">
            <a:noFill/>
            <a:miter lim="800000"/>
            <a:headEnd/>
            <a:tailEnd/>
          </a:ln>
          <a:effectLst/>
        </p:spPr>
        <p:txBody>
          <a:bodyPr lIns="95029" tIns="47514" rIns="95029" bIns="47514">
            <a:prstTxWarp prst="textNoShape">
              <a:avLst/>
            </a:prstTxWarp>
            <a:spAutoFit/>
          </a:bodyPr>
          <a:lstStyle/>
          <a:p>
            <a:pPr defTabSz="952026">
              <a:spcBef>
                <a:spcPct val="50000"/>
              </a:spcBef>
            </a:pPr>
            <a:r>
              <a:rPr lang="en-GB" sz="3600" b="1" dirty="0">
                <a:solidFill>
                  <a:srgbClr val="000000"/>
                </a:solidFill>
                <a:latin typeface="Times" pitchFamily="-65" charset="0"/>
              </a:rPr>
              <a:t>Cosmic rays</a:t>
            </a:r>
          </a:p>
        </p:txBody>
      </p:sp>
      <p:sp>
        <p:nvSpPr>
          <p:cNvPr id="418828" name="Text Box 12"/>
          <p:cNvSpPr txBox="1">
            <a:spLocks noChangeArrowheads="1"/>
          </p:cNvSpPr>
          <p:nvPr/>
        </p:nvSpPr>
        <p:spPr bwMode="auto">
          <a:xfrm>
            <a:off x="0" y="0"/>
            <a:ext cx="9144000" cy="603787"/>
          </a:xfrm>
          <a:prstGeom prst="rect">
            <a:avLst/>
          </a:prstGeom>
          <a:solidFill>
            <a:srgbClr val="FFFF00"/>
          </a:solidFill>
          <a:ln w="9525">
            <a:noFill/>
            <a:miter lim="800000"/>
            <a:headEnd/>
            <a:tailEnd/>
          </a:ln>
          <a:effectLst/>
        </p:spPr>
        <p:txBody>
          <a:bodyPr lIns="95029" tIns="47514" rIns="95029" bIns="47514">
            <a:prstTxWarp prst="textNoShape">
              <a:avLst/>
            </a:prstTxWarp>
            <a:spAutoFit/>
          </a:bodyPr>
          <a:lstStyle/>
          <a:p>
            <a:pPr defTabSz="952026"/>
            <a:r>
              <a:rPr lang="en-US" sz="3300" dirty="0">
                <a:solidFill>
                  <a:srgbClr val="000080"/>
                </a:solidFill>
              </a:rPr>
              <a:t>Cosmic Rays and Neutrino Sources</a:t>
            </a:r>
          </a:p>
        </p:txBody>
      </p:sp>
      <p:sp>
        <p:nvSpPr>
          <p:cNvPr id="418831" name="Text Box 15"/>
          <p:cNvSpPr txBox="1">
            <a:spLocks noChangeArrowheads="1"/>
          </p:cNvSpPr>
          <p:nvPr/>
        </p:nvSpPr>
        <p:spPr bwMode="auto">
          <a:xfrm>
            <a:off x="1391958" y="3430418"/>
            <a:ext cx="191914" cy="388344"/>
          </a:xfrm>
          <a:prstGeom prst="rect">
            <a:avLst/>
          </a:prstGeom>
          <a:noFill/>
          <a:ln w="9525">
            <a:noFill/>
            <a:miter lim="800000"/>
            <a:headEnd/>
            <a:tailEnd/>
          </a:ln>
          <a:effectLst/>
        </p:spPr>
        <p:txBody>
          <a:bodyPr wrap="none" lIns="95029" tIns="47514" rIns="95029" bIns="47514">
            <a:prstTxWarp prst="textNoShape">
              <a:avLst/>
            </a:prstTxWarp>
            <a:spAutoFit/>
          </a:bodyPr>
          <a:lstStyle/>
          <a:p>
            <a:pPr defTabSz="952026"/>
            <a:endParaRPr lang="en-US" sz="1900" dirty="0">
              <a:latin typeface="Times" pitchFamily="-65"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774447"/>
          </a:xfrm>
        </p:spPr>
        <p:txBody>
          <a:bodyPr>
            <a:normAutofit fontScale="90000"/>
          </a:bodyPr>
          <a:lstStyle/>
          <a:p>
            <a:r>
              <a:rPr lang="en-US" dirty="0" smtClean="0"/>
              <a:t>AMANDA and IceCube deployments</a:t>
            </a:r>
            <a:endParaRPr lang="en-US" dirty="0"/>
          </a:p>
        </p:txBody>
      </p:sp>
      <p:cxnSp>
        <p:nvCxnSpPr>
          <p:cNvPr id="6" name="Straight Arrow Connector 5"/>
          <p:cNvCxnSpPr/>
          <p:nvPr/>
        </p:nvCxnSpPr>
        <p:spPr>
          <a:xfrm rot="5400000">
            <a:off x="3213100" y="5626100"/>
            <a:ext cx="14986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126982" name="Object 6"/>
          <p:cNvGraphicFramePr>
            <a:graphicFrameLocks noChangeAspect="1"/>
          </p:cNvGraphicFramePr>
          <p:nvPr/>
        </p:nvGraphicFramePr>
        <p:xfrm>
          <a:off x="457201" y="982232"/>
          <a:ext cx="8029840" cy="5393962"/>
        </p:xfrm>
        <a:graphic>
          <a:graphicData uri="http://schemas.openxmlformats.org/presentationml/2006/ole">
            <p:oleObj spid="_x0000_s126982" name="Microsoft Excel 97 - 2004 Worksheet" r:id="rId3" imgW="10947400" imgH="7353300" progId="Excel.Sheet.8">
              <p:link updateAutomatic="1"/>
            </p:oleObj>
          </a:graphicData>
        </a:graphic>
      </p:graphicFrame>
      <p:sp>
        <p:nvSpPr>
          <p:cNvPr id="8" name="TextBox 7"/>
          <p:cNvSpPr txBox="1"/>
          <p:nvPr/>
        </p:nvSpPr>
        <p:spPr>
          <a:xfrm>
            <a:off x="4174366" y="6429697"/>
            <a:ext cx="3444610" cy="369332"/>
          </a:xfrm>
          <a:prstGeom prst="rect">
            <a:avLst/>
          </a:prstGeom>
          <a:noFill/>
        </p:spPr>
        <p:txBody>
          <a:bodyPr wrap="none" rtlCol="0">
            <a:spAutoFit/>
          </a:bodyPr>
          <a:lstStyle/>
          <a:p>
            <a:r>
              <a:rPr lang="en-US" dirty="0" err="1" smtClean="0"/>
              <a:t>IceTop</a:t>
            </a:r>
            <a:r>
              <a:rPr lang="en-US" dirty="0" smtClean="0"/>
              <a:t> tanks not </a:t>
            </a:r>
            <a:r>
              <a:rPr lang="en-US" dirty="0" err="1" smtClean="0"/>
              <a:t>inlcuded</a:t>
            </a:r>
            <a:r>
              <a:rPr lang="en-US" dirty="0" smtClean="0"/>
              <a:t> in table</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1"/>
          <p:cNvSpPr>
            <a:spLocks/>
          </p:cNvSpPr>
          <p:nvPr/>
        </p:nvSpPr>
        <p:spPr bwMode="auto">
          <a:xfrm>
            <a:off x="5105400" y="795338"/>
            <a:ext cx="4038600" cy="2557462"/>
          </a:xfrm>
          <a:prstGeom prst="rect">
            <a:avLst/>
          </a:prstGeom>
          <a:solidFill>
            <a:srgbClr val="BECBDB"/>
          </a:solidFill>
          <a:ln w="12700">
            <a:noFill/>
            <a:miter lim="800000"/>
            <a:headEnd/>
            <a:tailEnd/>
          </a:ln>
        </p:spPr>
        <p:txBody>
          <a:bodyPr lIns="0" tIns="0" rIns="40638" bIns="0">
            <a:prstTxWarp prst="textNoShape">
              <a:avLst/>
            </a:prstTxWarp>
          </a:bodyPr>
          <a:lstStyle/>
          <a:p>
            <a:pPr marL="39688"/>
            <a:r>
              <a:rPr lang="en-US">
                <a:solidFill>
                  <a:srgbClr val="3333FF"/>
                </a:solidFill>
                <a:ea typeface="Arial" charset="0"/>
                <a:cs typeface="Arial" charset="0"/>
                <a:sym typeface="Arial" charset="0"/>
              </a:rPr>
              <a:t>PMT: 10 inch Hamamatsu</a:t>
            </a:r>
          </a:p>
          <a:p>
            <a:pPr marL="39688"/>
            <a:r>
              <a:rPr lang="en-US">
                <a:solidFill>
                  <a:srgbClr val="3333FF"/>
                </a:solidFill>
                <a:ea typeface="Arial" charset="0"/>
                <a:cs typeface="Arial" charset="0"/>
                <a:sym typeface="Arial" charset="0"/>
              </a:rPr>
              <a:t>Power consumption: 3 W</a:t>
            </a:r>
          </a:p>
          <a:p>
            <a:pPr marL="39688"/>
            <a:r>
              <a:rPr lang="en-US">
                <a:solidFill>
                  <a:srgbClr val="3333FF"/>
                </a:solidFill>
                <a:ea typeface="Arial" charset="0"/>
                <a:cs typeface="Arial" charset="0"/>
                <a:sym typeface="Arial" charset="0"/>
              </a:rPr>
              <a:t>Digitize at 300 MHz for 400 ns with custom chip</a:t>
            </a:r>
          </a:p>
          <a:p>
            <a:pPr marL="39688"/>
            <a:r>
              <a:rPr lang="en-US">
                <a:solidFill>
                  <a:srgbClr val="3333FF"/>
                </a:solidFill>
                <a:ea typeface="Arial" charset="0"/>
                <a:cs typeface="Arial" charset="0"/>
                <a:sym typeface="Arial" charset="0"/>
              </a:rPr>
              <a:t>40 MHz for 6.4 μs with fast ADC</a:t>
            </a:r>
          </a:p>
          <a:p>
            <a:pPr marL="39688"/>
            <a:r>
              <a:rPr lang="en-US">
                <a:solidFill>
                  <a:srgbClr val="3333FF"/>
                </a:solidFill>
                <a:ea typeface="Arial" charset="0"/>
                <a:cs typeface="Arial" charset="0"/>
                <a:sym typeface="Arial" charset="0"/>
              </a:rPr>
              <a:t>Dynamic  range 500pe/15 nsec</a:t>
            </a:r>
          </a:p>
          <a:p>
            <a:pPr marL="39688"/>
            <a:endParaRPr lang="en-US">
              <a:solidFill>
                <a:srgbClr val="3333FF"/>
              </a:solidFill>
              <a:ea typeface="Arial" charset="0"/>
              <a:cs typeface="Arial" charset="0"/>
              <a:sym typeface="Arial" charset="0"/>
            </a:endParaRPr>
          </a:p>
          <a:p>
            <a:pPr marL="39688"/>
            <a:r>
              <a:rPr lang="en-US">
                <a:solidFill>
                  <a:srgbClr val="3333FF"/>
                </a:solidFill>
                <a:ea typeface="Arial" charset="0"/>
                <a:cs typeface="Arial" charset="0"/>
                <a:sym typeface="Arial" charset="0"/>
              </a:rPr>
              <a:t>Flasherboard with 12 LEDs</a:t>
            </a:r>
          </a:p>
          <a:p>
            <a:pPr marL="39688"/>
            <a:r>
              <a:rPr lang="en-US">
                <a:solidFill>
                  <a:srgbClr val="3333FF"/>
                </a:solidFill>
                <a:ea typeface="Arial" charset="0"/>
                <a:cs typeface="Arial" charset="0"/>
                <a:sym typeface="Arial" charset="0"/>
              </a:rPr>
              <a:t>Local HV</a:t>
            </a:r>
          </a:p>
        </p:txBody>
      </p:sp>
      <p:sp>
        <p:nvSpPr>
          <p:cNvPr id="20483" name="Rectangle 2"/>
          <p:cNvSpPr>
            <a:spLocks/>
          </p:cNvSpPr>
          <p:nvPr/>
        </p:nvSpPr>
        <p:spPr bwMode="auto">
          <a:xfrm>
            <a:off x="5181600" y="3509963"/>
            <a:ext cx="3740150" cy="909637"/>
          </a:xfrm>
          <a:prstGeom prst="rect">
            <a:avLst/>
          </a:prstGeom>
          <a:solidFill>
            <a:srgbClr val="FFFF00"/>
          </a:solidFill>
          <a:ln w="12700">
            <a:noFill/>
            <a:miter lim="800000"/>
            <a:headEnd/>
            <a:tailEnd/>
          </a:ln>
        </p:spPr>
        <p:txBody>
          <a:bodyPr lIns="0" tIns="0" rIns="40638" bIns="0">
            <a:prstTxWarp prst="textNoShape">
              <a:avLst/>
            </a:prstTxWarp>
          </a:bodyPr>
          <a:lstStyle/>
          <a:p>
            <a:pPr marL="39688"/>
            <a:r>
              <a:rPr lang="en-US" sz="1600" i="1">
                <a:solidFill>
                  <a:srgbClr val="000080"/>
                </a:solidFill>
                <a:latin typeface="Times" charset="0"/>
                <a:ea typeface="Times" charset="0"/>
                <a:cs typeface="Times" charset="0"/>
                <a:sym typeface="Times" charset="0"/>
              </a:rPr>
              <a:t>Clock stability: 10</a:t>
            </a:r>
            <a:r>
              <a:rPr lang="en-US" sz="1600" i="1" baseline="30000">
                <a:solidFill>
                  <a:srgbClr val="000080"/>
                </a:solidFill>
                <a:latin typeface="Times" charset="0"/>
                <a:ea typeface="Times" charset="0"/>
                <a:cs typeface="Times" charset="0"/>
                <a:sym typeface="Times" charset="0"/>
              </a:rPr>
              <a:t>-10</a:t>
            </a:r>
            <a:r>
              <a:rPr lang="en-US" sz="1600" i="1">
                <a:solidFill>
                  <a:srgbClr val="000080"/>
                </a:solidFill>
                <a:latin typeface="Times" charset="0"/>
                <a:ea typeface="Times" charset="0"/>
                <a:cs typeface="Times" charset="0"/>
                <a:sym typeface="Times" charset="0"/>
              </a:rPr>
              <a:t> ≈ 0.1 nsec / sec</a:t>
            </a:r>
          </a:p>
          <a:p>
            <a:pPr marL="39688"/>
            <a:r>
              <a:rPr lang="en-US" sz="1600" i="1">
                <a:solidFill>
                  <a:srgbClr val="000080"/>
                </a:solidFill>
                <a:latin typeface="Times" charset="0"/>
                <a:ea typeface="Times" charset="0"/>
                <a:cs typeface="Times" charset="0"/>
                <a:sym typeface="Times" charset="0"/>
              </a:rPr>
              <a:t>Synchronized to GPS time every  ≈10 sec </a:t>
            </a:r>
          </a:p>
          <a:p>
            <a:pPr marL="39688"/>
            <a:r>
              <a:rPr lang="en-US" sz="1600" i="1">
                <a:solidFill>
                  <a:srgbClr val="000080"/>
                </a:solidFill>
                <a:latin typeface="Times" charset="0"/>
                <a:ea typeface="Times" charset="0"/>
                <a:cs typeface="Times" charset="0"/>
                <a:sym typeface="Times" charset="0"/>
              </a:rPr>
              <a:t>Time calibration resolution = 2 nsec </a:t>
            </a:r>
          </a:p>
        </p:txBody>
      </p:sp>
      <p:pic>
        <p:nvPicPr>
          <p:cNvPr id="20484" name="Picture 3"/>
          <p:cNvPicPr>
            <a:picLocks noChangeArrowheads="1"/>
          </p:cNvPicPr>
          <p:nvPr/>
        </p:nvPicPr>
        <p:blipFill>
          <a:blip r:embed="rId3"/>
          <a:srcRect/>
          <a:stretch>
            <a:fillRect/>
          </a:stretch>
        </p:blipFill>
        <p:spPr bwMode="auto">
          <a:xfrm>
            <a:off x="0" y="1655763"/>
            <a:ext cx="5105400" cy="5105400"/>
          </a:xfrm>
          <a:prstGeom prst="rect">
            <a:avLst/>
          </a:prstGeom>
          <a:noFill/>
          <a:ln w="12700">
            <a:noFill/>
            <a:miter lim="800000"/>
            <a:headEnd/>
            <a:tailEnd/>
          </a:ln>
        </p:spPr>
      </p:pic>
      <p:sp>
        <p:nvSpPr>
          <p:cNvPr id="93188" name="Rectangle 4"/>
          <p:cNvSpPr>
            <a:spLocks noGrp="1" noChangeArrowheads="1"/>
          </p:cNvSpPr>
          <p:nvPr>
            <p:ph type="title"/>
          </p:nvPr>
        </p:nvSpPr>
        <p:spPr>
          <a:xfrm>
            <a:off x="1981200" y="0"/>
            <a:ext cx="5853113" cy="990600"/>
          </a:xfrm>
        </p:spPr>
        <p:txBody>
          <a:bodyPr rIns="118264">
            <a:normAutofit/>
          </a:bodyPr>
          <a:lstStyle/>
          <a:p>
            <a:pPr marL="40182">
              <a:lnSpc>
                <a:spcPct val="90000"/>
              </a:lnSpc>
              <a:defRPr/>
            </a:pPr>
            <a:r>
              <a:rPr lang="en-US" sz="3600" dirty="0">
                <a:ea typeface="Arial" charset="0"/>
                <a:cs typeface="Arial" charset="0"/>
                <a:sym typeface="Arial" charset="0"/>
              </a:rPr>
              <a:t>Digital Optical Module (DOM)</a:t>
            </a:r>
            <a:endParaRPr lang="en-US" sz="3600" dirty="0">
              <a:ea typeface="ヒラギノ角ゴ Pro W3" charset="-128"/>
              <a:cs typeface="ヒラギノ角ゴ Pro W3" charset="-128"/>
              <a:sym typeface="Arial" charset="0"/>
            </a:endParaRPr>
          </a:p>
        </p:txBody>
      </p:sp>
      <p:grpSp>
        <p:nvGrpSpPr>
          <p:cNvPr id="2" name="Group 9"/>
          <p:cNvGrpSpPr>
            <a:grpSpLocks/>
          </p:cNvGrpSpPr>
          <p:nvPr/>
        </p:nvGrpSpPr>
        <p:grpSpPr bwMode="auto">
          <a:xfrm>
            <a:off x="5181600" y="4419600"/>
            <a:ext cx="4006850" cy="2341563"/>
            <a:chOff x="0" y="0"/>
            <a:chExt cx="3376" cy="2008"/>
          </a:xfrm>
        </p:grpSpPr>
        <p:pic>
          <p:nvPicPr>
            <p:cNvPr id="93194" name="Picture 10"/>
            <p:cNvPicPr>
              <a:picLocks noChangeArrowheads="1"/>
            </p:cNvPicPr>
            <p:nvPr/>
          </p:nvPicPr>
          <p:blipFill>
            <a:blip r:embed="rId4"/>
            <a:srcRect/>
            <a:stretch>
              <a:fillRect/>
            </a:stretch>
          </p:blipFill>
          <p:spPr bwMode="auto">
            <a:xfrm>
              <a:off x="0" y="0"/>
              <a:ext cx="3376" cy="2008"/>
            </a:xfrm>
            <a:prstGeom prst="rect">
              <a:avLst/>
            </a:prstGeom>
            <a:noFill/>
            <a:ln w="25400">
              <a:solidFill>
                <a:srgbClr val="808080"/>
              </a:solidFill>
              <a:miter lim="800000"/>
              <a:headEnd/>
              <a:tailEnd/>
            </a:ln>
            <a:effectLst>
              <a:outerShdw blurRad="63500" dist="38099" dir="2700000" algn="ctr" rotWithShape="0">
                <a:schemeClr val="bg2">
                  <a:alpha val="75000"/>
                </a:schemeClr>
              </a:outerShdw>
            </a:effectLst>
          </p:spPr>
        </p:pic>
        <p:sp>
          <p:nvSpPr>
            <p:cNvPr id="20488" name="Rectangle 11"/>
            <p:cNvSpPr>
              <a:spLocks/>
            </p:cNvSpPr>
            <p:nvPr/>
          </p:nvSpPr>
          <p:spPr bwMode="auto">
            <a:xfrm>
              <a:off x="1842" y="943"/>
              <a:ext cx="1120" cy="180"/>
            </a:xfrm>
            <a:prstGeom prst="rect">
              <a:avLst/>
            </a:prstGeom>
            <a:noFill/>
            <a:ln w="12700">
              <a:noFill/>
              <a:miter lim="800000"/>
              <a:headEnd/>
              <a:tailEnd/>
            </a:ln>
          </p:spPr>
          <p:txBody>
            <a:bodyPr lIns="0" tIns="0" rIns="0" bIns="0">
              <a:prstTxWarp prst="textNoShape">
                <a:avLst/>
              </a:prstTxWarp>
            </a:bodyPr>
            <a:lstStyle/>
            <a:p>
              <a:pPr>
                <a:tabLst>
                  <a:tab pos="650875" algn="l"/>
                  <a:tab pos="1303338" algn="l"/>
                  <a:tab pos="1641475" algn="l"/>
                </a:tabLst>
              </a:pPr>
              <a:r>
                <a:rPr lang="en-US" sz="1400">
                  <a:solidFill>
                    <a:srgbClr val="0000CC"/>
                  </a:solidFill>
                  <a:latin typeface="Verdana" charset="0"/>
                  <a:ea typeface="Verdana" charset="0"/>
                  <a:cs typeface="Verdana" charset="0"/>
                  <a:sym typeface="Verdana" charset="0"/>
                </a:rPr>
                <a:t>Digitized Waveform</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2530" name="Title 1"/>
          <p:cNvSpPr>
            <a:spLocks noGrp="1"/>
          </p:cNvSpPr>
          <p:nvPr>
            <p:ph type="title"/>
          </p:nvPr>
        </p:nvSpPr>
        <p:spPr>
          <a:xfrm>
            <a:off x="76200" y="152400"/>
            <a:ext cx="4662488" cy="1143000"/>
          </a:xfrm>
        </p:spPr>
        <p:txBody>
          <a:bodyPr/>
          <a:lstStyle/>
          <a:p>
            <a:r>
              <a:rPr lang="en-US" sz="2400" smtClean="0"/>
              <a:t>PMT response - </a:t>
            </a:r>
            <a:br>
              <a:rPr lang="en-US" sz="2400" smtClean="0"/>
            </a:br>
            <a:r>
              <a:rPr lang="en-US" sz="2400" smtClean="0"/>
              <a:t>Optical characteristics of DOM</a:t>
            </a:r>
          </a:p>
        </p:txBody>
      </p:sp>
      <p:sp>
        <p:nvSpPr>
          <p:cNvPr id="22531" name="Content Placeholder 2"/>
          <p:cNvSpPr>
            <a:spLocks noGrp="1"/>
          </p:cNvSpPr>
          <p:nvPr>
            <p:ph idx="1"/>
          </p:nvPr>
        </p:nvSpPr>
        <p:spPr>
          <a:xfrm>
            <a:off x="152400" y="1447800"/>
            <a:ext cx="4648200" cy="3048000"/>
          </a:xfrm>
        </p:spPr>
        <p:txBody>
          <a:bodyPr/>
          <a:lstStyle/>
          <a:p>
            <a:r>
              <a:rPr lang="en-US" sz="1800" smtClean="0"/>
              <a:t>Detailed measurements in lab and analysis of test data.</a:t>
            </a:r>
          </a:p>
          <a:p>
            <a:r>
              <a:rPr lang="en-US" sz="1800" b="1" smtClean="0"/>
              <a:t>Calibration and Characterization of the IceCube Photomultiplier Tube.  </a:t>
            </a:r>
            <a:r>
              <a:rPr lang="en-US" sz="1800" b="1" smtClean="0">
                <a:hlinkClick r:id="rId2"/>
              </a:rPr>
              <a:t>R. Abbasi</a:t>
            </a:r>
            <a:r>
              <a:rPr lang="en-US" sz="1800" b="1" i="1" smtClean="0">
                <a:hlinkClick r:id="rId2"/>
              </a:rPr>
              <a:t> et al., Feb 2010. 40pp.  e-Print: arXiv:1002.2442 [astro-ph.IM]</a:t>
            </a:r>
            <a:endParaRPr lang="en-US" sz="1800" smtClean="0"/>
          </a:p>
          <a:p>
            <a:endParaRPr lang="en-US" sz="1800" smtClean="0"/>
          </a:p>
          <a:p>
            <a:endParaRPr lang="en-US" sz="1800" smtClean="0"/>
          </a:p>
          <a:p>
            <a:endParaRPr lang="en-US" sz="1800" smtClean="0"/>
          </a:p>
        </p:txBody>
      </p:sp>
      <p:pic>
        <p:nvPicPr>
          <p:cNvPr id="22532" name="Picture 4" descr="Pages from icecube_pmt_v2"/>
          <p:cNvPicPr>
            <a:picLocks noChangeAspect="1" noChangeArrowheads="1"/>
          </p:cNvPicPr>
          <p:nvPr/>
        </p:nvPicPr>
        <p:blipFill>
          <a:blip r:embed="rId3"/>
          <a:srcRect/>
          <a:stretch>
            <a:fillRect/>
          </a:stretch>
        </p:blipFill>
        <p:spPr bwMode="auto">
          <a:xfrm>
            <a:off x="4648200" y="1600200"/>
            <a:ext cx="4495800" cy="4589463"/>
          </a:xfrm>
          <a:prstGeom prst="rect">
            <a:avLst/>
          </a:prstGeom>
          <a:noFill/>
          <a:ln w="9525">
            <a:noFill/>
            <a:miter lim="800000"/>
            <a:headEnd/>
            <a:tailEnd/>
          </a:ln>
        </p:spPr>
      </p:pic>
      <p:sp>
        <p:nvSpPr>
          <p:cNvPr id="5" name="Rectangle 3"/>
          <p:cNvSpPr txBox="1">
            <a:spLocks noChangeArrowheads="1"/>
          </p:cNvSpPr>
          <p:nvPr/>
        </p:nvSpPr>
        <p:spPr bwMode="auto">
          <a:xfrm>
            <a:off x="762000" y="3505200"/>
            <a:ext cx="3581400" cy="2705100"/>
          </a:xfrm>
          <a:prstGeom prst="rect">
            <a:avLst/>
          </a:prstGeom>
          <a:noFill/>
          <a:ln w="9525">
            <a:noFill/>
            <a:miter lim="800000"/>
            <a:headEnd/>
            <a:tailEnd/>
          </a:ln>
        </p:spPr>
        <p:txBody>
          <a:bodyPr>
            <a:prstTxWarp prst="textNoShape">
              <a:avLst/>
            </a:prstTxWarp>
          </a:bodyPr>
          <a:lstStyle/>
          <a:p>
            <a:pPr marL="319088" indent="-319088" eaLnBrk="1" hangingPunct="1">
              <a:spcBef>
                <a:spcPct val="20000"/>
              </a:spcBef>
              <a:defRPr/>
            </a:pPr>
            <a:r>
              <a:rPr lang="en-US" sz="1600" kern="0" dirty="0">
                <a:latin typeface="+mn-lt"/>
                <a:ea typeface="+mn-ea"/>
                <a:cs typeface="+mn-cs"/>
              </a:rPr>
              <a:t>Example:</a:t>
            </a:r>
          </a:p>
          <a:p>
            <a:pPr marL="319088" indent="-319088" eaLnBrk="1" hangingPunct="1">
              <a:spcBef>
                <a:spcPct val="20000"/>
              </a:spcBef>
              <a:defRPr/>
            </a:pPr>
            <a:r>
              <a:rPr lang="en-US" sz="1600" kern="0" dirty="0"/>
              <a:t>PMT response to high amplitude pulses</a:t>
            </a:r>
            <a:endParaRPr lang="en-US" sz="1600" kern="0" dirty="0">
              <a:latin typeface="+mn-lt"/>
              <a:ea typeface="+mn-ea"/>
              <a:cs typeface="+mn-cs"/>
            </a:endParaRPr>
          </a:p>
          <a:p>
            <a:pPr marL="319088" indent="-319088" eaLnBrk="1" hangingPunct="1">
              <a:spcBef>
                <a:spcPct val="20000"/>
              </a:spcBef>
              <a:buFontTx/>
              <a:buAutoNum type="alphaLcParenR"/>
              <a:defRPr/>
            </a:pPr>
            <a:r>
              <a:rPr lang="en-US" sz="1600" kern="0" dirty="0">
                <a:latin typeface="+mn-lt"/>
                <a:ea typeface="+mn-ea"/>
                <a:cs typeface="+mn-cs"/>
              </a:rPr>
              <a:t>Main pulse</a:t>
            </a:r>
          </a:p>
          <a:p>
            <a:pPr marL="319088" indent="-319088" eaLnBrk="1" hangingPunct="1">
              <a:spcBef>
                <a:spcPct val="20000"/>
              </a:spcBef>
              <a:buFontTx/>
              <a:buAutoNum type="alphaLcParenR"/>
              <a:defRPr/>
            </a:pPr>
            <a:r>
              <a:rPr lang="en-US" sz="1600" kern="0" dirty="0">
                <a:latin typeface="+mn-lt"/>
                <a:ea typeface="+mn-ea"/>
                <a:cs typeface="+mn-cs"/>
              </a:rPr>
              <a:t>Secondary peak due to unusual electron trajectories</a:t>
            </a:r>
          </a:p>
          <a:p>
            <a:pPr marL="319088" indent="-319088" eaLnBrk="1" hangingPunct="1">
              <a:spcBef>
                <a:spcPct val="20000"/>
              </a:spcBef>
              <a:buFontTx/>
              <a:buAutoNum type="alphaLcParenR"/>
              <a:defRPr/>
            </a:pPr>
            <a:r>
              <a:rPr lang="en-US" sz="1600" kern="0" dirty="0">
                <a:latin typeface="+mn-lt"/>
                <a:ea typeface="+mn-ea"/>
                <a:cs typeface="+mn-cs"/>
              </a:rPr>
              <a:t>Pre-pulse (from first </a:t>
            </a:r>
            <a:r>
              <a:rPr lang="en-US" sz="1600" kern="0" dirty="0" err="1">
                <a:latin typeface="+mn-lt"/>
                <a:ea typeface="+mn-ea"/>
                <a:cs typeface="+mn-cs"/>
              </a:rPr>
              <a:t>dynaode</a:t>
            </a:r>
            <a:r>
              <a:rPr lang="en-US" sz="1600" kern="0" dirty="0">
                <a:latin typeface="+mn-lt"/>
                <a:ea typeface="+mn-ea"/>
                <a:cs typeface="+mn-cs"/>
              </a:rPr>
              <a:t>,  are below </a:t>
            </a:r>
            <a:r>
              <a:rPr lang="en-US" sz="1600" kern="0" dirty="0" err="1">
                <a:latin typeface="+mn-lt"/>
                <a:ea typeface="+mn-ea"/>
                <a:cs typeface="+mn-cs"/>
              </a:rPr>
              <a:t>spe</a:t>
            </a:r>
            <a:r>
              <a:rPr lang="en-US" sz="1600" kern="0" dirty="0">
                <a:latin typeface="+mn-lt"/>
                <a:ea typeface="+mn-ea"/>
                <a:cs typeface="+mn-cs"/>
              </a:rPr>
              <a:t> threshold. Gain ratio </a:t>
            </a:r>
            <a:r>
              <a:rPr lang="en-US" sz="1600" kern="0" dirty="0" err="1">
                <a:latin typeface="+mn-lt"/>
                <a:ea typeface="+mn-ea"/>
                <a:cs typeface="+mn-cs"/>
              </a:rPr>
              <a:t>accordiing</a:t>
            </a:r>
            <a:r>
              <a:rPr lang="en-US" sz="1600" kern="0" dirty="0">
                <a:latin typeface="+mn-lt"/>
                <a:ea typeface="+mn-ea"/>
                <a:cs typeface="+mn-cs"/>
              </a:rPr>
              <a:t> to first dynode gain) </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fontScale="90000"/>
          </a:bodyPr>
          <a:lstStyle/>
          <a:p>
            <a:pPr eaLnBrk="1" hangingPunct="1"/>
            <a:r>
              <a:rPr lang="en-US" sz="3600" dirty="0" smtClean="0"/>
              <a:t>Time resolution: </a:t>
            </a:r>
            <a:br>
              <a:rPr lang="en-US" sz="3600" dirty="0" smtClean="0"/>
            </a:br>
            <a:r>
              <a:rPr lang="en-US" sz="3600" dirty="0" smtClean="0"/>
              <a:t>~1ns for bright pulses</a:t>
            </a:r>
            <a:endParaRPr lang="en-US" dirty="0" smtClean="0"/>
          </a:p>
        </p:txBody>
      </p:sp>
      <p:sp>
        <p:nvSpPr>
          <p:cNvPr id="26627" name="Rectangle 3"/>
          <p:cNvSpPr>
            <a:spLocks noGrp="1" noChangeArrowheads="1"/>
          </p:cNvSpPr>
          <p:nvPr>
            <p:ph type="body" idx="1"/>
          </p:nvPr>
        </p:nvSpPr>
        <p:spPr>
          <a:xfrm>
            <a:off x="304800" y="1981200"/>
            <a:ext cx="3581400" cy="4114800"/>
          </a:xfrm>
        </p:spPr>
        <p:txBody>
          <a:bodyPr/>
          <a:lstStyle/>
          <a:p>
            <a:pPr eaLnBrk="1" hangingPunct="1">
              <a:lnSpc>
                <a:spcPct val="90000"/>
              </a:lnSpc>
            </a:pPr>
            <a:endParaRPr lang="en-US" sz="2800" dirty="0"/>
          </a:p>
          <a:p>
            <a:pPr eaLnBrk="1" hangingPunct="1">
              <a:lnSpc>
                <a:spcPct val="90000"/>
              </a:lnSpc>
            </a:pPr>
            <a:endParaRPr lang="en-US" sz="2800" dirty="0"/>
          </a:p>
          <a:p>
            <a:pPr eaLnBrk="1" hangingPunct="1">
              <a:lnSpc>
                <a:spcPct val="90000"/>
              </a:lnSpc>
            </a:pPr>
            <a:r>
              <a:rPr lang="en-US" sz="2800" dirty="0"/>
              <a:t>Time difference between neighboring </a:t>
            </a:r>
            <a:r>
              <a:rPr lang="en-US" sz="2800" dirty="0" err="1"/>
              <a:t>DOMs</a:t>
            </a:r>
            <a:r>
              <a:rPr lang="en-US" sz="2800" dirty="0"/>
              <a:t> fired with (bright) flasher pulses: 1 ns. </a:t>
            </a:r>
          </a:p>
          <a:p>
            <a:pPr eaLnBrk="1" hangingPunct="1">
              <a:lnSpc>
                <a:spcPct val="90000"/>
              </a:lnSpc>
            </a:pPr>
            <a:endParaRPr lang="en-US" sz="2800" dirty="0"/>
          </a:p>
          <a:p>
            <a:pPr eaLnBrk="1" hangingPunct="1">
              <a:lnSpc>
                <a:spcPct val="90000"/>
              </a:lnSpc>
            </a:pPr>
            <a:r>
              <a:rPr lang="en-US" sz="1600" dirty="0"/>
              <a:t>For SPE pulses add jitter (3 </a:t>
            </a:r>
            <a:r>
              <a:rPr lang="en-US" sz="1600" dirty="0" err="1"/>
              <a:t>nsec</a:t>
            </a:r>
            <a:r>
              <a:rPr lang="en-US" sz="1600" dirty="0"/>
              <a:t>)</a:t>
            </a:r>
            <a:r>
              <a:rPr lang="en-US" sz="2800" dirty="0"/>
              <a:t> </a:t>
            </a:r>
          </a:p>
        </p:txBody>
      </p:sp>
      <p:pic>
        <p:nvPicPr>
          <p:cNvPr id="26628" name="Picture 4" descr="pastedGraphic"/>
          <p:cNvPicPr>
            <a:picLocks noChangeAspect="1" noChangeArrowheads="1"/>
          </p:cNvPicPr>
          <p:nvPr/>
        </p:nvPicPr>
        <p:blipFill>
          <a:blip r:embed="rId3"/>
          <a:srcRect/>
          <a:stretch>
            <a:fillRect/>
          </a:stretch>
        </p:blipFill>
        <p:spPr bwMode="auto">
          <a:xfrm>
            <a:off x="3886200" y="1905000"/>
            <a:ext cx="4953000" cy="4703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52638" y="0"/>
            <a:ext cx="4611462" cy="1028700"/>
          </a:xfrm>
        </p:spPr>
        <p:txBody>
          <a:bodyPr/>
          <a:lstStyle/>
          <a:p>
            <a:pPr eaLnBrk="1" hangingPunct="1"/>
            <a:r>
              <a:rPr lang="en-US" sz="4000" dirty="0" smtClean="0"/>
              <a:t>Noise </a:t>
            </a:r>
            <a:r>
              <a:rPr lang="en-US" sz="4000" dirty="0"/>
              <a:t>behavior</a:t>
            </a:r>
            <a:endParaRPr lang="en-US" dirty="0"/>
          </a:p>
        </p:txBody>
      </p:sp>
      <p:sp>
        <p:nvSpPr>
          <p:cNvPr id="28675" name="Rectangle 3"/>
          <p:cNvSpPr>
            <a:spLocks noGrp="1" noChangeArrowheads="1"/>
          </p:cNvSpPr>
          <p:nvPr>
            <p:ph type="body" idx="1"/>
          </p:nvPr>
        </p:nvSpPr>
        <p:spPr>
          <a:xfrm>
            <a:off x="0" y="1028700"/>
            <a:ext cx="4343400" cy="4191000"/>
          </a:xfrm>
        </p:spPr>
        <p:txBody>
          <a:bodyPr>
            <a:normAutofit/>
          </a:bodyPr>
          <a:lstStyle/>
          <a:p>
            <a:pPr eaLnBrk="1" hangingPunct="1">
              <a:lnSpc>
                <a:spcPct val="90000"/>
              </a:lnSpc>
              <a:buFontTx/>
              <a:buNone/>
            </a:pPr>
            <a:endParaRPr lang="en-US" sz="2000" dirty="0"/>
          </a:p>
          <a:p>
            <a:pPr eaLnBrk="1" hangingPunct="1">
              <a:lnSpc>
                <a:spcPct val="90000"/>
              </a:lnSpc>
              <a:buFontTx/>
              <a:buNone/>
            </a:pPr>
            <a:endParaRPr lang="en-US" sz="2000" dirty="0" smtClean="0"/>
          </a:p>
          <a:p>
            <a:pPr eaLnBrk="1" hangingPunct="1">
              <a:lnSpc>
                <a:spcPct val="90000"/>
              </a:lnSpc>
            </a:pPr>
            <a:r>
              <a:rPr lang="en-US" sz="2000" dirty="0" smtClean="0"/>
              <a:t>Very low noise rate due use of low radioactivity glass and good PMT characteristics.</a:t>
            </a:r>
          </a:p>
          <a:p>
            <a:pPr eaLnBrk="1" hangingPunct="1">
              <a:lnSpc>
                <a:spcPct val="90000"/>
              </a:lnSpc>
            </a:pPr>
            <a:endParaRPr lang="en-US" sz="2000" dirty="0" smtClean="0"/>
          </a:p>
          <a:p>
            <a:pPr eaLnBrk="1" hangingPunct="1">
              <a:lnSpc>
                <a:spcPct val="90000"/>
              </a:lnSpc>
            </a:pPr>
            <a:r>
              <a:rPr lang="en-US" sz="2000" dirty="0" smtClean="0"/>
              <a:t>Average </a:t>
            </a:r>
            <a:r>
              <a:rPr lang="en-US" sz="2000" dirty="0"/>
              <a:t>rate /</a:t>
            </a:r>
            <a:r>
              <a:rPr lang="en-US" sz="2000" dirty="0" smtClean="0"/>
              <a:t> </a:t>
            </a:r>
            <a:r>
              <a:rPr lang="en-US" sz="2000" dirty="0" smtClean="0"/>
              <a:t>sensor</a:t>
            </a:r>
            <a:r>
              <a:rPr lang="en-US" sz="2000" dirty="0" smtClean="0"/>
              <a:t> </a:t>
            </a:r>
            <a:r>
              <a:rPr lang="en-US" sz="2000" dirty="0"/>
              <a:t>(</a:t>
            </a:r>
            <a:r>
              <a:rPr lang="en-US" sz="2000" dirty="0" err="1"/>
              <a:t>w</a:t>
            </a:r>
            <a:r>
              <a:rPr lang="en-US" sz="2000" dirty="0"/>
              <a:t> </a:t>
            </a:r>
            <a:r>
              <a:rPr lang="en-US" sz="2000" dirty="0" err="1"/>
              <a:t>deadtime</a:t>
            </a:r>
            <a:r>
              <a:rPr lang="en-US" sz="2000" dirty="0"/>
              <a:t>):</a:t>
            </a:r>
          </a:p>
          <a:p>
            <a:pPr eaLnBrk="1" hangingPunct="1">
              <a:lnSpc>
                <a:spcPct val="90000"/>
              </a:lnSpc>
              <a:buFontTx/>
              <a:buNone/>
            </a:pPr>
            <a:r>
              <a:rPr lang="en-US" sz="2000" dirty="0"/>
              <a:t>		284.9 +/- 26.2 Hz</a:t>
            </a:r>
            <a:r>
              <a:rPr lang="en-US" sz="2000" dirty="0" smtClean="0"/>
              <a:t> </a:t>
            </a:r>
          </a:p>
          <a:p>
            <a:pPr eaLnBrk="1" hangingPunct="1">
              <a:lnSpc>
                <a:spcPct val="90000"/>
              </a:lnSpc>
            </a:pPr>
            <a:endParaRPr lang="en-US" sz="2000" dirty="0" smtClean="0"/>
          </a:p>
          <a:p>
            <a:pPr eaLnBrk="1" hangingPunct="1">
              <a:lnSpc>
                <a:spcPct val="90000"/>
              </a:lnSpc>
            </a:pPr>
            <a:r>
              <a:rPr lang="en-US" sz="2000" dirty="0" smtClean="0"/>
              <a:t>sensor</a:t>
            </a:r>
            <a:r>
              <a:rPr lang="en-US" sz="2000" dirty="0" smtClean="0"/>
              <a:t> </a:t>
            </a:r>
            <a:r>
              <a:rPr lang="en-US" sz="2000" dirty="0"/>
              <a:t>noise: stable and as expected. </a:t>
            </a:r>
          </a:p>
          <a:p>
            <a:pPr eaLnBrk="1" hangingPunct="1">
              <a:lnSpc>
                <a:spcPct val="90000"/>
              </a:lnSpc>
            </a:pPr>
            <a:endParaRPr lang="en-US" sz="2000" dirty="0"/>
          </a:p>
          <a:p>
            <a:pPr eaLnBrk="1" hangingPunct="1">
              <a:lnSpc>
                <a:spcPct val="90000"/>
              </a:lnSpc>
            </a:pPr>
            <a:endParaRPr lang="en-US" sz="2000" dirty="0"/>
          </a:p>
          <a:p>
            <a:pPr eaLnBrk="1" hangingPunct="1">
              <a:lnSpc>
                <a:spcPct val="90000"/>
              </a:lnSpc>
            </a:pPr>
            <a:endParaRPr lang="en-US" sz="2000" dirty="0"/>
          </a:p>
          <a:p>
            <a:pPr eaLnBrk="1" hangingPunct="1">
              <a:lnSpc>
                <a:spcPct val="90000"/>
              </a:lnSpc>
              <a:buFontTx/>
              <a:buNone/>
            </a:pPr>
            <a:endParaRPr lang="en-US" sz="2000" dirty="0"/>
          </a:p>
        </p:txBody>
      </p:sp>
      <p:pic>
        <p:nvPicPr>
          <p:cNvPr id="28676" name="Picture 5"/>
          <p:cNvPicPr>
            <a:picLocks noChangeAspect="1" noChangeArrowheads="1"/>
          </p:cNvPicPr>
          <p:nvPr/>
        </p:nvPicPr>
        <p:blipFill>
          <a:blip r:embed="rId3"/>
          <a:srcRect/>
          <a:stretch>
            <a:fillRect/>
          </a:stretch>
        </p:blipFill>
        <p:spPr bwMode="auto">
          <a:xfrm>
            <a:off x="4572000" y="323007"/>
            <a:ext cx="4086780" cy="2687271"/>
          </a:xfrm>
          <a:prstGeom prst="rect">
            <a:avLst/>
          </a:prstGeom>
          <a:noFill/>
          <a:ln w="9525">
            <a:noFill/>
            <a:miter lim="800000"/>
            <a:headEnd/>
            <a:tailEnd/>
          </a:ln>
        </p:spPr>
      </p:pic>
      <p:sp>
        <p:nvSpPr>
          <p:cNvPr id="6" name="TextBox 5"/>
          <p:cNvSpPr txBox="1"/>
          <p:nvPr/>
        </p:nvSpPr>
        <p:spPr>
          <a:xfrm>
            <a:off x="252638" y="5524499"/>
            <a:ext cx="4319362" cy="1015663"/>
          </a:xfrm>
          <a:prstGeom prst="rect">
            <a:avLst/>
          </a:prstGeom>
          <a:noFill/>
        </p:spPr>
        <p:txBody>
          <a:bodyPr wrap="square" rtlCol="0">
            <a:spAutoFit/>
          </a:bodyPr>
          <a:lstStyle/>
          <a:p>
            <a:r>
              <a:rPr lang="en-US" sz="2000" b="1" dirty="0" err="1" smtClean="0">
                <a:sym typeface="Wingdings"/>
              </a:rPr>
              <a:t></a:t>
            </a:r>
            <a:r>
              <a:rPr lang="en-US" sz="2000" b="1" dirty="0" smtClean="0">
                <a:sym typeface="Wingdings"/>
              </a:rPr>
              <a:t> </a:t>
            </a:r>
            <a:r>
              <a:rPr lang="en-US" sz="2000" b="1" dirty="0" err="1" smtClean="0"/>
              <a:t>msec</a:t>
            </a:r>
            <a:r>
              <a:rPr lang="en-US" sz="2000" b="1" dirty="0" smtClean="0"/>
              <a:t> resolution of neutrino </a:t>
            </a:r>
          </a:p>
          <a:p>
            <a:r>
              <a:rPr lang="en-US" sz="2000" b="1" dirty="0" smtClean="0"/>
              <a:t>emission profile of galactic supernova core collapse</a:t>
            </a:r>
            <a:endParaRPr lang="en-US" sz="2000" b="1" dirty="0"/>
          </a:p>
        </p:txBody>
      </p:sp>
      <p:grpSp>
        <p:nvGrpSpPr>
          <p:cNvPr id="7" name="Group 5"/>
          <p:cNvGrpSpPr>
            <a:grpSpLocks/>
          </p:cNvGrpSpPr>
          <p:nvPr/>
        </p:nvGrpSpPr>
        <p:grpSpPr bwMode="auto">
          <a:xfrm>
            <a:off x="5023672" y="3455825"/>
            <a:ext cx="3429000" cy="3276600"/>
            <a:chOff x="4354" y="2750"/>
            <a:chExt cx="1406" cy="1480"/>
          </a:xfrm>
        </p:grpSpPr>
        <p:sp>
          <p:nvSpPr>
            <p:cNvPr id="8" name="Rectangle 6"/>
            <p:cNvSpPr>
              <a:spLocks noChangeArrowheads="1"/>
            </p:cNvSpPr>
            <p:nvPr/>
          </p:nvSpPr>
          <p:spPr bwMode="auto">
            <a:xfrm>
              <a:off x="4354" y="2750"/>
              <a:ext cx="1406" cy="1480"/>
            </a:xfrm>
            <a:prstGeom prst="rect">
              <a:avLst/>
            </a:prstGeom>
            <a:solidFill>
              <a:schemeClr val="bg1"/>
            </a:solidFill>
            <a:ln w="57150">
              <a:solidFill>
                <a:schemeClr val="tx1"/>
              </a:solidFill>
              <a:miter lim="800000"/>
              <a:headEnd/>
              <a:tailEnd/>
            </a:ln>
            <a:effectLst/>
          </p:spPr>
          <p:txBody>
            <a:bodyPr wrap="none" anchor="ctr">
              <a:prstTxWarp prst="textNoShape">
                <a:avLst/>
              </a:prstTxWarp>
            </a:bodyPr>
            <a:lstStyle/>
            <a:p>
              <a:endParaRPr lang="en-US"/>
            </a:p>
          </p:txBody>
        </p:sp>
        <p:pic>
          <p:nvPicPr>
            <p:cNvPr id="9" name="Picture 7"/>
            <p:cNvPicPr>
              <a:picLocks noChangeAspect="1" noChangeArrowheads="1"/>
            </p:cNvPicPr>
            <p:nvPr/>
          </p:nvPicPr>
          <mc:AlternateContent>
            <mc:Choice xmlns:ma="http://schemas.microsoft.com/office/mac/drawingml/2008/main" Requires="ma">
              <p:blipFill>
                <a:blip r:embed="rId4"/>
                <a:srcRect/>
                <a:stretch>
                  <a:fillRect/>
                </a:stretch>
              </p:blipFill>
            </mc:Choice>
            <mc:Fallback>
              <p:blipFill>
                <a:blip r:embed="rId5"/>
                <a:srcRect/>
                <a:stretch>
                  <a:fillRect/>
                </a:stretch>
              </p:blipFill>
            </mc:Fallback>
          </mc:AlternateContent>
          <p:spPr bwMode="auto">
            <a:xfrm>
              <a:off x="4399" y="2795"/>
              <a:ext cx="1344" cy="1344"/>
            </a:xfrm>
            <a:prstGeom prst="rect">
              <a:avLst/>
            </a:prstGeom>
            <a:noFill/>
          </p:spPr>
        </p:pic>
        <p:sp>
          <p:nvSpPr>
            <p:cNvPr id="10" name="Rectangle 8"/>
            <p:cNvSpPr>
              <a:spLocks noChangeArrowheads="1"/>
            </p:cNvSpPr>
            <p:nvPr/>
          </p:nvSpPr>
          <p:spPr bwMode="auto">
            <a:xfrm>
              <a:off x="4656" y="2928"/>
              <a:ext cx="951" cy="1075"/>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11" name="Rectangle 9"/>
            <p:cNvSpPr>
              <a:spLocks noChangeArrowheads="1"/>
            </p:cNvSpPr>
            <p:nvPr/>
          </p:nvSpPr>
          <p:spPr bwMode="auto">
            <a:xfrm>
              <a:off x="4399" y="3256"/>
              <a:ext cx="115" cy="461"/>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
          <p:nvSpPr>
            <p:cNvPr id="12" name="Text Box 10"/>
            <p:cNvSpPr txBox="1">
              <a:spLocks noChangeArrowheads="1"/>
            </p:cNvSpPr>
            <p:nvPr/>
          </p:nvSpPr>
          <p:spPr bwMode="auto">
            <a:xfrm>
              <a:off x="4800" y="4032"/>
              <a:ext cx="904" cy="138"/>
            </a:xfrm>
            <a:prstGeom prst="rect">
              <a:avLst/>
            </a:prstGeom>
            <a:solidFill>
              <a:schemeClr val="bg1"/>
            </a:solidFill>
            <a:ln w="9525">
              <a:noFill/>
              <a:miter lim="800000"/>
              <a:headEnd/>
              <a:tailEnd/>
            </a:ln>
            <a:effectLst/>
          </p:spPr>
          <p:txBody>
            <a:bodyPr>
              <a:prstTxWarp prst="textNoShape">
                <a:avLst/>
              </a:prstTxWarp>
              <a:spAutoFit/>
            </a:bodyPr>
            <a:lstStyle/>
            <a:p>
              <a:pPr eaLnBrk="0" hangingPunct="0"/>
              <a:r>
                <a:rPr lang="en-US" sz="1400">
                  <a:latin typeface="Times New Roman" charset="0"/>
                </a:rPr>
                <a:t>0       5      10  sec</a:t>
              </a:r>
            </a:p>
          </p:txBody>
        </p:sp>
        <p:sp>
          <p:nvSpPr>
            <p:cNvPr id="13" name="Line 11"/>
            <p:cNvSpPr>
              <a:spLocks noChangeShapeType="1"/>
            </p:cNvSpPr>
            <p:nvPr/>
          </p:nvSpPr>
          <p:spPr bwMode="auto">
            <a:xfrm>
              <a:off x="4608" y="4080"/>
              <a:ext cx="240" cy="0"/>
            </a:xfrm>
            <a:prstGeom prst="line">
              <a:avLst/>
            </a:prstGeom>
            <a:noFill/>
            <a:ln w="76200">
              <a:solidFill>
                <a:schemeClr val="bg1"/>
              </a:solidFill>
              <a:round/>
              <a:headEnd/>
              <a:tailEnd/>
            </a:ln>
            <a:effectLst/>
          </p:spPr>
          <p:txBody>
            <a:bodyPr wrap="none" anchor="ctr">
              <a:prstTxWarp prst="textNoShape">
                <a:avLst/>
              </a:prstTxWarp>
            </a:bodyPr>
            <a:lstStyle/>
            <a:p>
              <a:endParaRPr lang="en-US"/>
            </a:p>
          </p:txBody>
        </p:sp>
        <p:sp>
          <p:nvSpPr>
            <p:cNvPr id="14" name="Text Box 12"/>
            <p:cNvSpPr txBox="1">
              <a:spLocks noChangeArrowheads="1"/>
            </p:cNvSpPr>
            <p:nvPr/>
          </p:nvSpPr>
          <p:spPr bwMode="auto">
            <a:xfrm>
              <a:off x="4848" y="2988"/>
              <a:ext cx="516" cy="159"/>
            </a:xfrm>
            <a:prstGeom prst="rect">
              <a:avLst/>
            </a:prstGeom>
            <a:noFill/>
            <a:ln w="9525">
              <a:noFill/>
              <a:miter lim="800000"/>
              <a:headEnd/>
              <a:tailEnd/>
            </a:ln>
            <a:effectLst/>
          </p:spPr>
          <p:txBody>
            <a:bodyPr wrap="none">
              <a:prstTxWarp prst="textNoShape">
                <a:avLst/>
              </a:prstTxWarp>
              <a:spAutoFit/>
            </a:bodyPr>
            <a:lstStyle/>
            <a:p>
              <a:pPr eaLnBrk="0" hangingPunct="0"/>
              <a:r>
                <a:rPr lang="en-US" sz="1700">
                  <a:latin typeface="Times New Roman" charset="0"/>
                </a:rPr>
                <a:t> </a:t>
              </a:r>
              <a:r>
                <a:rPr lang="en-US" sz="1700">
                  <a:latin typeface="Calibri" charset="0"/>
                </a:rPr>
                <a:t>Count rates</a:t>
              </a:r>
            </a:p>
          </p:txBody>
        </p:sp>
        <p:sp>
          <p:nvSpPr>
            <p:cNvPr id="15" name="Line 13"/>
            <p:cNvSpPr>
              <a:spLocks noChangeShapeType="1"/>
            </p:cNvSpPr>
            <p:nvPr/>
          </p:nvSpPr>
          <p:spPr bwMode="auto">
            <a:xfrm>
              <a:off x="4848" y="4032"/>
              <a:ext cx="816" cy="0"/>
            </a:xfrm>
            <a:prstGeom prst="line">
              <a:avLst/>
            </a:prstGeom>
            <a:noFill/>
            <a:ln w="57150">
              <a:solidFill>
                <a:schemeClr val="bg1"/>
              </a:solidFill>
              <a:round/>
              <a:headEnd/>
              <a:tailEnd/>
            </a:ln>
            <a:effectLst/>
          </p:spPr>
          <p:txBody>
            <a:bodyPr>
              <a:prstTxWarp prst="textNoShape">
                <a:avLst/>
              </a:prstTxWarp>
            </a:bodyPr>
            <a:lstStyle/>
            <a:p>
              <a:endParaRPr lang="en-US"/>
            </a:p>
          </p:txBody>
        </p:sp>
        <p:sp>
          <p:nvSpPr>
            <p:cNvPr id="16" name="Line 14"/>
            <p:cNvSpPr>
              <a:spLocks noChangeShapeType="1"/>
            </p:cNvSpPr>
            <p:nvPr/>
          </p:nvSpPr>
          <p:spPr bwMode="auto">
            <a:xfrm>
              <a:off x="4656" y="2928"/>
              <a:ext cx="0" cy="864"/>
            </a:xfrm>
            <a:prstGeom prst="line">
              <a:avLst/>
            </a:prstGeom>
            <a:noFill/>
            <a:ln w="9525">
              <a:solidFill>
                <a:schemeClr val="bg1"/>
              </a:solidFill>
              <a:round/>
              <a:headEnd/>
              <a:tailEnd/>
            </a:ln>
            <a:effectLst/>
          </p:spPr>
          <p:txBody>
            <a:bodyPr>
              <a:prstTxWarp prst="textNoShape">
                <a:avLst/>
              </a:prstTxWarp>
            </a:bodyPr>
            <a:lstStyle/>
            <a:p>
              <a:endParaRPr lang="en-US"/>
            </a:p>
          </p:txBody>
        </p:sp>
        <p:sp>
          <p:nvSpPr>
            <p:cNvPr id="17" name="Line 15"/>
            <p:cNvSpPr>
              <a:spLocks noChangeShapeType="1"/>
            </p:cNvSpPr>
            <p:nvPr/>
          </p:nvSpPr>
          <p:spPr bwMode="auto">
            <a:xfrm>
              <a:off x="4656" y="3888"/>
              <a:ext cx="0" cy="96"/>
            </a:xfrm>
            <a:prstGeom prst="line">
              <a:avLst/>
            </a:prstGeom>
            <a:noFill/>
            <a:ln w="9525">
              <a:solidFill>
                <a:schemeClr val="bg1"/>
              </a:solidFill>
              <a:round/>
              <a:headEnd/>
              <a:tailEnd/>
            </a:ln>
            <a:effectLst/>
          </p:spPr>
          <p:txBody>
            <a:bodyPr>
              <a:prstTxWarp prst="textNoShape">
                <a:avLst/>
              </a:prstTxWarp>
            </a:bodyPr>
            <a:lstStyle/>
            <a:p>
              <a:endParaRPr lang="en-US"/>
            </a:p>
          </p:txBody>
        </p:sp>
      </p:grpSp>
      <p:sp>
        <p:nvSpPr>
          <p:cNvPr id="18" name="TextBox 17"/>
          <p:cNvSpPr txBox="1"/>
          <p:nvPr/>
        </p:nvSpPr>
        <p:spPr>
          <a:xfrm>
            <a:off x="5023672" y="3425137"/>
            <a:ext cx="2715144" cy="646331"/>
          </a:xfrm>
          <a:prstGeom prst="rect">
            <a:avLst/>
          </a:prstGeom>
          <a:noFill/>
        </p:spPr>
        <p:txBody>
          <a:bodyPr wrap="none" rtlCol="0">
            <a:spAutoFit/>
          </a:bodyPr>
          <a:lstStyle/>
          <a:p>
            <a:r>
              <a:rPr lang="en-US" dirty="0" smtClean="0"/>
              <a:t>simulated count rates from </a:t>
            </a:r>
          </a:p>
          <a:p>
            <a:r>
              <a:rPr lang="en-US" dirty="0" smtClean="0"/>
              <a:t>10kpc supernova collapse</a:t>
            </a:r>
            <a:endParaRPr lang="en-US" dirty="0"/>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descr="I3ArrayJan2011NoAmanda.jpg"/>
          <p:cNvPicPr>
            <a:picLocks noChangeAspect="1"/>
          </p:cNvPicPr>
          <p:nvPr/>
        </p:nvPicPr>
        <p:blipFill>
          <a:blip r:embed="rId3"/>
          <a:stretch>
            <a:fillRect/>
          </a:stretch>
        </p:blipFill>
        <p:spPr>
          <a:xfrm>
            <a:off x="-296863" y="0"/>
            <a:ext cx="8843963" cy="6858000"/>
          </a:xfrm>
          <a:prstGeom prst="rect">
            <a:avLst/>
          </a:prstGeom>
        </p:spPr>
      </p:pic>
      <p:sp>
        <p:nvSpPr>
          <p:cNvPr id="11" name="Footer Placeholder 2"/>
          <p:cNvSpPr>
            <a:spLocks noGrp="1"/>
          </p:cNvSpPr>
          <p:nvPr>
            <p:ph type="ftr" sz="quarter" idx="11"/>
          </p:nvPr>
        </p:nvSpPr>
        <p:spPr/>
        <p:txBody>
          <a:bodyPr/>
          <a:lstStyle/>
          <a:p>
            <a:r>
              <a:rPr lang="en-US"/>
              <a:t>A. Karle, UW-Madison</a:t>
            </a:r>
          </a:p>
        </p:txBody>
      </p:sp>
      <p:sp>
        <p:nvSpPr>
          <p:cNvPr id="9" name="ZoneTexte 8"/>
          <p:cNvSpPr txBox="1"/>
          <p:nvPr/>
        </p:nvSpPr>
        <p:spPr>
          <a:xfrm>
            <a:off x="8867775" y="6551613"/>
            <a:ext cx="274638" cy="304800"/>
          </a:xfrm>
          <a:prstGeom prst="rect">
            <a:avLst/>
          </a:prstGeom>
          <a:noFill/>
        </p:spPr>
        <p:txBody>
          <a:bodyPr wrap="none">
            <a:spAutoFit/>
          </a:bodyPr>
          <a:lstStyle/>
          <a:p>
            <a:pPr defTabSz="457200" eaLnBrk="1" hangingPunct="1">
              <a:defRPr/>
            </a:pPr>
            <a:fld id="{9F9D33E7-7E64-B84E-AB33-0643F3F04A88}" type="slidenum">
              <a:rPr lang="fr-FR" sz="1400">
                <a:solidFill>
                  <a:schemeClr val="bg1">
                    <a:lumMod val="50000"/>
                  </a:schemeClr>
                </a:solidFill>
                <a:latin typeface="+mn-lt"/>
                <a:ea typeface="ＭＳ Ｐゴシック" charset="-128"/>
                <a:cs typeface="ＭＳ Ｐゴシック" charset="-128"/>
              </a:rPr>
              <a:pPr defTabSz="457200" eaLnBrk="1" hangingPunct="1">
                <a:defRPr/>
              </a:pPr>
              <a:t>35</a:t>
            </a:fld>
            <a:endParaRPr lang="fr-FR" sz="1400" dirty="0">
              <a:solidFill>
                <a:schemeClr val="bg1">
                  <a:lumMod val="50000"/>
                </a:schemeClr>
              </a:solidFill>
              <a:latin typeface="+mn-lt"/>
              <a:ea typeface="ＭＳ Ｐゴシック" charset="-128"/>
              <a:cs typeface="ＭＳ Ｐゴシック" charset="-128"/>
            </a:endParaRPr>
          </a:p>
        </p:txBody>
      </p:sp>
      <p:sp>
        <p:nvSpPr>
          <p:cNvPr id="8" name="TextBox 7"/>
          <p:cNvSpPr txBox="1"/>
          <p:nvPr/>
        </p:nvSpPr>
        <p:spPr>
          <a:xfrm>
            <a:off x="6772330" y="4967148"/>
            <a:ext cx="2095445" cy="1754327"/>
          </a:xfrm>
          <a:prstGeom prst="rect">
            <a:avLst/>
          </a:prstGeom>
          <a:noFill/>
        </p:spPr>
        <p:txBody>
          <a:bodyPr wrap="none" rtlCol="0">
            <a:spAutoFit/>
          </a:bodyPr>
          <a:lstStyle/>
          <a:p>
            <a:r>
              <a:rPr lang="en-US" dirty="0" smtClean="0"/>
              <a:t>86 </a:t>
            </a:r>
            <a:r>
              <a:rPr lang="en-US" dirty="0" smtClean="0"/>
              <a:t>strings</a:t>
            </a:r>
          </a:p>
          <a:p>
            <a:r>
              <a:rPr lang="en-US" dirty="0" smtClean="0"/>
              <a:t>(8 Deep Core)</a:t>
            </a:r>
            <a:endParaRPr lang="en-US" dirty="0" smtClean="0"/>
          </a:p>
          <a:p>
            <a:r>
              <a:rPr lang="en-US" dirty="0" smtClean="0"/>
              <a:t>81 </a:t>
            </a:r>
            <a:r>
              <a:rPr lang="en-US" dirty="0" err="1" smtClean="0"/>
              <a:t>IceTop</a:t>
            </a:r>
            <a:r>
              <a:rPr lang="en-US" dirty="0" smtClean="0"/>
              <a:t> stations</a:t>
            </a:r>
          </a:p>
          <a:p>
            <a:r>
              <a:rPr lang="en-US" dirty="0" smtClean="0"/>
              <a:t>5484 </a:t>
            </a:r>
            <a:r>
              <a:rPr lang="en-US" dirty="0" smtClean="0"/>
              <a:t>optical sensors</a:t>
            </a:r>
          </a:p>
          <a:p>
            <a:endParaRPr lang="en-US" dirty="0" smtClean="0"/>
          </a:p>
          <a:p>
            <a:r>
              <a:rPr lang="en-US" dirty="0" smtClean="0"/>
              <a:t>1 billion tons of ice</a:t>
            </a:r>
            <a:endParaRPr lang="en-US" dirty="0"/>
          </a:p>
        </p:txBody>
      </p:sp>
    </p:spTree>
  </p:cSld>
  <p:clrMapOvr>
    <a:masterClrMapping/>
  </p:clrMapOvr>
  <mc:AlternateContent xmlns:mp="http://schemas.microsoft.com/office/mac/powerpoint/2008/main">
    <mc:Choice Requires="mp">
      <mp:transition>
        <mp:flip dir="d"/>
      </mp:transition>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p="http://schemas.microsoft.com/office/mac/powerpoint/2008/main">
      <p:transition>
        <p:newsflash/>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Content Placeholder 7"/>
          <p:cNvSpPr>
            <a:spLocks noGrp="1"/>
          </p:cNvSpPr>
          <p:nvPr>
            <p:ph/>
          </p:nvPr>
        </p:nvSpPr>
        <p:spPr>
          <a:xfrm>
            <a:off x="732118" y="2091764"/>
            <a:ext cx="6887882" cy="4004235"/>
          </a:xfrm>
        </p:spPr>
        <p:txBody>
          <a:bodyPr/>
          <a:lstStyle/>
          <a:p>
            <a:pPr>
              <a:defRPr/>
            </a:pPr>
            <a:r>
              <a:rPr lang="en-US" sz="2400" dirty="0" smtClean="0"/>
              <a:t>Some numbers regarding reliability:</a:t>
            </a:r>
          </a:p>
          <a:p>
            <a:pPr>
              <a:defRPr/>
            </a:pPr>
            <a:r>
              <a:rPr lang="en-US" sz="2400" dirty="0" smtClean="0"/>
              <a:t>Accumulated lifetime as of April 1, 2011: 13,400 DOM years</a:t>
            </a:r>
          </a:p>
          <a:p>
            <a:pPr>
              <a:defRPr/>
            </a:pPr>
            <a:r>
              <a:rPr lang="en-US" sz="2400" dirty="0" smtClean="0"/>
              <a:t>Lost </a:t>
            </a:r>
            <a:r>
              <a:rPr lang="en-US" sz="2400" dirty="0" err="1" smtClean="0"/>
              <a:t>DOMs</a:t>
            </a:r>
            <a:r>
              <a:rPr lang="en-US" sz="2400" dirty="0" smtClean="0"/>
              <a:t> during deployment and freeze-in (fail commissioning): 127 </a:t>
            </a:r>
          </a:p>
          <a:p>
            <a:pPr>
              <a:defRPr/>
            </a:pPr>
            <a:r>
              <a:rPr lang="en-US" sz="2400" dirty="0" smtClean="0"/>
              <a:t>Lost </a:t>
            </a:r>
            <a:r>
              <a:rPr lang="en-US" sz="2400" dirty="0" err="1" smtClean="0"/>
              <a:t>DOMs</a:t>
            </a:r>
            <a:r>
              <a:rPr lang="en-US" sz="2400" dirty="0" smtClean="0"/>
              <a:t> </a:t>
            </a:r>
            <a:r>
              <a:rPr lang="en-US" sz="2400" dirty="0" smtClean="0">
                <a:solidFill>
                  <a:srgbClr val="FF0000"/>
                </a:solidFill>
              </a:rPr>
              <a:t>after </a:t>
            </a:r>
            <a:r>
              <a:rPr lang="en-US" sz="2400" dirty="0" smtClean="0"/>
              <a:t>successful freeze-in and commissioning: </a:t>
            </a:r>
            <a:r>
              <a:rPr lang="en-US" sz="2400" dirty="0" smtClean="0">
                <a:solidFill>
                  <a:srgbClr val="FF0000"/>
                </a:solidFill>
              </a:rPr>
              <a:t>18</a:t>
            </a:r>
            <a:r>
              <a:rPr lang="en-US" sz="2400" dirty="0" smtClean="0"/>
              <a:t>  </a:t>
            </a:r>
          </a:p>
          <a:p>
            <a:pPr lvl="1">
              <a:buClr>
                <a:schemeClr val="tx1"/>
              </a:buClr>
              <a:buFont typeface="Arial"/>
              <a:buChar char="•"/>
              <a:defRPr/>
            </a:pPr>
            <a:r>
              <a:rPr lang="en-US" sz="2000" dirty="0" smtClean="0"/>
              <a:t>Assuming constant failure rate: </a:t>
            </a:r>
            <a:r>
              <a:rPr lang="en-US" sz="2000" dirty="0" smtClean="0">
                <a:solidFill>
                  <a:srgbClr val="FF0000"/>
                </a:solidFill>
              </a:rPr>
              <a:t>The IceCube sensors would live for  about 740 years (MTBF).</a:t>
            </a:r>
          </a:p>
          <a:p>
            <a:endParaRPr lang="en-US" dirty="0"/>
          </a:p>
        </p:txBody>
      </p:sp>
      <p:sp>
        <p:nvSpPr>
          <p:cNvPr id="11" name="TextBox 10"/>
          <p:cNvSpPr txBox="1"/>
          <p:nvPr/>
        </p:nvSpPr>
        <p:spPr>
          <a:xfrm>
            <a:off x="676902" y="374593"/>
            <a:ext cx="6994222" cy="954107"/>
          </a:xfrm>
          <a:prstGeom prst="rect">
            <a:avLst/>
          </a:prstGeom>
          <a:noFill/>
        </p:spPr>
        <p:txBody>
          <a:bodyPr wrap="none" rtlCol="0">
            <a:spAutoFit/>
          </a:bodyPr>
          <a:lstStyle/>
          <a:p>
            <a:pPr algn="ctr"/>
            <a:r>
              <a:rPr lang="en-US" sz="2800" dirty="0" smtClean="0"/>
              <a:t>Reliability of sensors</a:t>
            </a:r>
          </a:p>
          <a:p>
            <a:pPr algn="ctr"/>
            <a:r>
              <a:rPr lang="en-US" sz="2800" dirty="0" smtClean="0"/>
              <a:t>- survival rates before and after commissioning</a:t>
            </a:r>
            <a:endParaRPr lang="en-US" sz="2800" dirty="0"/>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Content Placeholder 6" descr="110403-DOM-survivability.pdf"/>
          <p:cNvPicPr>
            <a:picLocks noGrp="1" noChangeAspect="1"/>
          </p:cNvPicPr>
          <p:nvPr>
            <p:ph/>
          </p:nvPr>
        </p:nvPicPr>
        <mc:AlternateContent>
          <mc:Choice xmlns:ma="http://schemas.microsoft.com/office/mac/drawingml/2008/main" Requires="ma">
            <p:blipFill>
              <a:blip r:embed="rId2"/>
              <a:srcRect l="-4735" r="-4735"/>
              <a:stretch>
                <a:fillRect/>
              </a:stretch>
            </p:blipFill>
          </mc:Choice>
          <mc:Fallback>
            <p:blipFill>
              <a:blip r:embed="rId3"/>
              <a:srcRect l="-4735" r="-4735"/>
              <a:stretch>
                <a:fillRect/>
              </a:stretch>
            </p:blipFill>
          </mc:Fallback>
        </mc:AlternateContent>
        <p:spPr>
          <a:xfrm>
            <a:off x="-1303679" y="635000"/>
            <a:ext cx="11213475" cy="7915395"/>
          </a:xfrm>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icl.jpg"/>
          <p:cNvPicPr>
            <a:picLocks noGrp="1" noChangeAspect="1"/>
          </p:cNvPicPr>
          <p:nvPr>
            <p:ph/>
          </p:nvPr>
        </p:nvPicPr>
        <p:blipFill>
          <a:blip r:embed="rId2"/>
          <a:srcRect l="-3125" r="-3125"/>
          <a:stretch>
            <a:fillRect/>
          </a:stretch>
        </p:blipFill>
        <p:spPr>
          <a:xfrm>
            <a:off x="-292100" y="-25425"/>
            <a:ext cx="9751519" cy="6883425"/>
          </a:xfrm>
        </p:spPr>
      </p:pic>
      <p:sp>
        <p:nvSpPr>
          <p:cNvPr id="4" name="TextBox 3"/>
          <p:cNvSpPr txBox="1"/>
          <p:nvPr/>
        </p:nvSpPr>
        <p:spPr>
          <a:xfrm>
            <a:off x="279940" y="4889501"/>
            <a:ext cx="4558760" cy="1754327"/>
          </a:xfrm>
          <a:prstGeom prst="rect">
            <a:avLst/>
          </a:prstGeom>
          <a:solidFill>
            <a:schemeClr val="bg1">
              <a:lumMod val="75000"/>
            </a:schemeClr>
          </a:solidFill>
        </p:spPr>
        <p:txBody>
          <a:bodyPr wrap="square" rtlCol="0">
            <a:spAutoFit/>
          </a:bodyPr>
          <a:lstStyle/>
          <a:p>
            <a:r>
              <a:rPr lang="en-US" dirty="0" smtClean="0"/>
              <a:t>Operational support: </a:t>
            </a:r>
          </a:p>
          <a:p>
            <a:r>
              <a:rPr lang="en-US" dirty="0" smtClean="0"/>
              <a:t>ICL maintenance</a:t>
            </a:r>
          </a:p>
          <a:p>
            <a:r>
              <a:rPr lang="en-US" dirty="0" smtClean="0"/>
              <a:t>~60 kW power to electronics</a:t>
            </a:r>
          </a:p>
          <a:p>
            <a:r>
              <a:rPr lang="en-US" dirty="0" smtClean="0"/>
              <a:t>90 GB/day</a:t>
            </a:r>
          </a:p>
          <a:p>
            <a:r>
              <a:rPr lang="en-US" dirty="0" smtClean="0"/>
              <a:t>2 </a:t>
            </a:r>
            <a:r>
              <a:rPr lang="en-US" dirty="0" err="1" smtClean="0"/>
              <a:t>winterovers</a:t>
            </a:r>
            <a:endParaRPr lang="en-US" dirty="0" smtClean="0"/>
          </a:p>
          <a:p>
            <a:r>
              <a:rPr lang="en-US" dirty="0" smtClean="0"/>
              <a:t>summer population (around 5-7 pop Dec - Jan)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2"/>
          <p:cNvSpPr>
            <a:spLocks noGrp="1"/>
          </p:cNvSpPr>
          <p:nvPr>
            <p:ph type="sldNum" sz="quarter" idx="10"/>
          </p:nvPr>
        </p:nvSpPr>
        <p:spPr/>
        <p:txBody>
          <a:bodyPr/>
          <a:lstStyle/>
          <a:p>
            <a:fld id="{79CB5518-4806-364C-BD53-7B4AB9C36F87}" type="slidenum">
              <a:rPr lang="en-US"/>
              <a:pPr/>
              <a:t>39</a:t>
            </a:fld>
            <a:endParaRPr lang="en-US"/>
          </a:p>
        </p:txBody>
      </p:sp>
      <p:pic>
        <p:nvPicPr>
          <p:cNvPr id="1286146" name="Picture 2" descr="/Users/karle/Music/iTunes/iTunes Music/Movies/mio-ehe-run-110890-id-19718500.mpg">
            <a:hlinkClick r:id="" action="ppaction://media"/>
          </p:cNvPr>
          <p:cNvPicPr/>
          <p:nvPr>
            <a:videoFile r:link="rId1"/>
          </p:nvPr>
        </p:nvPicPr>
        <p:blipFill>
          <a:blip r:embed="rId3"/>
          <a:srcRect/>
          <a:stretch>
            <a:fillRect/>
          </a:stretch>
        </p:blipFill>
        <p:spPr bwMode="auto">
          <a:xfrm>
            <a:off x="0" y="0"/>
            <a:ext cx="9144000" cy="6923206"/>
          </a:xfrm>
          <a:prstGeom prst="rect">
            <a:avLst/>
          </a:prstGeom>
          <a:noFill/>
        </p:spPr>
      </p:pic>
      <p:sp>
        <p:nvSpPr>
          <p:cNvPr id="5" name="TextBox 4"/>
          <p:cNvSpPr txBox="1"/>
          <p:nvPr/>
        </p:nvSpPr>
        <p:spPr>
          <a:xfrm>
            <a:off x="152400" y="2533471"/>
            <a:ext cx="2999063" cy="1200329"/>
          </a:xfrm>
          <a:prstGeom prst="rect">
            <a:avLst/>
          </a:prstGeom>
          <a:noFill/>
        </p:spPr>
        <p:txBody>
          <a:bodyPr wrap="none" rtlCol="0">
            <a:spAutoFit/>
          </a:bodyPr>
          <a:lstStyle/>
          <a:p>
            <a:r>
              <a:rPr lang="en-US" sz="1800" dirty="0" smtClean="0">
                <a:ln>
                  <a:solidFill>
                    <a:srgbClr val="FFFF00"/>
                  </a:solidFill>
                </a:ln>
                <a:solidFill>
                  <a:srgbClr val="FFFF00"/>
                </a:solidFill>
              </a:rPr>
              <a:t>Air shower of ~3E17 </a:t>
            </a:r>
            <a:r>
              <a:rPr lang="en-US" sz="1800" dirty="0" err="1" smtClean="0">
                <a:ln>
                  <a:solidFill>
                    <a:srgbClr val="FFFF00"/>
                  </a:solidFill>
                </a:ln>
                <a:solidFill>
                  <a:srgbClr val="FFFF00"/>
                </a:solidFill>
              </a:rPr>
              <a:t>eV</a:t>
            </a:r>
            <a:endParaRPr lang="en-US" sz="1800" dirty="0" smtClean="0">
              <a:ln>
                <a:solidFill>
                  <a:srgbClr val="FFFF00"/>
                </a:solidFill>
              </a:ln>
              <a:solidFill>
                <a:srgbClr val="FFFF00"/>
              </a:solidFill>
            </a:endParaRPr>
          </a:p>
          <a:p>
            <a:r>
              <a:rPr lang="en-US" dirty="0" smtClean="0">
                <a:ln>
                  <a:solidFill>
                    <a:srgbClr val="FFFF00"/>
                  </a:solidFill>
                </a:ln>
                <a:solidFill>
                  <a:srgbClr val="FFFF00"/>
                </a:solidFill>
              </a:rPr>
              <a:t>Observed by </a:t>
            </a:r>
            <a:r>
              <a:rPr lang="en-US" dirty="0" err="1" smtClean="0">
                <a:ln>
                  <a:solidFill>
                    <a:srgbClr val="FFFF00"/>
                  </a:solidFill>
                </a:ln>
                <a:solidFill>
                  <a:srgbClr val="FFFF00"/>
                </a:solidFill>
              </a:rPr>
              <a:t>IceTop</a:t>
            </a:r>
            <a:r>
              <a:rPr lang="en-US" dirty="0" smtClean="0">
                <a:ln>
                  <a:solidFill>
                    <a:srgbClr val="FFFF00"/>
                  </a:solidFill>
                </a:ln>
                <a:solidFill>
                  <a:srgbClr val="FFFF00"/>
                </a:solidFill>
              </a:rPr>
              <a:t>, </a:t>
            </a:r>
          </a:p>
          <a:p>
            <a:r>
              <a:rPr lang="en-US" sz="1800" dirty="0" smtClean="0">
                <a:ln>
                  <a:solidFill>
                    <a:srgbClr val="FFFF00"/>
                  </a:solidFill>
                </a:ln>
                <a:solidFill>
                  <a:srgbClr val="FFFF00"/>
                </a:solidFill>
              </a:rPr>
              <a:t>Then by Deep detector strings</a:t>
            </a:r>
          </a:p>
          <a:p>
            <a:endParaRPr lang="en-US" sz="1800" dirty="0">
              <a:ln>
                <a:solidFill>
                  <a:srgbClr val="FFFF00"/>
                </a:solidFill>
              </a:ln>
              <a:solidFill>
                <a:srgbClr val="FFFF00"/>
              </a:solidFill>
            </a:endParaRPr>
          </a:p>
        </p:txBody>
      </p:sp>
      <p:sp>
        <p:nvSpPr>
          <p:cNvPr id="6" name="Title 5"/>
          <p:cNvSpPr>
            <a:spLocks noGrp="1"/>
          </p:cNvSpPr>
          <p:nvPr>
            <p:ph type="title"/>
          </p:nvPr>
        </p:nvSpPr>
        <p:spPr/>
        <p:txBody>
          <a:bodyPr/>
          <a:lstStyle/>
          <a:p>
            <a:endParaRPr lang="en-US"/>
          </a:p>
        </p:txBody>
      </p:sp>
      <p:sp>
        <p:nvSpPr>
          <p:cNvPr id="7" name="TextBox 6"/>
          <p:cNvSpPr txBox="1"/>
          <p:nvPr/>
        </p:nvSpPr>
        <p:spPr>
          <a:xfrm>
            <a:off x="152400" y="4229270"/>
            <a:ext cx="1990399" cy="2031325"/>
          </a:xfrm>
          <a:prstGeom prst="rect">
            <a:avLst/>
          </a:prstGeom>
          <a:noFill/>
        </p:spPr>
        <p:txBody>
          <a:bodyPr wrap="none" rtlCol="0">
            <a:spAutoFit/>
          </a:bodyPr>
          <a:lstStyle/>
          <a:p>
            <a:r>
              <a:rPr lang="en-US" sz="1400" dirty="0" smtClean="0">
                <a:solidFill>
                  <a:schemeClr val="bg1"/>
                </a:solidFill>
              </a:rPr>
              <a:t>2000µ &gt;400GeV</a:t>
            </a:r>
          </a:p>
          <a:p>
            <a:r>
              <a:rPr lang="en-US" sz="1400" dirty="0" smtClean="0">
                <a:solidFill>
                  <a:schemeClr val="bg1"/>
                </a:solidFill>
              </a:rPr>
              <a:t>Ice</a:t>
            </a:r>
          </a:p>
          <a:p>
            <a:r>
              <a:rPr lang="en-US" sz="1400" dirty="0" smtClean="0">
                <a:solidFill>
                  <a:schemeClr val="bg1"/>
                </a:solidFill>
              </a:rPr>
              <a:t>cosmic ray physics</a:t>
            </a:r>
          </a:p>
          <a:p>
            <a:r>
              <a:rPr lang="en-US" sz="1400" dirty="0" smtClean="0">
                <a:solidFill>
                  <a:schemeClr val="bg1"/>
                </a:solidFill>
              </a:rPr>
              <a:t>	mass independent </a:t>
            </a:r>
          </a:p>
          <a:p>
            <a:r>
              <a:rPr lang="en-US" sz="1400" dirty="0" smtClean="0">
                <a:solidFill>
                  <a:schemeClr val="bg1"/>
                </a:solidFill>
              </a:rPr>
              <a:t>	energy resolution,</a:t>
            </a:r>
          </a:p>
          <a:p>
            <a:r>
              <a:rPr lang="en-US" sz="1400" dirty="0" smtClean="0">
                <a:solidFill>
                  <a:schemeClr val="bg1"/>
                </a:solidFill>
              </a:rPr>
              <a:t>	composition</a:t>
            </a:r>
          </a:p>
          <a:p>
            <a:r>
              <a:rPr lang="en-US" sz="1400" dirty="0" smtClean="0">
                <a:solidFill>
                  <a:schemeClr val="bg1"/>
                </a:solidFill>
              </a:rPr>
              <a:t>veto</a:t>
            </a:r>
          </a:p>
          <a:p>
            <a:r>
              <a:rPr lang="en-US" sz="1400" dirty="0" smtClean="0">
                <a:solidFill>
                  <a:schemeClr val="bg1"/>
                </a:solidFill>
              </a:rPr>
              <a:t>calibration</a:t>
            </a:r>
          </a:p>
          <a:p>
            <a:endParaRPr lang="en-US" sz="14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50" fill="hold"/>
                                        <p:tgtEl>
                                          <p:spTgt spid="128614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286146"/>
                </p:tgtEl>
              </p:cMediaNode>
            </p:video>
            <p:seq concurrent="1" nextAc="seek">
              <p:cTn id="8" restart="whenNotActive" fill="hold" evtFilter="cancelBubble" nodeType="interactiveSeq">
                <p:stCondLst>
                  <p:cond evt="onClick" delay="0">
                    <p:tgtEl>
                      <p:spTgt spid="128614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86146"/>
                                        </p:tgtEl>
                                      </p:cBhvr>
                                    </p:cmd>
                                  </p:childTnLst>
                                </p:cTn>
                              </p:par>
                            </p:childTnLst>
                          </p:cTn>
                        </p:par>
                      </p:childTnLst>
                    </p:cTn>
                  </p:par>
                </p:childTnLst>
              </p:cTn>
              <p:nextCondLst>
                <p:cond evt="onClick" delay="0">
                  <p:tgtEl>
                    <p:spTgt spid="1286146"/>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Slide Number Placeholder 3"/>
          <p:cNvSpPr>
            <a:spLocks noGrp="1"/>
          </p:cNvSpPr>
          <p:nvPr>
            <p:ph type="sldNum" sz="quarter" idx="12"/>
          </p:nvPr>
        </p:nvSpPr>
        <p:spPr>
          <a:xfrm>
            <a:off x="685800" y="6248400"/>
            <a:ext cx="1905000" cy="457200"/>
          </a:xfrm>
        </p:spPr>
        <p:txBody>
          <a:bodyPr/>
          <a:lstStyle/>
          <a:p>
            <a:pPr algn="l">
              <a:defRPr/>
            </a:pPr>
            <a:fld id="{E8B657A1-3884-9340-8A09-703772EDFF8E}" type="slidenum">
              <a:rPr lang="en-US"/>
              <a:pPr algn="l">
                <a:defRPr/>
              </a:pPr>
              <a:t>4</a:t>
            </a:fld>
            <a:endParaRPr lang="en-US"/>
          </a:p>
        </p:txBody>
      </p:sp>
      <p:pic>
        <p:nvPicPr>
          <p:cNvPr id="22531" name="Picture 35"/>
          <p:cNvPicPr>
            <a:picLocks noChangeAspect="1" noChangeArrowheads="1"/>
          </p:cNvPicPr>
          <p:nvPr/>
        </p:nvPicPr>
        <p:blipFill>
          <a:blip r:embed="rId3"/>
          <a:srcRect/>
          <a:stretch>
            <a:fillRect/>
          </a:stretch>
        </p:blipFill>
        <p:spPr bwMode="auto">
          <a:xfrm>
            <a:off x="250825" y="479425"/>
            <a:ext cx="7554913" cy="6378575"/>
          </a:xfrm>
          <a:prstGeom prst="rect">
            <a:avLst/>
          </a:prstGeom>
          <a:noFill/>
          <a:ln w="12700">
            <a:noFill/>
            <a:miter lim="800000"/>
            <a:headEnd/>
            <a:tailEnd/>
          </a:ln>
        </p:spPr>
      </p:pic>
      <p:grpSp>
        <p:nvGrpSpPr>
          <p:cNvPr id="2" name="Group 45"/>
          <p:cNvGrpSpPr>
            <a:grpSpLocks/>
          </p:cNvGrpSpPr>
          <p:nvPr/>
        </p:nvGrpSpPr>
        <p:grpSpPr bwMode="auto">
          <a:xfrm>
            <a:off x="5106988" y="2954338"/>
            <a:ext cx="3878262" cy="3074987"/>
            <a:chOff x="4575" y="2647"/>
            <a:chExt cx="3475" cy="2755"/>
          </a:xfrm>
        </p:grpSpPr>
        <p:sp>
          <p:nvSpPr>
            <p:cNvPr id="22538" name="Rectangle 37"/>
            <p:cNvSpPr>
              <a:spLocks/>
            </p:cNvSpPr>
            <p:nvPr/>
          </p:nvSpPr>
          <p:spPr bwMode="auto">
            <a:xfrm>
              <a:off x="4575" y="3889"/>
              <a:ext cx="1671" cy="1513"/>
            </a:xfrm>
            <a:prstGeom prst="rect">
              <a:avLst/>
            </a:prstGeom>
            <a:noFill/>
            <a:ln w="28575">
              <a:solidFill>
                <a:srgbClr val="FF0000"/>
              </a:solidFill>
              <a:miter lim="800000"/>
              <a:headEnd/>
              <a:tailEnd/>
            </a:ln>
          </p:spPr>
          <p:txBody>
            <a:bodyPr wrap="none" anchor="ctr">
              <a:prstTxWarp prst="textNoShape">
                <a:avLst/>
              </a:prstTxWarp>
            </a:bodyPr>
            <a:lstStyle/>
            <a:p>
              <a:endParaRPr lang="en-US"/>
            </a:p>
          </p:txBody>
        </p:sp>
        <p:sp>
          <p:nvSpPr>
            <p:cNvPr id="22539" name="Line 41"/>
            <p:cNvSpPr>
              <a:spLocks noChangeShapeType="1"/>
            </p:cNvSpPr>
            <p:nvPr/>
          </p:nvSpPr>
          <p:spPr bwMode="auto">
            <a:xfrm flipH="1">
              <a:off x="5358" y="3088"/>
              <a:ext cx="763" cy="754"/>
            </a:xfrm>
            <a:prstGeom prst="line">
              <a:avLst/>
            </a:prstGeom>
            <a:noFill/>
            <a:ln w="38100">
              <a:solidFill>
                <a:schemeClr val="tx1"/>
              </a:solidFill>
              <a:round/>
              <a:headEnd/>
              <a:tailEnd type="triangle" w="med" len="med"/>
            </a:ln>
          </p:spPr>
          <p:txBody>
            <a:bodyPr wrap="none" anchor="ctr">
              <a:prstTxWarp prst="textNoShape">
                <a:avLst/>
              </a:prstTxWarp>
            </a:bodyPr>
            <a:lstStyle/>
            <a:p>
              <a:endParaRPr lang="en-US"/>
            </a:p>
          </p:txBody>
        </p:sp>
        <p:sp>
          <p:nvSpPr>
            <p:cNvPr id="22540" name="Text Box 42"/>
            <p:cNvSpPr txBox="1">
              <a:spLocks/>
            </p:cNvSpPr>
            <p:nvPr/>
          </p:nvSpPr>
          <p:spPr bwMode="auto">
            <a:xfrm>
              <a:off x="5771" y="2647"/>
              <a:ext cx="2279" cy="1255"/>
            </a:xfrm>
            <a:prstGeom prst="rect">
              <a:avLst/>
            </a:prstGeom>
            <a:solidFill>
              <a:srgbClr val="FFCC66"/>
            </a:solidFill>
            <a:ln w="12700">
              <a:noFill/>
              <a:miter lim="800000"/>
              <a:headEnd/>
              <a:tailEnd/>
            </a:ln>
          </p:spPr>
          <p:txBody>
            <a:bodyPr wrap="none">
              <a:prstTxWarp prst="textNoShape">
                <a:avLst/>
              </a:prstTxWarp>
              <a:spAutoFit/>
            </a:bodyPr>
            <a:lstStyle/>
            <a:p>
              <a:r>
                <a:rPr lang="en-US" sz="1700" smtClean="0">
                  <a:latin typeface="Apple Casual" pitchFamily="-65" charset="0"/>
                </a:rPr>
                <a:t>High energy </a:t>
              </a:r>
            </a:p>
            <a:p>
              <a:r>
                <a:rPr lang="en-US" sz="1700" smtClean="0">
                  <a:latin typeface="Apple Casual" pitchFamily="-65" charset="0"/>
                </a:rPr>
                <a:t>neutrino astronomy</a:t>
              </a:r>
              <a:r>
                <a:rPr lang="en-US" sz="1700" dirty="0">
                  <a:latin typeface="Apple Casual" pitchFamily="-65" charset="0"/>
                </a:rPr>
                <a:t>:</a:t>
              </a:r>
            </a:p>
            <a:p>
              <a:r>
                <a:rPr lang="en-US" sz="1700" smtClean="0">
                  <a:latin typeface="Apple Casual" pitchFamily="-65" charset="0"/>
                </a:rPr>
                <a:t>Small fluxes</a:t>
              </a:r>
              <a:r>
                <a:rPr lang="en-US" sz="1700" dirty="0">
                  <a:latin typeface="Apple Casual" pitchFamily="-65" charset="0"/>
                </a:rPr>
                <a:t>,</a:t>
              </a:r>
            </a:p>
            <a:p>
              <a:r>
                <a:rPr lang="en-US" sz="1700" smtClean="0">
                  <a:latin typeface="Apple Casual" pitchFamily="-65" charset="0"/>
                </a:rPr>
                <a:t>Need large detectors, </a:t>
              </a:r>
            </a:p>
            <a:p>
              <a:r>
                <a:rPr lang="en-US" sz="1700" smtClean="0">
                  <a:latin typeface="Apple Casual" pitchFamily="-65" charset="0"/>
                </a:rPr>
                <a:t>Note wide energy range</a:t>
              </a:r>
              <a:endParaRPr lang="en-US" sz="1700" dirty="0">
                <a:latin typeface="Apple Casual" pitchFamily="-65" charset="0"/>
              </a:endParaRPr>
            </a:p>
          </p:txBody>
        </p:sp>
      </p:grpSp>
      <p:grpSp>
        <p:nvGrpSpPr>
          <p:cNvPr id="3" name="Group 46"/>
          <p:cNvGrpSpPr>
            <a:grpSpLocks/>
          </p:cNvGrpSpPr>
          <p:nvPr/>
        </p:nvGrpSpPr>
        <p:grpSpPr bwMode="auto">
          <a:xfrm>
            <a:off x="4195763" y="1084263"/>
            <a:ext cx="4359275" cy="1357312"/>
            <a:chOff x="3759" y="971"/>
            <a:chExt cx="3906" cy="1216"/>
          </a:xfrm>
        </p:grpSpPr>
        <p:sp>
          <p:nvSpPr>
            <p:cNvPr id="22535" name="Rectangle 40"/>
            <p:cNvSpPr>
              <a:spLocks/>
            </p:cNvSpPr>
            <p:nvPr/>
          </p:nvSpPr>
          <p:spPr bwMode="auto">
            <a:xfrm>
              <a:off x="3759" y="971"/>
              <a:ext cx="313" cy="879"/>
            </a:xfrm>
            <a:prstGeom prst="rect">
              <a:avLst/>
            </a:prstGeom>
            <a:noFill/>
            <a:ln w="28575">
              <a:solidFill>
                <a:srgbClr val="FF0000"/>
              </a:solidFill>
              <a:miter lim="800000"/>
              <a:headEnd/>
              <a:tailEnd/>
            </a:ln>
          </p:spPr>
          <p:txBody>
            <a:bodyPr wrap="none" anchor="ctr">
              <a:prstTxWarp prst="textNoShape">
                <a:avLst/>
              </a:prstTxWarp>
            </a:bodyPr>
            <a:lstStyle/>
            <a:p>
              <a:endParaRPr lang="en-US"/>
            </a:p>
          </p:txBody>
        </p:sp>
        <p:sp>
          <p:nvSpPr>
            <p:cNvPr id="22536" name="Text Box 43"/>
            <p:cNvSpPr txBox="1">
              <a:spLocks/>
            </p:cNvSpPr>
            <p:nvPr/>
          </p:nvSpPr>
          <p:spPr bwMode="auto">
            <a:xfrm>
              <a:off x="5650" y="1636"/>
              <a:ext cx="2015" cy="551"/>
            </a:xfrm>
            <a:prstGeom prst="rect">
              <a:avLst/>
            </a:prstGeom>
            <a:solidFill>
              <a:srgbClr val="FFCC66"/>
            </a:solidFill>
            <a:ln w="12700">
              <a:noFill/>
              <a:miter lim="800000"/>
              <a:headEnd/>
              <a:tailEnd/>
            </a:ln>
          </p:spPr>
          <p:txBody>
            <a:bodyPr wrap="none">
              <a:prstTxWarp prst="textNoShape">
                <a:avLst/>
              </a:prstTxWarp>
              <a:spAutoFit/>
            </a:bodyPr>
            <a:lstStyle/>
            <a:p>
              <a:r>
                <a:rPr lang="en-US" sz="1700" dirty="0" err="1" smtClean="0">
                  <a:latin typeface="Apple Casual" pitchFamily="-65" charset="0"/>
                </a:rPr>
                <a:t>MeV</a:t>
              </a:r>
              <a:r>
                <a:rPr lang="en-US" sz="1700" dirty="0" smtClean="0">
                  <a:latin typeface="Apple Casual" pitchFamily="-65" charset="0"/>
                </a:rPr>
                <a:t> energy </a:t>
              </a:r>
            </a:p>
            <a:p>
              <a:r>
                <a:rPr lang="en-US" sz="1700" dirty="0" smtClean="0">
                  <a:latin typeface="Apple Casual" pitchFamily="-65" charset="0"/>
                </a:rPr>
                <a:t>neutrino astrophysics</a:t>
              </a:r>
              <a:endParaRPr lang="en-US" sz="1700" dirty="0">
                <a:latin typeface="Apple Casual" pitchFamily="-65" charset="0"/>
              </a:endParaRPr>
            </a:p>
          </p:txBody>
        </p:sp>
        <p:sp>
          <p:nvSpPr>
            <p:cNvPr id="22537" name="Line 44"/>
            <p:cNvSpPr>
              <a:spLocks noChangeShapeType="1"/>
            </p:cNvSpPr>
            <p:nvPr/>
          </p:nvSpPr>
          <p:spPr bwMode="auto">
            <a:xfrm flipH="1" flipV="1">
              <a:off x="4142" y="1612"/>
              <a:ext cx="1684" cy="520"/>
            </a:xfrm>
            <a:prstGeom prst="line">
              <a:avLst/>
            </a:prstGeom>
            <a:noFill/>
            <a:ln w="38100">
              <a:solidFill>
                <a:schemeClr val="tx1"/>
              </a:solidFill>
              <a:round/>
              <a:headEnd/>
              <a:tailEnd type="triangle" w="med" len="med"/>
            </a:ln>
          </p:spPr>
          <p:txBody>
            <a:bodyPr wrap="none" anchor="ctr">
              <a:prstTxWarp prst="textNoShape">
                <a:avLst/>
              </a:prstTxWarp>
            </a:bodyPr>
            <a:lstStyle/>
            <a:p>
              <a:endParaRPr lang="en-US"/>
            </a:p>
          </p:txBody>
        </p:sp>
      </p:grpSp>
      <p:sp>
        <p:nvSpPr>
          <p:cNvPr id="14" name="Text Box 12"/>
          <p:cNvSpPr txBox="1">
            <a:spLocks noChangeArrowheads="1"/>
          </p:cNvSpPr>
          <p:nvPr/>
        </p:nvSpPr>
        <p:spPr bwMode="auto">
          <a:xfrm>
            <a:off x="0" y="0"/>
            <a:ext cx="9144000" cy="584200"/>
          </a:xfrm>
          <a:prstGeom prst="rect">
            <a:avLst/>
          </a:prstGeom>
          <a:solidFill>
            <a:srgbClr val="FFFF00"/>
          </a:solidFill>
          <a:ln w="9525">
            <a:noFill/>
            <a:miter lim="800000"/>
            <a:headEnd/>
            <a:tailEnd/>
          </a:ln>
        </p:spPr>
        <p:txBody>
          <a:bodyPr lIns="91435" tIns="45718" rIns="91435" bIns="45718">
            <a:prstTxWarp prst="textNoShape">
              <a:avLst/>
            </a:prstTxWarp>
            <a:spAutoFit/>
          </a:bodyPr>
          <a:lstStyle/>
          <a:p>
            <a:pPr defTabSz="912813"/>
            <a:r>
              <a:rPr lang="en-US" sz="3200" dirty="0" smtClean="0">
                <a:solidFill>
                  <a:srgbClr val="000080"/>
                </a:solidFill>
              </a:rPr>
              <a:t>  Neutrinos</a:t>
            </a:r>
            <a:endParaRPr lang="en-US" sz="3200" dirty="0">
              <a:solidFill>
                <a:srgbClr val="000080"/>
              </a:solidFill>
            </a:endParaRPr>
          </a:p>
        </p:txBody>
      </p:sp>
      <p:sp>
        <p:nvSpPr>
          <p:cNvPr id="13" name="Freeform 12"/>
          <p:cNvSpPr/>
          <p:nvPr/>
        </p:nvSpPr>
        <p:spPr bwMode="auto">
          <a:xfrm>
            <a:off x="6206067" y="5075767"/>
            <a:ext cx="1045633" cy="817033"/>
          </a:xfrm>
          <a:custGeom>
            <a:avLst/>
            <a:gdLst>
              <a:gd name="connsiteX0" fmla="*/ 16933 w 1045633"/>
              <a:gd name="connsiteY0" fmla="*/ 817033 h 817033"/>
              <a:gd name="connsiteX1" fmla="*/ 55033 w 1045633"/>
              <a:gd name="connsiteY1" fmla="*/ 423333 h 817033"/>
              <a:gd name="connsiteX2" fmla="*/ 347133 w 1045633"/>
              <a:gd name="connsiteY2" fmla="*/ 67733 h 817033"/>
              <a:gd name="connsiteX3" fmla="*/ 575733 w 1045633"/>
              <a:gd name="connsiteY3" fmla="*/ 16933 h 817033"/>
              <a:gd name="connsiteX4" fmla="*/ 855133 w 1045633"/>
              <a:gd name="connsiteY4" fmla="*/ 169333 h 817033"/>
              <a:gd name="connsiteX5" fmla="*/ 969433 w 1045633"/>
              <a:gd name="connsiteY5" fmla="*/ 397933 h 817033"/>
              <a:gd name="connsiteX6" fmla="*/ 1045633 w 1045633"/>
              <a:gd name="connsiteY6" fmla="*/ 740833 h 817033"/>
              <a:gd name="connsiteX7" fmla="*/ 1045633 w 1045633"/>
              <a:gd name="connsiteY7" fmla="*/ 740833 h 81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5633" h="817033">
                <a:moveTo>
                  <a:pt x="16933" y="817033"/>
                </a:moveTo>
                <a:cubicBezTo>
                  <a:pt x="8466" y="682624"/>
                  <a:pt x="0" y="548216"/>
                  <a:pt x="55033" y="423333"/>
                </a:cubicBezTo>
                <a:cubicBezTo>
                  <a:pt x="110066" y="298450"/>
                  <a:pt x="260350" y="135466"/>
                  <a:pt x="347133" y="67733"/>
                </a:cubicBezTo>
                <a:cubicBezTo>
                  <a:pt x="433916" y="0"/>
                  <a:pt x="491066" y="0"/>
                  <a:pt x="575733" y="16933"/>
                </a:cubicBezTo>
                <a:cubicBezTo>
                  <a:pt x="660400" y="33866"/>
                  <a:pt x="789516" y="105833"/>
                  <a:pt x="855133" y="169333"/>
                </a:cubicBezTo>
                <a:cubicBezTo>
                  <a:pt x="920750" y="232833"/>
                  <a:pt x="937683" y="302683"/>
                  <a:pt x="969433" y="397933"/>
                </a:cubicBezTo>
                <a:cubicBezTo>
                  <a:pt x="1001183" y="493183"/>
                  <a:pt x="1045633" y="740833"/>
                  <a:pt x="1045633" y="740833"/>
                </a:cubicBezTo>
                <a:lnTo>
                  <a:pt x="1045633" y="740833"/>
                </a:lnTo>
              </a:path>
            </a:pathLst>
          </a:cu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56235"/>
          </a:xfrm>
        </p:spPr>
        <p:txBody>
          <a:bodyPr>
            <a:normAutofit/>
          </a:bodyPr>
          <a:lstStyle/>
          <a:p>
            <a:r>
              <a:rPr lang="en-US" dirty="0" smtClean="0"/>
              <a:t>Flasher events used for calibration</a:t>
            </a:r>
            <a:endParaRPr lang="en-US" dirty="0"/>
          </a:p>
        </p:txBody>
      </p:sp>
      <p:sp>
        <p:nvSpPr>
          <p:cNvPr id="3" name="TextBox 2"/>
          <p:cNvSpPr txBox="1"/>
          <p:nvPr/>
        </p:nvSpPr>
        <p:spPr>
          <a:xfrm>
            <a:off x="254001" y="1727641"/>
            <a:ext cx="4102099" cy="3785652"/>
          </a:xfrm>
          <a:prstGeom prst="rect">
            <a:avLst/>
          </a:prstGeom>
          <a:noFill/>
        </p:spPr>
        <p:txBody>
          <a:bodyPr wrap="square" rtlCol="0">
            <a:spAutoFit/>
          </a:bodyPr>
          <a:lstStyle/>
          <a:p>
            <a:r>
              <a:rPr lang="en-US" sz="2000" dirty="0" smtClean="0"/>
              <a:t>All sensors are equipped </a:t>
            </a:r>
          </a:p>
          <a:p>
            <a:r>
              <a:rPr lang="en-US" sz="2000" dirty="0" smtClean="0"/>
              <a:t>with a set of 12 LED flashers. </a:t>
            </a:r>
          </a:p>
          <a:p>
            <a:r>
              <a:rPr lang="en-US" sz="2000" dirty="0" smtClean="0"/>
              <a:t>A 30 ns pulse of only </a:t>
            </a:r>
          </a:p>
          <a:p>
            <a:r>
              <a:rPr lang="en-US" sz="2000" dirty="0" smtClean="0"/>
              <a:t>10 billion photons (400nm)</a:t>
            </a:r>
          </a:p>
          <a:p>
            <a:r>
              <a:rPr lang="en-US" sz="2000" dirty="0" smtClean="0"/>
              <a:t>is visible to a distance of 600m.</a:t>
            </a:r>
          </a:p>
          <a:p>
            <a:endParaRPr lang="en-US" sz="2000" dirty="0" smtClean="0"/>
          </a:p>
          <a:p>
            <a:endParaRPr lang="en-US" sz="2000" dirty="0" smtClean="0"/>
          </a:p>
          <a:p>
            <a:r>
              <a:rPr lang="en-US" sz="2000" dirty="0" smtClean="0"/>
              <a:t>These measurements are used </a:t>
            </a:r>
          </a:p>
          <a:p>
            <a:r>
              <a:rPr lang="en-US" sz="2000" dirty="0" smtClean="0"/>
              <a:t>to calibrate the detector </a:t>
            </a:r>
          </a:p>
          <a:p>
            <a:r>
              <a:rPr lang="en-US" sz="2000" dirty="0" smtClean="0"/>
              <a:t>- time </a:t>
            </a:r>
          </a:p>
          <a:p>
            <a:pPr>
              <a:buFontTx/>
              <a:buChar char="-"/>
            </a:pPr>
            <a:r>
              <a:rPr lang="en-US" sz="2000" dirty="0" smtClean="0"/>
              <a:t> geometry </a:t>
            </a:r>
          </a:p>
          <a:p>
            <a:pPr>
              <a:buFontTx/>
              <a:buChar char="-"/>
            </a:pPr>
            <a:r>
              <a:rPr lang="en-US" sz="2000" dirty="0" smtClean="0"/>
              <a:t> optical properties of the ice</a:t>
            </a:r>
            <a:endParaRPr lang="en-US" sz="2000" dirty="0"/>
          </a:p>
        </p:txBody>
      </p:sp>
      <p:pic>
        <p:nvPicPr>
          <p:cNvPr id="4" name="Picture 3"/>
          <p:cNvPicPr>
            <a:picLocks noChangeAspect="1"/>
          </p:cNvPicPr>
          <p:nvPr/>
        </p:nvPicPr>
        <p:blipFill>
          <a:blip r:embed="rId2"/>
          <a:stretch>
            <a:fillRect/>
          </a:stretch>
        </p:blipFill>
        <p:spPr>
          <a:xfrm>
            <a:off x="4087158" y="2883105"/>
            <a:ext cx="5327433" cy="3900190"/>
          </a:xfrm>
          <a:prstGeom prst="rect">
            <a:avLst/>
          </a:prstGeom>
        </p:spPr>
      </p:pic>
      <p:pic>
        <p:nvPicPr>
          <p:cNvPr id="5" name="Picture 4"/>
          <p:cNvPicPr>
            <a:picLocks noChangeAspect="1"/>
          </p:cNvPicPr>
          <p:nvPr/>
        </p:nvPicPr>
        <p:blipFill>
          <a:blip r:embed="rId3"/>
          <a:stretch>
            <a:fillRect/>
          </a:stretch>
        </p:blipFill>
        <p:spPr>
          <a:xfrm>
            <a:off x="4840568" y="748760"/>
            <a:ext cx="3846232" cy="2216112"/>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The Ice is very clear</a:t>
            </a:r>
            <a:br>
              <a:rPr lang="en-US" dirty="0" smtClean="0"/>
            </a:br>
            <a:r>
              <a:rPr lang="en-US" dirty="0" smtClean="0"/>
              <a:t>Effective scattering length </a:t>
            </a:r>
            <a:r>
              <a:rPr lang="en-US" dirty="0" err="1" smtClean="0"/>
              <a:t>vs</a:t>
            </a:r>
            <a:r>
              <a:rPr lang="en-US" dirty="0" smtClean="0"/>
              <a:t> Depth</a:t>
            </a:r>
            <a:endParaRPr lang="en-US"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826532" y="1143000"/>
            <a:ext cx="7375099" cy="5750440"/>
          </a:xfrm>
          <a:prstGeom prst="rect">
            <a:avLst/>
          </a:prstGeom>
        </p:spPr>
      </p:pic>
      <p:sp>
        <p:nvSpPr>
          <p:cNvPr id="10" name="TextBox 9"/>
          <p:cNvSpPr txBox="1"/>
          <p:nvPr/>
        </p:nvSpPr>
        <p:spPr>
          <a:xfrm rot="16200000">
            <a:off x="-989575" y="3623862"/>
            <a:ext cx="3262882" cy="461665"/>
          </a:xfrm>
          <a:prstGeom prst="rect">
            <a:avLst/>
          </a:prstGeom>
          <a:noFill/>
        </p:spPr>
        <p:txBody>
          <a:bodyPr wrap="none" rtlCol="0">
            <a:spAutoFit/>
          </a:bodyPr>
          <a:lstStyle/>
          <a:p>
            <a:r>
              <a:rPr lang="en-US" sz="2400" dirty="0" smtClean="0"/>
              <a:t>Eff. Scattering length [</a:t>
            </a:r>
            <a:r>
              <a:rPr lang="en-US" sz="2400" dirty="0" err="1" smtClean="0"/>
              <a:t>m</a:t>
            </a:r>
            <a:r>
              <a:rPr lang="en-US" sz="2400" dirty="0" smtClean="0"/>
              <a:t>]</a:t>
            </a:r>
            <a:endParaRPr lang="en-US" sz="2400" dirty="0"/>
          </a:p>
        </p:txBody>
      </p:sp>
      <p:sp>
        <p:nvSpPr>
          <p:cNvPr id="11" name="TextBox 10"/>
          <p:cNvSpPr txBox="1"/>
          <p:nvPr/>
        </p:nvSpPr>
        <p:spPr>
          <a:xfrm>
            <a:off x="209738" y="958868"/>
            <a:ext cx="1869698" cy="646331"/>
          </a:xfrm>
          <a:prstGeom prst="rect">
            <a:avLst/>
          </a:prstGeom>
          <a:noFill/>
        </p:spPr>
        <p:txBody>
          <a:bodyPr wrap="none" rtlCol="0">
            <a:spAutoFit/>
          </a:bodyPr>
          <a:lstStyle/>
          <a:p>
            <a:r>
              <a:rPr lang="en-US" dirty="0" smtClean="0"/>
              <a:t>in internal  review</a:t>
            </a:r>
          </a:p>
          <a:p>
            <a:r>
              <a:rPr lang="en-US" dirty="0" smtClean="0"/>
              <a:t>for publication</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dirty="0" smtClean="0"/>
              <a:t>Absorption length </a:t>
            </a:r>
            <a:r>
              <a:rPr lang="en-US" dirty="0" err="1" smtClean="0"/>
              <a:t>vs</a:t>
            </a:r>
            <a:r>
              <a:rPr lang="en-US" dirty="0" smtClean="0"/>
              <a:t> Depth</a:t>
            </a:r>
            <a:endParaRPr lang="en-US"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6" name="Picture 5"/>
          <p:cNvPicPr>
            <a:picLocks noChangeAspect="1"/>
          </p:cNvPicPr>
          <p:nvPr/>
        </p:nvPicPr>
        <p:blipFill>
          <a:blip r:embed="rId2"/>
          <a:stretch>
            <a:fillRect/>
          </a:stretch>
        </p:blipFill>
        <p:spPr>
          <a:xfrm>
            <a:off x="872701" y="1100556"/>
            <a:ext cx="7391605" cy="5757444"/>
          </a:xfrm>
          <a:prstGeom prst="rect">
            <a:avLst/>
          </a:prstGeom>
        </p:spPr>
      </p:pic>
      <p:sp>
        <p:nvSpPr>
          <p:cNvPr id="7" name="TextBox 6"/>
          <p:cNvSpPr txBox="1"/>
          <p:nvPr/>
        </p:nvSpPr>
        <p:spPr>
          <a:xfrm rot="16200000">
            <a:off x="-824639" y="3623864"/>
            <a:ext cx="2933014" cy="461665"/>
          </a:xfrm>
          <a:prstGeom prst="rect">
            <a:avLst/>
          </a:prstGeom>
          <a:noFill/>
        </p:spPr>
        <p:txBody>
          <a:bodyPr wrap="none" rtlCol="0">
            <a:spAutoFit/>
          </a:bodyPr>
          <a:lstStyle/>
          <a:p>
            <a:r>
              <a:rPr lang="en-US" sz="2400" dirty="0" smtClean="0"/>
              <a:t>Absorption length [</a:t>
            </a:r>
            <a:r>
              <a:rPr lang="en-US" sz="2400" dirty="0" err="1" smtClean="0"/>
              <a:t>m</a:t>
            </a:r>
            <a:r>
              <a:rPr lang="en-US" sz="2400" dirty="0" smtClean="0"/>
              <a:t>]</a:t>
            </a:r>
            <a:endParaRPr lang="en-US" sz="24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dirty="0" smtClean="0"/>
              <a:t>Absorption length </a:t>
            </a:r>
            <a:r>
              <a:rPr lang="en-US" dirty="0" err="1" smtClean="0"/>
              <a:t>vs</a:t>
            </a:r>
            <a:r>
              <a:rPr lang="en-US" dirty="0" smtClean="0"/>
              <a:t> Depth</a:t>
            </a:r>
            <a:endParaRPr lang="en-US"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6" name="Picture 5"/>
          <p:cNvPicPr>
            <a:picLocks noChangeAspect="1"/>
          </p:cNvPicPr>
          <p:nvPr/>
        </p:nvPicPr>
        <p:blipFill>
          <a:blip r:embed="rId2"/>
          <a:stretch>
            <a:fillRect/>
          </a:stretch>
        </p:blipFill>
        <p:spPr>
          <a:xfrm>
            <a:off x="872701" y="1100556"/>
            <a:ext cx="7391605" cy="5757444"/>
          </a:xfrm>
          <a:prstGeom prst="rect">
            <a:avLst/>
          </a:prstGeom>
        </p:spPr>
      </p:pic>
      <p:sp>
        <p:nvSpPr>
          <p:cNvPr id="7" name="TextBox 6"/>
          <p:cNvSpPr txBox="1"/>
          <p:nvPr/>
        </p:nvSpPr>
        <p:spPr>
          <a:xfrm rot="16200000">
            <a:off x="-824639" y="3623864"/>
            <a:ext cx="2933014" cy="461665"/>
          </a:xfrm>
          <a:prstGeom prst="rect">
            <a:avLst/>
          </a:prstGeom>
          <a:noFill/>
        </p:spPr>
        <p:txBody>
          <a:bodyPr wrap="none" rtlCol="0">
            <a:spAutoFit/>
          </a:bodyPr>
          <a:lstStyle/>
          <a:p>
            <a:r>
              <a:rPr lang="en-US" sz="2400" dirty="0" smtClean="0"/>
              <a:t>Absorption length [</a:t>
            </a:r>
            <a:r>
              <a:rPr lang="en-US" sz="2400" dirty="0" err="1" smtClean="0"/>
              <a:t>m</a:t>
            </a:r>
            <a:r>
              <a:rPr lang="en-US" sz="2400" dirty="0" smtClean="0"/>
              <a:t>]</a:t>
            </a:r>
            <a:endParaRPr lang="en-US" sz="2400" dirty="0"/>
          </a:p>
        </p:txBody>
      </p:sp>
      <p:sp>
        <p:nvSpPr>
          <p:cNvPr id="8" name="TextBox 7"/>
          <p:cNvSpPr txBox="1"/>
          <p:nvPr/>
        </p:nvSpPr>
        <p:spPr>
          <a:xfrm>
            <a:off x="1654107" y="4417554"/>
            <a:ext cx="7032694" cy="1938992"/>
          </a:xfrm>
          <a:prstGeom prst="rect">
            <a:avLst/>
          </a:prstGeom>
          <a:solidFill>
            <a:srgbClr val="FF6600"/>
          </a:solidFill>
        </p:spPr>
        <p:txBody>
          <a:bodyPr wrap="square" rtlCol="0">
            <a:spAutoFit/>
          </a:bodyPr>
          <a:lstStyle/>
          <a:p>
            <a:pPr>
              <a:buFont typeface="Wingdings" charset="2"/>
              <a:buChar char="à"/>
            </a:pPr>
            <a:r>
              <a:rPr lang="en-US" sz="2400" dirty="0" smtClean="0"/>
              <a:t>The South Pole Ice is very clear and well understood. (new paper in preparation)</a:t>
            </a:r>
          </a:p>
          <a:p>
            <a:pPr>
              <a:buFont typeface="Wingdings" charset="2"/>
              <a:buChar char="à"/>
            </a:pPr>
            <a:r>
              <a:rPr lang="en-US" sz="2400" dirty="0" smtClean="0"/>
              <a:t>At depths below 2100m it even better than </a:t>
            </a:r>
            <a:r>
              <a:rPr lang="en-US" sz="2400" dirty="0" smtClean="0"/>
              <a:t>expected and then assumed </a:t>
            </a:r>
            <a:r>
              <a:rPr lang="en-US" sz="2400" dirty="0" smtClean="0"/>
              <a:t>in previous models.</a:t>
            </a:r>
            <a:endParaRPr lang="en-US" sz="2400" dirty="0" smtClean="0"/>
          </a:p>
          <a:p>
            <a:r>
              <a:rPr lang="en-US" sz="2400" dirty="0" err="1" smtClean="0">
                <a:sym typeface="Wingdings"/>
              </a:rPr>
              <a:t></a:t>
            </a:r>
            <a:r>
              <a:rPr lang="en-US" sz="2400" dirty="0" smtClean="0">
                <a:sym typeface="Wingdings"/>
              </a:rPr>
              <a:t> E</a:t>
            </a:r>
            <a:r>
              <a:rPr lang="en-US" sz="2400" dirty="0" smtClean="0"/>
              <a:t>xcellent medium for particle detection</a:t>
            </a:r>
            <a:endParaRPr lang="en-US" sz="24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Title 1"/>
          <p:cNvSpPr>
            <a:spLocks noGrp="1"/>
          </p:cNvSpPr>
          <p:nvPr>
            <p:ph type="title"/>
          </p:nvPr>
        </p:nvSpPr>
        <p:spPr>
          <a:xfrm>
            <a:off x="685800" y="381000"/>
            <a:ext cx="7772400" cy="1143000"/>
          </a:xfrm>
        </p:spPr>
        <p:txBody>
          <a:bodyPr/>
          <a:lstStyle/>
          <a:p>
            <a:pPr eaLnBrk="1" hangingPunct="1"/>
            <a:r>
              <a:rPr lang="en-US" sz="4000" smtClean="0"/>
              <a:t>Events</a:t>
            </a:r>
          </a:p>
        </p:txBody>
      </p:sp>
      <p:pic>
        <p:nvPicPr>
          <p:cNvPr id="28675" name="Content Placeholder 3" descr="IC59Event-1-HLC.jpg"/>
          <p:cNvPicPr>
            <a:picLocks noGrp="1" noChangeAspect="1"/>
          </p:cNvPicPr>
          <p:nvPr>
            <p:ph idx="1"/>
          </p:nvPr>
        </p:nvPicPr>
        <p:blipFill>
          <a:blip r:embed="rId2"/>
          <a:srcRect l="-20833" r="-20833"/>
          <a:stretch>
            <a:fillRect/>
          </a:stretch>
        </p:blipFill>
        <p:spPr>
          <a:xfrm>
            <a:off x="-1905000" y="0"/>
            <a:ext cx="12954000" cy="6858000"/>
          </a:xfr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Cosmic rays get stuck in the Moon – </a:t>
            </a:r>
            <a:br>
              <a:rPr lang="en-US" dirty="0" smtClean="0"/>
            </a:br>
            <a:r>
              <a:rPr lang="en-US" dirty="0" smtClean="0"/>
              <a:t>Does </a:t>
            </a:r>
            <a:r>
              <a:rPr lang="en-US" dirty="0" err="1" smtClean="0"/>
              <a:t>IceCube</a:t>
            </a:r>
            <a:r>
              <a:rPr lang="en-US" dirty="0" smtClean="0"/>
              <a:t> see the moon (shadow)?</a:t>
            </a:r>
            <a:br>
              <a:rPr lang="en-US" dirty="0" smtClean="0"/>
            </a:b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634490"/>
            <a:ext cx="9183612" cy="5299710"/>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Title 1"/>
          <p:cNvSpPr>
            <a:spLocks noGrp="1"/>
          </p:cNvSpPr>
          <p:nvPr>
            <p:ph type="title"/>
          </p:nvPr>
        </p:nvSpPr>
        <p:spPr>
          <a:xfrm>
            <a:off x="0" y="0"/>
            <a:ext cx="9144000" cy="1295400"/>
          </a:xfrm>
          <a:solidFill>
            <a:srgbClr val="FFFF00"/>
          </a:solidFill>
        </p:spPr>
        <p:txBody>
          <a:bodyPr/>
          <a:lstStyle/>
          <a:p>
            <a:pPr eaLnBrk="1" hangingPunct="1"/>
            <a:r>
              <a:rPr lang="en-US" sz="3200" dirty="0" smtClean="0"/>
              <a:t>Moon shadow observed in </a:t>
            </a:r>
            <a:r>
              <a:rPr lang="en-US" sz="3200" dirty="0" err="1" smtClean="0"/>
              <a:t>muons</a:t>
            </a:r>
            <a:r>
              <a:rPr lang="en-US" sz="3200" dirty="0" smtClean="0"/>
              <a:t> – </a:t>
            </a:r>
            <a:br>
              <a:rPr lang="en-US" sz="3200" dirty="0" smtClean="0"/>
            </a:br>
            <a:r>
              <a:rPr lang="en-US" sz="3200" dirty="0" smtClean="0"/>
              <a:t>IceCube points in the right direction!</a:t>
            </a:r>
          </a:p>
        </p:txBody>
      </p:sp>
      <p:pic>
        <p:nvPicPr>
          <p:cNvPr id="13" name="Picture 12"/>
          <p:cNvPicPr>
            <a:picLocks noChangeAspect="1"/>
          </p:cNvPicPr>
          <p:nvPr/>
        </p:nvPicPr>
        <p:blipFill>
          <a:blip r:embed="rId2"/>
          <a:stretch>
            <a:fillRect/>
          </a:stretch>
        </p:blipFill>
        <p:spPr>
          <a:xfrm>
            <a:off x="228600" y="1417717"/>
            <a:ext cx="8763000" cy="4965700"/>
          </a:xfrm>
          <a:prstGeom prst="rect">
            <a:avLst/>
          </a:prstGeom>
        </p:spPr>
      </p:pic>
      <p:sp>
        <p:nvSpPr>
          <p:cNvPr id="14" name="TextBox 13"/>
          <p:cNvSpPr txBox="1"/>
          <p:nvPr/>
        </p:nvSpPr>
        <p:spPr>
          <a:xfrm>
            <a:off x="228600" y="5029200"/>
            <a:ext cx="2690059" cy="1323439"/>
          </a:xfrm>
          <a:prstGeom prst="rect">
            <a:avLst/>
          </a:prstGeom>
          <a:noFill/>
        </p:spPr>
        <p:txBody>
          <a:bodyPr wrap="none" rtlCol="0">
            <a:spAutoFit/>
          </a:bodyPr>
          <a:lstStyle/>
          <a:p>
            <a:r>
              <a:rPr lang="en-US" sz="1600" dirty="0" smtClean="0"/>
              <a:t>Center of moon is spot on </a:t>
            </a:r>
          </a:p>
          <a:p>
            <a:r>
              <a:rPr lang="en-US" sz="1600" dirty="0" smtClean="0"/>
              <a:t>to a precision of &lt;0.1 degrees. </a:t>
            </a:r>
          </a:p>
          <a:p>
            <a:endParaRPr lang="en-US" sz="1600" dirty="0" smtClean="0"/>
          </a:p>
          <a:p>
            <a:endParaRPr lang="en-US" sz="1600" dirty="0" smtClean="0"/>
          </a:p>
          <a:p>
            <a:endParaRPr lang="en-US" sz="1600" dirty="0" smtClean="0"/>
          </a:p>
        </p:txBody>
      </p:sp>
      <p:sp>
        <p:nvSpPr>
          <p:cNvPr id="5" name="TextBox 4"/>
          <p:cNvSpPr txBox="1"/>
          <p:nvPr/>
        </p:nvSpPr>
        <p:spPr>
          <a:xfrm>
            <a:off x="228600" y="5937140"/>
            <a:ext cx="3837471" cy="830997"/>
          </a:xfrm>
          <a:prstGeom prst="rect">
            <a:avLst/>
          </a:prstGeom>
          <a:noFill/>
        </p:spPr>
        <p:txBody>
          <a:bodyPr wrap="none" rtlCol="0">
            <a:spAutoFit/>
          </a:bodyPr>
          <a:lstStyle/>
          <a:p>
            <a:r>
              <a:rPr lang="en-US" sz="2400" b="1" i="1" dirty="0" smtClean="0"/>
              <a:t>Statistical significance with </a:t>
            </a:r>
          </a:p>
          <a:p>
            <a:r>
              <a:rPr lang="en-US" sz="2400" b="1" i="1" dirty="0" smtClean="0"/>
              <a:t>IC 59:  &gt; 10 sigma</a:t>
            </a:r>
            <a:endParaRPr lang="en-US" sz="2400" b="1" i="1"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914400"/>
          </a:xfrm>
          <a:solidFill>
            <a:srgbClr val="FFFF00"/>
          </a:solidFill>
        </p:spPr>
        <p:txBody>
          <a:bodyPr/>
          <a:lstStyle/>
          <a:p>
            <a:r>
              <a:rPr lang="en-US" dirty="0" smtClean="0"/>
              <a:t>Detector operation, rates</a:t>
            </a:r>
            <a:endParaRPr lang="en-US" dirty="0"/>
          </a:p>
        </p:txBody>
      </p:sp>
      <p:sp>
        <p:nvSpPr>
          <p:cNvPr id="4" name="Content Placeholder 3"/>
          <p:cNvSpPr>
            <a:spLocks noGrp="1"/>
          </p:cNvSpPr>
          <p:nvPr>
            <p:ph sz="half" idx="1"/>
          </p:nvPr>
        </p:nvSpPr>
        <p:spPr>
          <a:xfrm>
            <a:off x="-1" y="914400"/>
            <a:ext cx="7799293" cy="4221163"/>
          </a:xfrm>
        </p:spPr>
        <p:txBody>
          <a:bodyPr>
            <a:normAutofit/>
          </a:bodyPr>
          <a:lstStyle/>
          <a:p>
            <a:pPr>
              <a:buNone/>
            </a:pPr>
            <a:r>
              <a:rPr lang="en-US" sz="2400" dirty="0" smtClean="0"/>
              <a:t> </a:t>
            </a:r>
          </a:p>
          <a:p>
            <a:r>
              <a:rPr lang="en-US" sz="2000" dirty="0" smtClean="0"/>
              <a:t>Detector performance parameters increase faster than the number of strings </a:t>
            </a:r>
          </a:p>
          <a:p>
            <a:pPr lvl="1"/>
            <a:r>
              <a:rPr lang="en-US" sz="1600" dirty="0" smtClean="0"/>
              <a:t>Longer </a:t>
            </a:r>
            <a:r>
              <a:rPr lang="en-US" sz="1600" dirty="0" err="1" smtClean="0"/>
              <a:t>muon</a:t>
            </a:r>
            <a:r>
              <a:rPr lang="en-US" sz="1600" dirty="0" smtClean="0"/>
              <a:t> tracks (km scale)</a:t>
            </a:r>
          </a:p>
          <a:p>
            <a:pPr lvl="1"/>
            <a:r>
              <a:rPr lang="en-US" sz="1600" dirty="0" smtClean="0"/>
              <a:t>Improved analysis techniques</a:t>
            </a:r>
          </a:p>
          <a:p>
            <a:pPr lvl="1"/>
            <a:endParaRPr lang="en-US" sz="2000" dirty="0" smtClean="0"/>
          </a:p>
          <a:p>
            <a:pPr lvl="1"/>
            <a:endParaRPr lang="en-US" sz="2000" dirty="0" smtClean="0"/>
          </a:p>
          <a:p>
            <a:endParaRPr lang="en-US" sz="2400" dirty="0" smtClean="0"/>
          </a:p>
          <a:p>
            <a:pPr lvl="1"/>
            <a:endParaRPr lang="en-US" sz="2000" dirty="0"/>
          </a:p>
        </p:txBody>
      </p:sp>
      <p:graphicFrame>
        <p:nvGraphicFramePr>
          <p:cNvPr id="11" name="Table 10"/>
          <p:cNvGraphicFramePr>
            <a:graphicFrameLocks noGrp="1"/>
          </p:cNvGraphicFramePr>
          <p:nvPr/>
        </p:nvGraphicFramePr>
        <p:xfrm>
          <a:off x="717176" y="2977496"/>
          <a:ext cx="7082116" cy="2997799"/>
        </p:xfrm>
        <a:graphic>
          <a:graphicData uri="http://schemas.openxmlformats.org/drawingml/2006/table">
            <a:tbl>
              <a:tblPr/>
              <a:tblGrid>
                <a:gridCol w="1375871"/>
                <a:gridCol w="1361389"/>
                <a:gridCol w="1086214"/>
                <a:gridCol w="1086214"/>
                <a:gridCol w="1086214"/>
                <a:gridCol w="1086214"/>
              </a:tblGrid>
              <a:tr h="779242">
                <a:tc>
                  <a:txBody>
                    <a:bodyPr/>
                    <a:lstStyle/>
                    <a:p>
                      <a:pPr algn="ctr" fontAlgn="t"/>
                      <a:r>
                        <a:rPr lang="en-US" sz="2000" b="0" i="0" u="none" strike="noStrike" dirty="0">
                          <a:solidFill>
                            <a:srgbClr val="DD0806"/>
                          </a:solidFill>
                          <a:latin typeface="Gill Sans"/>
                        </a:rPr>
                        <a:t>Strings</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DD0806"/>
                          </a:solidFill>
                          <a:latin typeface="Gill Sans"/>
                        </a:rPr>
                        <a:t>Year</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DD0806"/>
                          </a:solidFill>
                          <a:latin typeface="Gill Sans"/>
                        </a:rPr>
                        <a:t>Livetime </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dirty="0" err="1">
                          <a:solidFill>
                            <a:srgbClr val="DD0806"/>
                          </a:solidFill>
                          <a:latin typeface="Lucida Grande"/>
                        </a:rPr>
                        <a:t>μ</a:t>
                      </a:r>
                      <a:r>
                        <a:rPr lang="en-US" sz="2000" b="0" i="0" u="none" strike="noStrike" dirty="0">
                          <a:solidFill>
                            <a:srgbClr val="DD0806"/>
                          </a:solidFill>
                          <a:latin typeface="Gill Sans"/>
                        </a:rPr>
                        <a:t> rate (Hz)</a:t>
                      </a:r>
                      <a:endParaRPr lang="en-US" sz="2000" b="0" i="0" u="none" strike="noStrike" dirty="0">
                        <a:solidFill>
                          <a:srgbClr val="DD0806"/>
                        </a:solidFill>
                        <a:latin typeface="Lucida Grande"/>
                      </a:endParaRP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dirty="0" err="1">
                          <a:solidFill>
                            <a:srgbClr val="DD0806"/>
                          </a:solidFill>
                          <a:latin typeface="Lucida Grande"/>
                        </a:rPr>
                        <a:t>ν</a:t>
                      </a:r>
                      <a:r>
                        <a:rPr lang="en-US" sz="2000" b="0" i="0" u="none" strike="noStrike" dirty="0">
                          <a:solidFill>
                            <a:srgbClr val="DD0806"/>
                          </a:solidFill>
                          <a:latin typeface="Gill Sans"/>
                        </a:rPr>
                        <a:t> rate (/day)</a:t>
                      </a:r>
                      <a:endParaRPr lang="en-US" sz="2000" b="0" i="0" u="none" strike="noStrike" dirty="0">
                        <a:solidFill>
                          <a:srgbClr val="DD0806"/>
                        </a:solidFill>
                        <a:latin typeface="Lucida Grande"/>
                      </a:endParaRP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DD0806"/>
                          </a:solidFill>
                          <a:latin typeface="Lucida Grande"/>
                        </a:rPr>
                        <a:t>angular resol./°</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99123">
                <a:tc>
                  <a:txBody>
                    <a:bodyPr/>
                    <a:lstStyle/>
                    <a:p>
                      <a:pPr algn="ctr" fontAlgn="t"/>
                      <a:r>
                        <a:rPr lang="en-US" sz="2000" b="0" i="0" u="none" strike="noStrike" dirty="0" smtClean="0">
                          <a:solidFill>
                            <a:srgbClr val="000000"/>
                          </a:solidFill>
                          <a:latin typeface="Gill Sans"/>
                        </a:rPr>
                        <a:t>AMANDAII(19)  </a:t>
                      </a:r>
                      <a:endParaRPr lang="en-US" sz="2000" b="0" i="0" u="none" strike="noStrike" dirty="0">
                        <a:solidFill>
                          <a:srgbClr val="000000"/>
                        </a:solidFill>
                        <a:latin typeface="Gill Sans"/>
                      </a:endParaRP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2000-2006 </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dirty="0">
                          <a:solidFill>
                            <a:srgbClr val="000000"/>
                          </a:solidFill>
                          <a:latin typeface="Gill Sans"/>
                        </a:rPr>
                        <a:t>3.8 years </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100</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5 / day</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dirty="0">
                          <a:solidFill>
                            <a:srgbClr val="000000"/>
                          </a:solidFill>
                          <a:latin typeface="Gill Sans"/>
                        </a:rPr>
                        <a:t>2.4</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99123">
                <a:tc>
                  <a:txBody>
                    <a:bodyPr/>
                    <a:lstStyle/>
                    <a:p>
                      <a:pPr algn="ctr" fontAlgn="t"/>
                      <a:r>
                        <a:rPr lang="en-US" sz="2000" b="0" i="0" u="none" strike="noStrike">
                          <a:solidFill>
                            <a:srgbClr val="000000"/>
                          </a:solidFill>
                          <a:latin typeface="Gill Sans"/>
                        </a:rPr>
                        <a:t>IC22</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2007</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275 days</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550</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18 / day</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dirty="0">
                          <a:solidFill>
                            <a:srgbClr val="000000"/>
                          </a:solidFill>
                          <a:latin typeface="Gill Sans"/>
                        </a:rPr>
                        <a:t>1.4</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99123">
                <a:tc>
                  <a:txBody>
                    <a:bodyPr/>
                    <a:lstStyle/>
                    <a:p>
                      <a:pPr algn="ctr" fontAlgn="t"/>
                      <a:r>
                        <a:rPr lang="en-US" sz="2000" b="0" i="0" u="none" strike="noStrike">
                          <a:solidFill>
                            <a:srgbClr val="000000"/>
                          </a:solidFill>
                          <a:latin typeface="Gill Sans"/>
                        </a:rPr>
                        <a:t>IC40 </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2008</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375 days</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1100</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38 / day</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0.75</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99123">
                <a:tc>
                  <a:txBody>
                    <a:bodyPr/>
                    <a:lstStyle/>
                    <a:p>
                      <a:pPr algn="ctr" fontAlgn="t"/>
                      <a:r>
                        <a:rPr lang="en-US" sz="2000" b="0" i="0" u="none" strike="noStrike">
                          <a:solidFill>
                            <a:srgbClr val="000000"/>
                          </a:solidFill>
                          <a:latin typeface="Gill Sans"/>
                        </a:rPr>
                        <a:t>IC59 </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2009</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360 days</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1900</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dirty="0">
                          <a:solidFill>
                            <a:srgbClr val="000000"/>
                          </a:solidFill>
                          <a:latin typeface="Gill Sans"/>
                        </a:rPr>
                        <a:t>129 / day</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 </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99123">
                <a:tc>
                  <a:txBody>
                    <a:bodyPr/>
                    <a:lstStyle/>
                    <a:p>
                      <a:pPr algn="ctr" fontAlgn="t"/>
                      <a:r>
                        <a:rPr lang="en-US" sz="2000" b="0" i="0" u="none" strike="noStrike">
                          <a:solidFill>
                            <a:srgbClr val="000000"/>
                          </a:solidFill>
                          <a:latin typeface="Gill Sans"/>
                        </a:rPr>
                        <a:t>IC86test </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2011</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1 day</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2650</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dirty="0">
                          <a:solidFill>
                            <a:srgbClr val="000000"/>
                          </a:solidFill>
                          <a:latin typeface="Gill Sans"/>
                        </a:rPr>
                        <a:t> </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dirty="0">
                          <a:solidFill>
                            <a:srgbClr val="000000"/>
                          </a:solidFill>
                          <a:latin typeface="Gill Sans"/>
                        </a:rPr>
                        <a:t>0.5</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914400"/>
          </a:xfrm>
          <a:solidFill>
            <a:srgbClr val="FFFF00"/>
          </a:solidFill>
        </p:spPr>
        <p:txBody>
          <a:bodyPr/>
          <a:lstStyle/>
          <a:p>
            <a:r>
              <a:rPr lang="en-US" dirty="0" smtClean="0"/>
              <a:t>Detector operation, rates</a:t>
            </a:r>
            <a:endParaRPr lang="en-US" dirty="0"/>
          </a:p>
        </p:txBody>
      </p:sp>
      <p:sp>
        <p:nvSpPr>
          <p:cNvPr id="4" name="Content Placeholder 3"/>
          <p:cNvSpPr>
            <a:spLocks noGrp="1"/>
          </p:cNvSpPr>
          <p:nvPr>
            <p:ph sz="half" idx="1"/>
          </p:nvPr>
        </p:nvSpPr>
        <p:spPr>
          <a:xfrm>
            <a:off x="-1" y="914400"/>
            <a:ext cx="7799293" cy="4221163"/>
          </a:xfrm>
        </p:spPr>
        <p:txBody>
          <a:bodyPr>
            <a:normAutofit/>
          </a:bodyPr>
          <a:lstStyle/>
          <a:p>
            <a:pPr>
              <a:buNone/>
            </a:pPr>
            <a:r>
              <a:rPr lang="en-US" sz="2400" dirty="0" smtClean="0"/>
              <a:t> </a:t>
            </a:r>
          </a:p>
          <a:p>
            <a:r>
              <a:rPr lang="en-US" sz="2000" dirty="0" smtClean="0"/>
              <a:t>Detector performance parameters increase faster than the number of strings </a:t>
            </a:r>
          </a:p>
          <a:p>
            <a:pPr lvl="1"/>
            <a:r>
              <a:rPr lang="en-US" sz="1600" dirty="0" smtClean="0"/>
              <a:t>Longer </a:t>
            </a:r>
            <a:r>
              <a:rPr lang="en-US" sz="1600" dirty="0" err="1" smtClean="0"/>
              <a:t>muon</a:t>
            </a:r>
            <a:r>
              <a:rPr lang="en-US" sz="1600" dirty="0" smtClean="0"/>
              <a:t> tracks (km scale)</a:t>
            </a:r>
          </a:p>
          <a:p>
            <a:pPr lvl="1"/>
            <a:r>
              <a:rPr lang="en-US" sz="1600" dirty="0" smtClean="0"/>
              <a:t>Improved analysis techniques</a:t>
            </a:r>
          </a:p>
          <a:p>
            <a:pPr lvl="1"/>
            <a:endParaRPr lang="en-US" sz="2000" dirty="0" smtClean="0"/>
          </a:p>
          <a:p>
            <a:pPr lvl="1"/>
            <a:endParaRPr lang="en-US" sz="2000" dirty="0" smtClean="0"/>
          </a:p>
          <a:p>
            <a:endParaRPr lang="en-US" sz="2400" dirty="0" smtClean="0"/>
          </a:p>
          <a:p>
            <a:pPr lvl="1"/>
            <a:endParaRPr lang="en-US" sz="2000" dirty="0"/>
          </a:p>
        </p:txBody>
      </p:sp>
      <p:graphicFrame>
        <p:nvGraphicFramePr>
          <p:cNvPr id="11" name="Table 10"/>
          <p:cNvGraphicFramePr>
            <a:graphicFrameLocks noGrp="1"/>
          </p:cNvGraphicFramePr>
          <p:nvPr/>
        </p:nvGraphicFramePr>
        <p:xfrm>
          <a:off x="717176" y="2977496"/>
          <a:ext cx="7082116" cy="2997799"/>
        </p:xfrm>
        <a:graphic>
          <a:graphicData uri="http://schemas.openxmlformats.org/drawingml/2006/table">
            <a:tbl>
              <a:tblPr/>
              <a:tblGrid>
                <a:gridCol w="1375871"/>
                <a:gridCol w="1361389"/>
                <a:gridCol w="1086214"/>
                <a:gridCol w="1086214"/>
                <a:gridCol w="1086214"/>
                <a:gridCol w="1086214"/>
              </a:tblGrid>
              <a:tr h="779242">
                <a:tc>
                  <a:txBody>
                    <a:bodyPr/>
                    <a:lstStyle/>
                    <a:p>
                      <a:pPr algn="ctr" fontAlgn="t"/>
                      <a:r>
                        <a:rPr lang="en-US" sz="2000" b="0" i="0" u="none" strike="noStrike" dirty="0">
                          <a:solidFill>
                            <a:srgbClr val="DD0806"/>
                          </a:solidFill>
                          <a:latin typeface="Gill Sans"/>
                        </a:rPr>
                        <a:t>Strings</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DD0806"/>
                          </a:solidFill>
                          <a:latin typeface="Gill Sans"/>
                        </a:rPr>
                        <a:t>Year</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DD0806"/>
                          </a:solidFill>
                          <a:latin typeface="Gill Sans"/>
                        </a:rPr>
                        <a:t>Livetime </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dirty="0" err="1">
                          <a:solidFill>
                            <a:srgbClr val="DD0806"/>
                          </a:solidFill>
                          <a:latin typeface="Lucida Grande"/>
                        </a:rPr>
                        <a:t>μ</a:t>
                      </a:r>
                      <a:r>
                        <a:rPr lang="en-US" sz="2000" b="0" i="0" u="none" strike="noStrike" dirty="0">
                          <a:solidFill>
                            <a:srgbClr val="DD0806"/>
                          </a:solidFill>
                          <a:latin typeface="Gill Sans"/>
                        </a:rPr>
                        <a:t> rate (Hz)</a:t>
                      </a:r>
                      <a:endParaRPr lang="en-US" sz="2000" b="0" i="0" u="none" strike="noStrike" dirty="0">
                        <a:solidFill>
                          <a:srgbClr val="DD0806"/>
                        </a:solidFill>
                        <a:latin typeface="Lucida Grande"/>
                      </a:endParaRP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dirty="0" err="1">
                          <a:solidFill>
                            <a:srgbClr val="DD0806"/>
                          </a:solidFill>
                          <a:latin typeface="Lucida Grande"/>
                        </a:rPr>
                        <a:t>ν</a:t>
                      </a:r>
                      <a:r>
                        <a:rPr lang="en-US" sz="2000" b="0" i="0" u="none" strike="noStrike" dirty="0">
                          <a:solidFill>
                            <a:srgbClr val="DD0806"/>
                          </a:solidFill>
                          <a:latin typeface="Gill Sans"/>
                        </a:rPr>
                        <a:t> rate (/day)</a:t>
                      </a:r>
                      <a:endParaRPr lang="en-US" sz="2000" b="0" i="0" u="none" strike="noStrike" dirty="0">
                        <a:solidFill>
                          <a:srgbClr val="DD0806"/>
                        </a:solidFill>
                        <a:latin typeface="Lucida Grande"/>
                      </a:endParaRP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DD0806"/>
                          </a:solidFill>
                          <a:latin typeface="Lucida Grande"/>
                        </a:rPr>
                        <a:t>angular resol./°</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99123">
                <a:tc>
                  <a:txBody>
                    <a:bodyPr/>
                    <a:lstStyle/>
                    <a:p>
                      <a:pPr algn="ctr" fontAlgn="t"/>
                      <a:r>
                        <a:rPr lang="en-US" sz="2000" b="0" i="0" u="none" strike="noStrike" dirty="0" smtClean="0">
                          <a:solidFill>
                            <a:srgbClr val="000000"/>
                          </a:solidFill>
                          <a:latin typeface="Gill Sans"/>
                        </a:rPr>
                        <a:t>AMANDAII(19)  </a:t>
                      </a:r>
                      <a:endParaRPr lang="en-US" sz="2000" b="0" i="0" u="none" strike="noStrike" dirty="0">
                        <a:solidFill>
                          <a:srgbClr val="000000"/>
                        </a:solidFill>
                        <a:latin typeface="Gill Sans"/>
                      </a:endParaRP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2000-2006 </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dirty="0">
                          <a:solidFill>
                            <a:srgbClr val="000000"/>
                          </a:solidFill>
                          <a:latin typeface="Gill Sans"/>
                        </a:rPr>
                        <a:t>3.8 years </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100</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dirty="0">
                          <a:solidFill>
                            <a:srgbClr val="000000"/>
                          </a:solidFill>
                          <a:latin typeface="Gill Sans"/>
                        </a:rPr>
                        <a:t>5 / day</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dirty="0">
                          <a:solidFill>
                            <a:srgbClr val="000000"/>
                          </a:solidFill>
                          <a:latin typeface="Gill Sans"/>
                        </a:rPr>
                        <a:t>2.4</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99123">
                <a:tc>
                  <a:txBody>
                    <a:bodyPr/>
                    <a:lstStyle/>
                    <a:p>
                      <a:pPr algn="ctr" fontAlgn="t"/>
                      <a:r>
                        <a:rPr lang="en-US" sz="2000" b="0" i="0" u="none" strike="noStrike">
                          <a:solidFill>
                            <a:srgbClr val="000000"/>
                          </a:solidFill>
                          <a:latin typeface="Gill Sans"/>
                        </a:rPr>
                        <a:t>IC22</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2007</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275 days</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550</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dirty="0">
                          <a:solidFill>
                            <a:srgbClr val="000000"/>
                          </a:solidFill>
                          <a:latin typeface="Gill Sans"/>
                        </a:rPr>
                        <a:t>18 / day</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dirty="0">
                          <a:solidFill>
                            <a:srgbClr val="000000"/>
                          </a:solidFill>
                          <a:latin typeface="Gill Sans"/>
                        </a:rPr>
                        <a:t>1.4</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99123">
                <a:tc>
                  <a:txBody>
                    <a:bodyPr/>
                    <a:lstStyle/>
                    <a:p>
                      <a:pPr algn="ctr" fontAlgn="t"/>
                      <a:r>
                        <a:rPr lang="en-US" sz="2000" b="0" i="0" u="none" strike="noStrike">
                          <a:solidFill>
                            <a:srgbClr val="000000"/>
                          </a:solidFill>
                          <a:latin typeface="Gill Sans"/>
                        </a:rPr>
                        <a:t>IC40 </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2008</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375 days</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1100</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dirty="0">
                          <a:solidFill>
                            <a:srgbClr val="000000"/>
                          </a:solidFill>
                          <a:latin typeface="Gill Sans"/>
                        </a:rPr>
                        <a:t>38 / day</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t"/>
                      <a:r>
                        <a:rPr lang="en-US" sz="2000" b="0" i="0" u="none" strike="noStrike" dirty="0">
                          <a:solidFill>
                            <a:srgbClr val="000000"/>
                          </a:solidFill>
                          <a:latin typeface="Gill Sans"/>
                        </a:rPr>
                        <a:t>0.75</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99123">
                <a:tc>
                  <a:txBody>
                    <a:bodyPr/>
                    <a:lstStyle/>
                    <a:p>
                      <a:pPr algn="ctr" fontAlgn="t"/>
                      <a:r>
                        <a:rPr lang="en-US" sz="2000" b="0" i="0" u="none" strike="noStrike">
                          <a:solidFill>
                            <a:srgbClr val="000000"/>
                          </a:solidFill>
                          <a:latin typeface="Gill Sans"/>
                        </a:rPr>
                        <a:t>IC59 </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2009</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360 days</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1900</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dirty="0">
                          <a:solidFill>
                            <a:srgbClr val="000000"/>
                          </a:solidFill>
                          <a:latin typeface="Gill Sans"/>
                        </a:rPr>
                        <a:t>129 / day</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t"/>
                      <a:r>
                        <a:rPr lang="en-US" sz="2000" b="0" i="0" u="none" strike="noStrike" dirty="0">
                          <a:solidFill>
                            <a:srgbClr val="000000"/>
                          </a:solidFill>
                          <a:latin typeface="Gill Sans"/>
                        </a:rPr>
                        <a:t> </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99123">
                <a:tc>
                  <a:txBody>
                    <a:bodyPr/>
                    <a:lstStyle/>
                    <a:p>
                      <a:pPr algn="ctr" fontAlgn="t"/>
                      <a:r>
                        <a:rPr lang="en-US" sz="2000" b="0" i="0" u="none" strike="noStrike">
                          <a:solidFill>
                            <a:srgbClr val="000000"/>
                          </a:solidFill>
                          <a:latin typeface="Gill Sans"/>
                        </a:rPr>
                        <a:t>IC86test </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2011</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1 day</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2650</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dirty="0">
                          <a:solidFill>
                            <a:srgbClr val="000000"/>
                          </a:solidFill>
                          <a:latin typeface="Gill Sans"/>
                        </a:rPr>
                        <a:t> </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dirty="0">
                          <a:solidFill>
                            <a:srgbClr val="000000"/>
                          </a:solidFill>
                          <a:latin typeface="Gill Sans"/>
                        </a:rPr>
                        <a:t>0.5</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914400"/>
          </a:xfrm>
          <a:solidFill>
            <a:srgbClr val="FFFF00"/>
          </a:solidFill>
        </p:spPr>
        <p:txBody>
          <a:bodyPr/>
          <a:lstStyle/>
          <a:p>
            <a:r>
              <a:rPr lang="en-US" dirty="0" smtClean="0"/>
              <a:t>Detector operation, rates</a:t>
            </a:r>
            <a:endParaRPr lang="en-US" dirty="0"/>
          </a:p>
        </p:txBody>
      </p:sp>
      <p:sp>
        <p:nvSpPr>
          <p:cNvPr id="4" name="Content Placeholder 3"/>
          <p:cNvSpPr>
            <a:spLocks noGrp="1"/>
          </p:cNvSpPr>
          <p:nvPr>
            <p:ph sz="half" idx="1"/>
          </p:nvPr>
        </p:nvSpPr>
        <p:spPr>
          <a:xfrm>
            <a:off x="-1" y="914400"/>
            <a:ext cx="7799293" cy="4221163"/>
          </a:xfrm>
        </p:spPr>
        <p:txBody>
          <a:bodyPr>
            <a:normAutofit/>
          </a:bodyPr>
          <a:lstStyle/>
          <a:p>
            <a:pPr>
              <a:buNone/>
            </a:pPr>
            <a:r>
              <a:rPr lang="en-US" sz="2400" dirty="0" smtClean="0"/>
              <a:t> </a:t>
            </a:r>
          </a:p>
          <a:p>
            <a:r>
              <a:rPr lang="en-US" sz="2000" dirty="0" smtClean="0"/>
              <a:t>Detector performance parameters increase faster than the number of strings </a:t>
            </a:r>
          </a:p>
          <a:p>
            <a:pPr lvl="1"/>
            <a:r>
              <a:rPr lang="en-US" sz="1600" dirty="0" smtClean="0"/>
              <a:t>Longer </a:t>
            </a:r>
            <a:r>
              <a:rPr lang="en-US" sz="1600" dirty="0" err="1" smtClean="0"/>
              <a:t>muon</a:t>
            </a:r>
            <a:r>
              <a:rPr lang="en-US" sz="1600" dirty="0" smtClean="0"/>
              <a:t> tracks (km scale)</a:t>
            </a:r>
          </a:p>
          <a:p>
            <a:pPr lvl="1"/>
            <a:r>
              <a:rPr lang="en-US" sz="1600" dirty="0" smtClean="0"/>
              <a:t>Improved analysis techniques</a:t>
            </a:r>
          </a:p>
          <a:p>
            <a:pPr lvl="1"/>
            <a:endParaRPr lang="en-US" sz="2000" dirty="0" smtClean="0"/>
          </a:p>
          <a:p>
            <a:pPr lvl="1"/>
            <a:endParaRPr lang="en-US" sz="2000" dirty="0" smtClean="0"/>
          </a:p>
          <a:p>
            <a:endParaRPr lang="en-US" sz="2400" dirty="0" smtClean="0"/>
          </a:p>
          <a:p>
            <a:pPr lvl="1"/>
            <a:endParaRPr lang="en-US" sz="2000" dirty="0"/>
          </a:p>
        </p:txBody>
      </p:sp>
      <p:graphicFrame>
        <p:nvGraphicFramePr>
          <p:cNvPr id="11" name="Table 10"/>
          <p:cNvGraphicFramePr>
            <a:graphicFrameLocks noGrp="1"/>
          </p:cNvGraphicFramePr>
          <p:nvPr/>
        </p:nvGraphicFramePr>
        <p:xfrm>
          <a:off x="717176" y="2977496"/>
          <a:ext cx="7082116" cy="2997799"/>
        </p:xfrm>
        <a:graphic>
          <a:graphicData uri="http://schemas.openxmlformats.org/drawingml/2006/table">
            <a:tbl>
              <a:tblPr/>
              <a:tblGrid>
                <a:gridCol w="1375871"/>
                <a:gridCol w="1361389"/>
                <a:gridCol w="1086214"/>
                <a:gridCol w="1086214"/>
                <a:gridCol w="1086214"/>
                <a:gridCol w="1086214"/>
              </a:tblGrid>
              <a:tr h="779242">
                <a:tc>
                  <a:txBody>
                    <a:bodyPr/>
                    <a:lstStyle/>
                    <a:p>
                      <a:pPr algn="ctr" fontAlgn="t"/>
                      <a:r>
                        <a:rPr lang="en-US" sz="2000" b="0" i="0" u="none" strike="noStrike" dirty="0">
                          <a:solidFill>
                            <a:srgbClr val="DD0806"/>
                          </a:solidFill>
                          <a:latin typeface="Gill Sans"/>
                        </a:rPr>
                        <a:t>Strings</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DD0806"/>
                          </a:solidFill>
                          <a:latin typeface="Gill Sans"/>
                        </a:rPr>
                        <a:t>Year</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DD0806"/>
                          </a:solidFill>
                          <a:latin typeface="Gill Sans"/>
                        </a:rPr>
                        <a:t>Livetime </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dirty="0" err="1">
                          <a:solidFill>
                            <a:srgbClr val="DD0806"/>
                          </a:solidFill>
                          <a:latin typeface="Lucida Grande"/>
                        </a:rPr>
                        <a:t>μ</a:t>
                      </a:r>
                      <a:r>
                        <a:rPr lang="en-US" sz="2000" b="0" i="0" u="none" strike="noStrike" dirty="0">
                          <a:solidFill>
                            <a:srgbClr val="DD0806"/>
                          </a:solidFill>
                          <a:latin typeface="Gill Sans"/>
                        </a:rPr>
                        <a:t> rate (Hz)</a:t>
                      </a:r>
                      <a:endParaRPr lang="en-US" sz="2000" b="0" i="0" u="none" strike="noStrike" dirty="0">
                        <a:solidFill>
                          <a:srgbClr val="DD0806"/>
                        </a:solidFill>
                        <a:latin typeface="Lucida Grande"/>
                      </a:endParaRP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dirty="0" err="1">
                          <a:solidFill>
                            <a:srgbClr val="DD0806"/>
                          </a:solidFill>
                          <a:latin typeface="Lucida Grande"/>
                        </a:rPr>
                        <a:t>ν</a:t>
                      </a:r>
                      <a:r>
                        <a:rPr lang="en-US" sz="2000" b="0" i="0" u="none" strike="noStrike" dirty="0">
                          <a:solidFill>
                            <a:srgbClr val="DD0806"/>
                          </a:solidFill>
                          <a:latin typeface="Gill Sans"/>
                        </a:rPr>
                        <a:t> rate (/day)</a:t>
                      </a:r>
                      <a:endParaRPr lang="en-US" sz="2000" b="0" i="0" u="none" strike="noStrike" dirty="0">
                        <a:solidFill>
                          <a:srgbClr val="DD0806"/>
                        </a:solidFill>
                        <a:latin typeface="Lucida Grande"/>
                      </a:endParaRP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DD0806"/>
                          </a:solidFill>
                          <a:latin typeface="Lucida Grande"/>
                        </a:rPr>
                        <a:t>angular resol./°</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99123">
                <a:tc>
                  <a:txBody>
                    <a:bodyPr/>
                    <a:lstStyle/>
                    <a:p>
                      <a:pPr algn="ctr" fontAlgn="t"/>
                      <a:r>
                        <a:rPr lang="en-US" sz="2000" b="0" i="0" u="none" strike="noStrike" dirty="0" smtClean="0">
                          <a:solidFill>
                            <a:srgbClr val="000000"/>
                          </a:solidFill>
                          <a:latin typeface="Gill Sans"/>
                        </a:rPr>
                        <a:t>AMANDAII(19)  </a:t>
                      </a:r>
                      <a:endParaRPr lang="en-US" sz="2000" b="0" i="0" u="none" strike="noStrike" dirty="0">
                        <a:solidFill>
                          <a:srgbClr val="000000"/>
                        </a:solidFill>
                        <a:latin typeface="Gill Sans"/>
                      </a:endParaRP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2000-2006 </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dirty="0">
                          <a:solidFill>
                            <a:srgbClr val="000000"/>
                          </a:solidFill>
                          <a:latin typeface="Gill Sans"/>
                        </a:rPr>
                        <a:t>3.8 years </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100</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dirty="0">
                          <a:solidFill>
                            <a:srgbClr val="000000"/>
                          </a:solidFill>
                          <a:latin typeface="Gill Sans"/>
                        </a:rPr>
                        <a:t>5 / day</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dirty="0">
                          <a:solidFill>
                            <a:srgbClr val="000000"/>
                          </a:solidFill>
                          <a:latin typeface="Gill Sans"/>
                        </a:rPr>
                        <a:t>2.4</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99123">
                <a:tc>
                  <a:txBody>
                    <a:bodyPr/>
                    <a:lstStyle/>
                    <a:p>
                      <a:pPr algn="ctr" fontAlgn="t"/>
                      <a:r>
                        <a:rPr lang="en-US" sz="2000" b="0" i="0" u="none" strike="noStrike">
                          <a:solidFill>
                            <a:srgbClr val="000000"/>
                          </a:solidFill>
                          <a:latin typeface="Gill Sans"/>
                        </a:rPr>
                        <a:t>IC22</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2007</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275 days</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550</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dirty="0">
                          <a:solidFill>
                            <a:srgbClr val="000000"/>
                          </a:solidFill>
                          <a:latin typeface="Gill Sans"/>
                        </a:rPr>
                        <a:t>18 / day</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dirty="0">
                          <a:solidFill>
                            <a:srgbClr val="000000"/>
                          </a:solidFill>
                          <a:latin typeface="Gill Sans"/>
                        </a:rPr>
                        <a:t>1.4</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99123">
                <a:tc>
                  <a:txBody>
                    <a:bodyPr/>
                    <a:lstStyle/>
                    <a:p>
                      <a:pPr algn="ctr" fontAlgn="t"/>
                      <a:r>
                        <a:rPr lang="en-US" sz="2000" b="0" i="0" u="none" strike="noStrike">
                          <a:solidFill>
                            <a:srgbClr val="000000"/>
                          </a:solidFill>
                          <a:latin typeface="Gill Sans"/>
                        </a:rPr>
                        <a:t>IC40 </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2008</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375 days</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1100</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dirty="0">
                          <a:solidFill>
                            <a:srgbClr val="000000"/>
                          </a:solidFill>
                          <a:latin typeface="Gill Sans"/>
                        </a:rPr>
                        <a:t>38 / day</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t"/>
                      <a:r>
                        <a:rPr lang="en-US" sz="2000" b="0" i="0" u="none" strike="noStrike" dirty="0">
                          <a:solidFill>
                            <a:srgbClr val="000000"/>
                          </a:solidFill>
                          <a:latin typeface="Gill Sans"/>
                        </a:rPr>
                        <a:t>0.75</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99123">
                <a:tc>
                  <a:txBody>
                    <a:bodyPr/>
                    <a:lstStyle/>
                    <a:p>
                      <a:pPr algn="ctr" fontAlgn="t"/>
                      <a:r>
                        <a:rPr lang="en-US" sz="2000" b="0" i="0" u="none" strike="noStrike">
                          <a:solidFill>
                            <a:srgbClr val="000000"/>
                          </a:solidFill>
                          <a:latin typeface="Gill Sans"/>
                        </a:rPr>
                        <a:t>IC59 </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2009</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360 days</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1900</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dirty="0">
                          <a:solidFill>
                            <a:srgbClr val="000000"/>
                          </a:solidFill>
                          <a:latin typeface="Gill Sans"/>
                        </a:rPr>
                        <a:t>129 / day</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t"/>
                      <a:r>
                        <a:rPr lang="en-US" sz="2000" b="0" i="0" u="none" strike="noStrike" dirty="0">
                          <a:solidFill>
                            <a:srgbClr val="000000"/>
                          </a:solidFill>
                          <a:latin typeface="Gill Sans"/>
                        </a:rPr>
                        <a:t> </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99123">
                <a:tc>
                  <a:txBody>
                    <a:bodyPr/>
                    <a:lstStyle/>
                    <a:p>
                      <a:pPr algn="ctr" fontAlgn="t"/>
                      <a:r>
                        <a:rPr lang="en-US" sz="2000" b="0" i="0" u="none" strike="noStrike">
                          <a:solidFill>
                            <a:srgbClr val="000000"/>
                          </a:solidFill>
                          <a:latin typeface="Gill Sans"/>
                        </a:rPr>
                        <a:t>IC86test </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2011</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1 day</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2650</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dirty="0">
                          <a:solidFill>
                            <a:srgbClr val="000000"/>
                          </a:solidFill>
                          <a:latin typeface="Gill Sans"/>
                        </a:rPr>
                        <a:t> </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dirty="0">
                          <a:solidFill>
                            <a:srgbClr val="000000"/>
                          </a:solidFill>
                          <a:latin typeface="Gill Sans"/>
                        </a:rPr>
                        <a:t>0.5</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pic>
        <p:nvPicPr>
          <p:cNvPr id="5" name="Picture 4" descr="Aeff_IC59_BDT_vs_IC40.png"/>
          <p:cNvPicPr>
            <a:picLocks noChangeAspect="1"/>
          </p:cNvPicPr>
          <p:nvPr/>
        </p:nvPicPr>
        <p:blipFill>
          <a:blip r:embed="rId2"/>
          <a:stretch>
            <a:fillRect/>
          </a:stretch>
        </p:blipFill>
        <p:spPr>
          <a:xfrm>
            <a:off x="2036891" y="661211"/>
            <a:ext cx="7107110" cy="5330333"/>
          </a:xfrm>
          <a:prstGeom prst="rect">
            <a:avLst/>
          </a:prstGeom>
        </p:spPr>
      </p:pic>
      <p:sp>
        <p:nvSpPr>
          <p:cNvPr id="6" name="TextBox 5"/>
          <p:cNvSpPr txBox="1"/>
          <p:nvPr/>
        </p:nvSpPr>
        <p:spPr>
          <a:xfrm>
            <a:off x="5302183" y="2782669"/>
            <a:ext cx="3002444" cy="646331"/>
          </a:xfrm>
          <a:prstGeom prst="rect">
            <a:avLst/>
          </a:prstGeom>
          <a:noFill/>
        </p:spPr>
        <p:txBody>
          <a:bodyPr wrap="none" rtlCol="0">
            <a:spAutoFit/>
          </a:bodyPr>
          <a:lstStyle/>
          <a:p>
            <a:r>
              <a:rPr lang="en-US" dirty="0" smtClean="0"/>
              <a:t>Improvement in effective area</a:t>
            </a:r>
          </a:p>
          <a:p>
            <a:r>
              <a:rPr lang="en-US" dirty="0" smtClean="0"/>
              <a:t>from IC40 to IC59.</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2318"/>
            <a:ext cx="8229600" cy="1143000"/>
          </a:xfrm>
        </p:spPr>
        <p:txBody>
          <a:bodyPr>
            <a:normAutofit fontScale="90000"/>
          </a:bodyPr>
          <a:lstStyle/>
          <a:p>
            <a:r>
              <a:rPr lang="en-US" dirty="0" smtClean="0"/>
              <a:t>A few remarks on the beginnings</a:t>
            </a:r>
            <a:br>
              <a:rPr lang="en-US" dirty="0" smtClean="0"/>
            </a:br>
            <a:r>
              <a:rPr lang="en-US" dirty="0" smtClean="0"/>
              <a:t>of IceCube</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914400"/>
          </a:xfrm>
          <a:solidFill>
            <a:srgbClr val="FFFF00"/>
          </a:solidFill>
        </p:spPr>
        <p:txBody>
          <a:bodyPr/>
          <a:lstStyle/>
          <a:p>
            <a:r>
              <a:rPr lang="en-US" dirty="0" smtClean="0"/>
              <a:t>Detector operation, rates</a:t>
            </a:r>
            <a:endParaRPr lang="en-US" dirty="0"/>
          </a:p>
        </p:txBody>
      </p:sp>
      <p:sp>
        <p:nvSpPr>
          <p:cNvPr id="4" name="Content Placeholder 3"/>
          <p:cNvSpPr>
            <a:spLocks noGrp="1"/>
          </p:cNvSpPr>
          <p:nvPr>
            <p:ph sz="half" idx="1"/>
          </p:nvPr>
        </p:nvSpPr>
        <p:spPr>
          <a:xfrm>
            <a:off x="-1" y="914400"/>
            <a:ext cx="7799293" cy="4221163"/>
          </a:xfrm>
        </p:spPr>
        <p:txBody>
          <a:bodyPr>
            <a:normAutofit/>
          </a:bodyPr>
          <a:lstStyle/>
          <a:p>
            <a:pPr>
              <a:buNone/>
            </a:pPr>
            <a:r>
              <a:rPr lang="en-US" sz="2400" dirty="0" smtClean="0"/>
              <a:t> </a:t>
            </a:r>
          </a:p>
          <a:p>
            <a:r>
              <a:rPr lang="en-US" sz="2000" dirty="0" smtClean="0"/>
              <a:t>Detector performance parameters increase faster than the number of strings </a:t>
            </a:r>
          </a:p>
          <a:p>
            <a:pPr lvl="1"/>
            <a:r>
              <a:rPr lang="en-US" sz="1600" dirty="0" smtClean="0"/>
              <a:t>Longer </a:t>
            </a:r>
            <a:r>
              <a:rPr lang="en-US" sz="1600" dirty="0" err="1" smtClean="0"/>
              <a:t>muon</a:t>
            </a:r>
            <a:r>
              <a:rPr lang="en-US" sz="1600" dirty="0" smtClean="0"/>
              <a:t> tracks (km scale)</a:t>
            </a:r>
          </a:p>
          <a:p>
            <a:pPr lvl="1"/>
            <a:r>
              <a:rPr lang="en-US" sz="1600" dirty="0" smtClean="0"/>
              <a:t>Improved analysis techniques (expect still significant improvement in the future still)</a:t>
            </a:r>
          </a:p>
          <a:p>
            <a:pPr lvl="1"/>
            <a:endParaRPr lang="en-US" sz="2000" dirty="0" smtClean="0"/>
          </a:p>
          <a:p>
            <a:pPr lvl="1"/>
            <a:endParaRPr lang="en-US" sz="2000" dirty="0" smtClean="0"/>
          </a:p>
          <a:p>
            <a:endParaRPr lang="en-US" sz="2400" dirty="0" smtClean="0"/>
          </a:p>
          <a:p>
            <a:pPr lvl="1"/>
            <a:endParaRPr lang="en-US" sz="2000" dirty="0"/>
          </a:p>
        </p:txBody>
      </p:sp>
      <p:graphicFrame>
        <p:nvGraphicFramePr>
          <p:cNvPr id="11" name="Table 10"/>
          <p:cNvGraphicFramePr>
            <a:graphicFrameLocks noGrp="1"/>
          </p:cNvGraphicFramePr>
          <p:nvPr/>
        </p:nvGraphicFramePr>
        <p:xfrm>
          <a:off x="717176" y="2977496"/>
          <a:ext cx="7082116" cy="3220742"/>
        </p:xfrm>
        <a:graphic>
          <a:graphicData uri="http://schemas.openxmlformats.org/drawingml/2006/table">
            <a:tbl>
              <a:tblPr/>
              <a:tblGrid>
                <a:gridCol w="1375871"/>
                <a:gridCol w="1361389"/>
                <a:gridCol w="1086214"/>
                <a:gridCol w="1086214"/>
                <a:gridCol w="1086214"/>
                <a:gridCol w="1086214"/>
              </a:tblGrid>
              <a:tr h="779242">
                <a:tc>
                  <a:txBody>
                    <a:bodyPr/>
                    <a:lstStyle/>
                    <a:p>
                      <a:pPr algn="ctr" fontAlgn="t"/>
                      <a:r>
                        <a:rPr lang="en-US" sz="2000" b="0" i="0" u="none" strike="noStrike" dirty="0">
                          <a:solidFill>
                            <a:srgbClr val="DD0806"/>
                          </a:solidFill>
                          <a:latin typeface="Gill Sans"/>
                        </a:rPr>
                        <a:t>Strings</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DD0806"/>
                          </a:solidFill>
                          <a:latin typeface="Gill Sans"/>
                        </a:rPr>
                        <a:t>Year</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DD0806"/>
                          </a:solidFill>
                          <a:latin typeface="Gill Sans"/>
                        </a:rPr>
                        <a:t>Livetime </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dirty="0" err="1">
                          <a:solidFill>
                            <a:srgbClr val="DD0806"/>
                          </a:solidFill>
                          <a:latin typeface="Lucida Grande"/>
                        </a:rPr>
                        <a:t>μ</a:t>
                      </a:r>
                      <a:r>
                        <a:rPr lang="en-US" sz="2000" b="0" i="0" u="none" strike="noStrike" dirty="0">
                          <a:solidFill>
                            <a:srgbClr val="DD0806"/>
                          </a:solidFill>
                          <a:latin typeface="Gill Sans"/>
                        </a:rPr>
                        <a:t> rate (Hz)</a:t>
                      </a:r>
                      <a:endParaRPr lang="en-US" sz="2000" b="0" i="0" u="none" strike="noStrike" dirty="0">
                        <a:solidFill>
                          <a:srgbClr val="DD0806"/>
                        </a:solidFill>
                        <a:latin typeface="Lucida Grande"/>
                      </a:endParaRP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dirty="0" err="1">
                          <a:solidFill>
                            <a:srgbClr val="DD0806"/>
                          </a:solidFill>
                          <a:latin typeface="Lucida Grande"/>
                        </a:rPr>
                        <a:t>ν</a:t>
                      </a:r>
                      <a:r>
                        <a:rPr lang="en-US" sz="2000" b="0" i="0" u="none" strike="noStrike" dirty="0">
                          <a:solidFill>
                            <a:srgbClr val="DD0806"/>
                          </a:solidFill>
                          <a:latin typeface="Gill Sans"/>
                        </a:rPr>
                        <a:t> rate (/day)</a:t>
                      </a:r>
                      <a:endParaRPr lang="en-US" sz="2000" b="0" i="0" u="none" strike="noStrike" dirty="0">
                        <a:solidFill>
                          <a:srgbClr val="DD0806"/>
                        </a:solidFill>
                        <a:latin typeface="Lucida Grande"/>
                      </a:endParaRP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DD0806"/>
                          </a:solidFill>
                          <a:latin typeface="Lucida Grande"/>
                        </a:rPr>
                        <a:t>angular resol./°</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99123">
                <a:tc>
                  <a:txBody>
                    <a:bodyPr/>
                    <a:lstStyle/>
                    <a:p>
                      <a:pPr algn="ctr" fontAlgn="t"/>
                      <a:r>
                        <a:rPr lang="en-US" sz="2000" b="0" i="0" u="none" strike="noStrike" dirty="0" smtClean="0">
                          <a:solidFill>
                            <a:srgbClr val="000000"/>
                          </a:solidFill>
                          <a:latin typeface="Gill Sans"/>
                        </a:rPr>
                        <a:t>AMANDAII (19) </a:t>
                      </a:r>
                      <a:endParaRPr lang="en-US" sz="2000" b="0" i="0" u="none" strike="noStrike" dirty="0">
                        <a:solidFill>
                          <a:srgbClr val="000000"/>
                        </a:solidFill>
                        <a:latin typeface="Gill Sans"/>
                      </a:endParaRP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2000-2006 </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dirty="0">
                          <a:solidFill>
                            <a:srgbClr val="000000"/>
                          </a:solidFill>
                          <a:latin typeface="Gill Sans"/>
                        </a:rPr>
                        <a:t>3.8 years </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100</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dirty="0">
                          <a:solidFill>
                            <a:srgbClr val="000000"/>
                          </a:solidFill>
                          <a:latin typeface="Gill Sans"/>
                        </a:rPr>
                        <a:t>5 / day</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dirty="0">
                          <a:solidFill>
                            <a:srgbClr val="000000"/>
                          </a:solidFill>
                          <a:latin typeface="Gill Sans"/>
                        </a:rPr>
                        <a:t>2.4</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99123">
                <a:tc>
                  <a:txBody>
                    <a:bodyPr/>
                    <a:lstStyle/>
                    <a:p>
                      <a:pPr algn="ctr" fontAlgn="t"/>
                      <a:r>
                        <a:rPr lang="en-US" sz="2000" b="0" i="0" u="none" strike="noStrike" dirty="0" smtClean="0">
                          <a:solidFill>
                            <a:srgbClr val="000000"/>
                          </a:solidFill>
                          <a:latin typeface="Gill Sans"/>
                        </a:rPr>
                        <a:t>IceCube</a:t>
                      </a:r>
                      <a:r>
                        <a:rPr lang="en-US" sz="2000" b="0" i="0" u="none" strike="noStrike" baseline="0" dirty="0" smtClean="0">
                          <a:solidFill>
                            <a:srgbClr val="000000"/>
                          </a:solidFill>
                          <a:latin typeface="Gill Sans"/>
                        </a:rPr>
                        <a:t> </a:t>
                      </a:r>
                      <a:r>
                        <a:rPr lang="en-US" sz="2000" b="0" i="0" u="none" strike="noStrike" dirty="0" smtClean="0">
                          <a:solidFill>
                            <a:srgbClr val="000000"/>
                          </a:solidFill>
                          <a:latin typeface="Gill Sans"/>
                        </a:rPr>
                        <a:t>22</a:t>
                      </a:r>
                      <a:endParaRPr lang="en-US" sz="2000" b="0" i="0" u="none" strike="noStrike" dirty="0">
                        <a:solidFill>
                          <a:srgbClr val="000000"/>
                        </a:solidFill>
                        <a:latin typeface="Gill Sans"/>
                      </a:endParaRP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2007</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275 days</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550</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dirty="0">
                          <a:solidFill>
                            <a:srgbClr val="000000"/>
                          </a:solidFill>
                          <a:latin typeface="Gill Sans"/>
                        </a:rPr>
                        <a:t>18 / day</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dirty="0">
                          <a:solidFill>
                            <a:srgbClr val="000000"/>
                          </a:solidFill>
                          <a:latin typeface="Gill Sans"/>
                        </a:rPr>
                        <a:t>1.4</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99123">
                <a:tc>
                  <a:txBody>
                    <a:bodyPr/>
                    <a:lstStyle/>
                    <a:p>
                      <a:pPr algn="ctr" fontAlgn="t"/>
                      <a:r>
                        <a:rPr lang="en-US" sz="2000" b="0" i="0" u="none" strike="noStrike" dirty="0" smtClean="0">
                          <a:solidFill>
                            <a:srgbClr val="000000"/>
                          </a:solidFill>
                          <a:latin typeface="Gill Sans"/>
                        </a:rPr>
                        <a:t>IceCube</a:t>
                      </a:r>
                      <a:r>
                        <a:rPr lang="en-US" sz="2000" b="0" i="0" u="none" strike="noStrike" baseline="0" dirty="0" smtClean="0">
                          <a:solidFill>
                            <a:srgbClr val="000000"/>
                          </a:solidFill>
                          <a:latin typeface="Gill Sans"/>
                        </a:rPr>
                        <a:t> </a:t>
                      </a:r>
                      <a:r>
                        <a:rPr lang="en-US" sz="2000" b="0" i="0" u="none" strike="noStrike" dirty="0" smtClean="0">
                          <a:solidFill>
                            <a:srgbClr val="000000"/>
                          </a:solidFill>
                          <a:latin typeface="Gill Sans"/>
                        </a:rPr>
                        <a:t>40 </a:t>
                      </a:r>
                      <a:endParaRPr lang="en-US" sz="2000" b="0" i="0" u="none" strike="noStrike" dirty="0">
                        <a:solidFill>
                          <a:srgbClr val="000000"/>
                        </a:solidFill>
                        <a:latin typeface="Gill Sans"/>
                      </a:endParaRP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2008</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375 days</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1100</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dirty="0">
                          <a:solidFill>
                            <a:srgbClr val="000000"/>
                          </a:solidFill>
                          <a:latin typeface="Gill Sans"/>
                        </a:rPr>
                        <a:t>38 / day</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r>
                        <a:rPr lang="en-US" sz="2000" b="0" i="0" u="none" strike="noStrike" dirty="0">
                          <a:solidFill>
                            <a:srgbClr val="000000"/>
                          </a:solidFill>
                          <a:latin typeface="Gill Sans"/>
                        </a:rPr>
                        <a:t>0.75</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99123">
                <a:tc>
                  <a:txBody>
                    <a:bodyPr/>
                    <a:lstStyle/>
                    <a:p>
                      <a:pPr algn="ctr" fontAlgn="t"/>
                      <a:r>
                        <a:rPr lang="en-US" sz="2000" b="0" i="0" u="none" strike="noStrike" dirty="0" smtClean="0">
                          <a:solidFill>
                            <a:srgbClr val="000000"/>
                          </a:solidFill>
                          <a:latin typeface="Gill Sans"/>
                        </a:rPr>
                        <a:t>IceCube</a:t>
                      </a:r>
                      <a:r>
                        <a:rPr lang="en-US" sz="2000" b="0" i="0" u="none" strike="noStrike" baseline="0" dirty="0" smtClean="0">
                          <a:solidFill>
                            <a:srgbClr val="000000"/>
                          </a:solidFill>
                          <a:latin typeface="Gill Sans"/>
                        </a:rPr>
                        <a:t> </a:t>
                      </a:r>
                      <a:r>
                        <a:rPr lang="en-US" sz="2000" b="0" i="0" u="none" strike="noStrike" dirty="0" smtClean="0">
                          <a:solidFill>
                            <a:srgbClr val="000000"/>
                          </a:solidFill>
                          <a:latin typeface="Gill Sans"/>
                        </a:rPr>
                        <a:t>59 </a:t>
                      </a:r>
                      <a:endParaRPr lang="en-US" sz="2000" b="0" i="0" u="none" strike="noStrike" dirty="0">
                        <a:solidFill>
                          <a:srgbClr val="000000"/>
                        </a:solidFill>
                        <a:latin typeface="Gill Sans"/>
                      </a:endParaRP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2009</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360 days</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1900</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dirty="0">
                          <a:solidFill>
                            <a:srgbClr val="000000"/>
                          </a:solidFill>
                          <a:latin typeface="Gill Sans"/>
                        </a:rPr>
                        <a:t>129 / day</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r>
                        <a:rPr lang="en-US" sz="2000" b="0" i="0" u="none" strike="noStrike" dirty="0">
                          <a:solidFill>
                            <a:srgbClr val="000000"/>
                          </a:solidFill>
                          <a:latin typeface="Gill Sans"/>
                        </a:rPr>
                        <a:t> </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99123">
                <a:tc>
                  <a:txBody>
                    <a:bodyPr/>
                    <a:lstStyle/>
                    <a:p>
                      <a:pPr algn="ctr" fontAlgn="t"/>
                      <a:r>
                        <a:rPr lang="en-US" sz="2000" b="0" i="0" u="none" strike="noStrike" dirty="0" smtClean="0">
                          <a:solidFill>
                            <a:srgbClr val="000000"/>
                          </a:solidFill>
                          <a:latin typeface="Gill Sans"/>
                        </a:rPr>
                        <a:t>IceCube</a:t>
                      </a:r>
                      <a:r>
                        <a:rPr lang="en-US" sz="2000" b="0" i="0" u="none" strike="noStrike" baseline="0" dirty="0" smtClean="0">
                          <a:solidFill>
                            <a:srgbClr val="000000"/>
                          </a:solidFill>
                          <a:latin typeface="Gill Sans"/>
                        </a:rPr>
                        <a:t> </a:t>
                      </a:r>
                      <a:r>
                        <a:rPr lang="en-US" sz="2000" b="0" i="0" u="none" strike="noStrike" dirty="0" smtClean="0">
                          <a:solidFill>
                            <a:srgbClr val="000000"/>
                          </a:solidFill>
                          <a:latin typeface="Gill Sans"/>
                        </a:rPr>
                        <a:t>86 test </a:t>
                      </a:r>
                      <a:endParaRPr lang="en-US" sz="2000" b="0" i="0" u="none" strike="noStrike" dirty="0">
                        <a:solidFill>
                          <a:srgbClr val="000000"/>
                        </a:solidFill>
                        <a:latin typeface="Gill Sans"/>
                      </a:endParaRP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2011</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1 day</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a:solidFill>
                            <a:srgbClr val="000000"/>
                          </a:solidFill>
                          <a:latin typeface="Gill Sans"/>
                        </a:rPr>
                        <a:t>2650</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dirty="0">
                          <a:solidFill>
                            <a:srgbClr val="000000"/>
                          </a:solidFill>
                          <a:latin typeface="Gill Sans"/>
                        </a:rPr>
                        <a:t> </a:t>
                      </a: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0" i="0" u="none" strike="noStrike" dirty="0" smtClean="0">
                          <a:solidFill>
                            <a:srgbClr val="000000"/>
                          </a:solidFill>
                          <a:latin typeface="Gill Sans"/>
                        </a:rPr>
                        <a:t>0.5 (</a:t>
                      </a:r>
                      <a:r>
                        <a:rPr lang="en-US" sz="2000" b="0" i="0" u="none" strike="noStrike" dirty="0" err="1" smtClean="0">
                          <a:solidFill>
                            <a:srgbClr val="000000"/>
                          </a:solidFill>
                          <a:latin typeface="Gill Sans"/>
                        </a:rPr>
                        <a:t>est</a:t>
                      </a:r>
                      <a:r>
                        <a:rPr lang="en-US" sz="2000" b="0" i="0" u="none" strike="noStrike" dirty="0" smtClean="0">
                          <a:solidFill>
                            <a:srgbClr val="000000"/>
                          </a:solidFill>
                          <a:latin typeface="Gill Sans"/>
                        </a:rPr>
                        <a:t>)</a:t>
                      </a:r>
                      <a:endParaRPr lang="en-US" sz="2000" b="0" i="0" u="none" strike="noStrike" dirty="0">
                        <a:solidFill>
                          <a:srgbClr val="000000"/>
                        </a:solidFill>
                        <a:latin typeface="Gill Sans"/>
                      </a:endParaRPr>
                    </a:p>
                  </a:txBody>
                  <a:tcPr marL="12466" marR="12466" marT="124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bl>
          </a:graphicData>
        </a:graphic>
      </p:graphicFrame>
      <p:sp>
        <p:nvSpPr>
          <p:cNvPr id="6" name="TextBox 5"/>
          <p:cNvSpPr txBox="1"/>
          <p:nvPr/>
        </p:nvSpPr>
        <p:spPr>
          <a:xfrm>
            <a:off x="2351224" y="6198238"/>
            <a:ext cx="6563311" cy="646331"/>
          </a:xfrm>
          <a:prstGeom prst="rect">
            <a:avLst/>
          </a:prstGeom>
          <a:noFill/>
        </p:spPr>
        <p:txBody>
          <a:bodyPr wrap="square" rtlCol="0">
            <a:spAutoFit/>
          </a:bodyPr>
          <a:lstStyle/>
          <a:p>
            <a:r>
              <a:rPr lang="en-US" dirty="0" smtClean="0"/>
              <a:t>Angular resolution at high energies has still much potential to improve. Current resolution still far from statistical limit.</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Title 1"/>
          <p:cNvSpPr>
            <a:spLocks noGrp="1"/>
          </p:cNvSpPr>
          <p:nvPr>
            <p:ph type="title"/>
          </p:nvPr>
        </p:nvSpPr>
        <p:spPr>
          <a:xfrm>
            <a:off x="0" y="228600"/>
            <a:ext cx="4114800" cy="1447800"/>
          </a:xfrm>
        </p:spPr>
        <p:txBody>
          <a:bodyPr/>
          <a:lstStyle/>
          <a:p>
            <a:r>
              <a:rPr lang="en-US" smtClean="0"/>
              <a:t>Angular resolution</a:t>
            </a:r>
          </a:p>
        </p:txBody>
      </p:sp>
      <p:pic>
        <p:nvPicPr>
          <p:cNvPr id="31747" name="Picture 4"/>
          <p:cNvPicPr>
            <a:picLocks noChangeAspect="1"/>
          </p:cNvPicPr>
          <p:nvPr/>
        </p:nvPicPr>
        <p:blipFill>
          <a:blip r:embed="rId2"/>
          <a:srcRect/>
          <a:stretch>
            <a:fillRect/>
          </a:stretch>
        </p:blipFill>
        <p:spPr bwMode="auto">
          <a:xfrm>
            <a:off x="3844925" y="609600"/>
            <a:ext cx="5299075" cy="4572000"/>
          </a:xfrm>
          <a:prstGeom prst="rect">
            <a:avLst/>
          </a:prstGeom>
          <a:noFill/>
          <a:ln w="9525">
            <a:noFill/>
            <a:miter lim="800000"/>
            <a:headEnd/>
            <a:tailEnd/>
          </a:ln>
        </p:spPr>
      </p:pic>
      <p:sp>
        <p:nvSpPr>
          <p:cNvPr id="31748" name="Content Placeholder 6"/>
          <p:cNvSpPr>
            <a:spLocks noGrp="1"/>
          </p:cNvSpPr>
          <p:nvPr>
            <p:ph idx="1"/>
          </p:nvPr>
        </p:nvSpPr>
        <p:spPr>
          <a:xfrm>
            <a:off x="0" y="1905000"/>
            <a:ext cx="3886200" cy="4953000"/>
          </a:xfrm>
          <a:solidFill>
            <a:srgbClr val="FFCC66"/>
          </a:solidFill>
        </p:spPr>
        <p:txBody>
          <a:bodyPr/>
          <a:lstStyle/>
          <a:p>
            <a:pPr>
              <a:buFontTx/>
              <a:buNone/>
            </a:pPr>
            <a:r>
              <a:rPr lang="en-US" sz="2000" b="1" dirty="0" smtClean="0"/>
              <a:t>Median angular resolution</a:t>
            </a:r>
          </a:p>
          <a:p>
            <a:pPr>
              <a:buFontTx/>
              <a:buNone/>
            </a:pPr>
            <a:r>
              <a:rPr lang="en-US" sz="2000" b="1" dirty="0" smtClean="0"/>
              <a:t>	10 – 100 </a:t>
            </a:r>
            <a:r>
              <a:rPr lang="en-US" sz="2000" b="1" dirty="0" err="1" smtClean="0"/>
              <a:t>TeV</a:t>
            </a:r>
            <a:r>
              <a:rPr lang="en-US" sz="2000" b="1" dirty="0" smtClean="0"/>
              <a:t> (1 – 10 </a:t>
            </a:r>
            <a:r>
              <a:rPr lang="en-US" sz="2000" b="1" dirty="0" err="1" smtClean="0"/>
              <a:t>PeV</a:t>
            </a:r>
            <a:r>
              <a:rPr lang="en-US" sz="2000" b="1" dirty="0" smtClean="0"/>
              <a:t>)</a:t>
            </a:r>
          </a:p>
          <a:p>
            <a:endParaRPr lang="en-US" sz="2000" dirty="0" smtClean="0"/>
          </a:p>
          <a:p>
            <a:r>
              <a:rPr lang="en-US" sz="2000" dirty="0" smtClean="0"/>
              <a:t>IC40:    	0.76° (0.5°)</a:t>
            </a:r>
          </a:p>
          <a:p>
            <a:r>
              <a:rPr lang="en-US" sz="2000" b="1" dirty="0" smtClean="0"/>
              <a:t>IceCube: 	0.5°  (0.3°)</a:t>
            </a:r>
          </a:p>
          <a:p>
            <a:pPr>
              <a:buFontTx/>
              <a:buNone/>
            </a:pPr>
            <a:endParaRPr lang="en-US" sz="2000" dirty="0" smtClean="0"/>
          </a:p>
          <a:p>
            <a:pPr>
              <a:buFontTx/>
              <a:buNone/>
            </a:pPr>
            <a:r>
              <a:rPr lang="en-US" sz="2000" dirty="0" smtClean="0"/>
              <a:t>Design expectation 2005: 0.75°</a:t>
            </a:r>
          </a:p>
          <a:p>
            <a:pPr>
              <a:buFontTx/>
              <a:buNone/>
            </a:pPr>
            <a:r>
              <a:rPr lang="en-US" sz="2000" dirty="0" smtClean="0"/>
              <a:t>Improved algorithms:  better resolution, and resolution improves with  energy. </a:t>
            </a:r>
            <a:br>
              <a:rPr lang="en-US" sz="2000" dirty="0" smtClean="0"/>
            </a:br>
            <a:r>
              <a:rPr lang="en-US" sz="2000" dirty="0" smtClean="0"/>
              <a:t>(original performance projection: </a:t>
            </a:r>
            <a:r>
              <a:rPr lang="en-US" sz="1600" dirty="0" smtClean="0"/>
              <a:t>Astropart.Phys.20:507-532,2004, </a:t>
            </a:r>
            <a:r>
              <a:rPr lang="en-US" sz="1600" b="1" dirty="0" smtClean="0"/>
              <a:t>astro-ph/0305196</a:t>
            </a:r>
            <a:r>
              <a:rPr lang="en-US" sz="1600" dirty="0" smtClean="0"/>
              <a:t>)</a:t>
            </a:r>
            <a:endParaRPr lang="en-US" sz="2000" dirty="0" smtClean="0"/>
          </a:p>
          <a:p>
            <a:pPr>
              <a:buFontTx/>
              <a:buNone/>
            </a:pPr>
            <a:endParaRPr lang="en-US" sz="2000" dirty="0" smtClean="0"/>
          </a:p>
          <a:p>
            <a:endParaRPr lang="en-US" sz="2000" dirty="0" smtClean="0"/>
          </a:p>
          <a:p>
            <a:endParaRPr lang="en-US" sz="2000" dirty="0"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11" name="Picture 10" descr="EffArea-17a.jpg"/>
          <p:cNvPicPr>
            <a:picLocks noChangeAspect="1"/>
          </p:cNvPicPr>
          <p:nvPr/>
        </p:nvPicPr>
        <p:blipFill>
          <a:blip r:embed="rId2"/>
          <a:stretch>
            <a:fillRect/>
          </a:stretch>
        </p:blipFill>
        <p:spPr>
          <a:xfrm>
            <a:off x="0" y="914400"/>
            <a:ext cx="6949440" cy="5791200"/>
          </a:xfrm>
          <a:prstGeom prst="rect">
            <a:avLst/>
          </a:prstGeom>
        </p:spPr>
      </p:pic>
      <p:sp>
        <p:nvSpPr>
          <p:cNvPr id="3" name="Content Placeholder 2"/>
          <p:cNvSpPr>
            <a:spLocks noGrp="1"/>
          </p:cNvSpPr>
          <p:nvPr>
            <p:ph idx="1"/>
          </p:nvPr>
        </p:nvSpPr>
        <p:spPr>
          <a:xfrm>
            <a:off x="0" y="-714"/>
            <a:ext cx="9144000" cy="838914"/>
          </a:xfrm>
          <a:solidFill>
            <a:srgbClr val="FFFF00"/>
          </a:solidFill>
        </p:spPr>
        <p:txBody>
          <a:bodyPr>
            <a:normAutofit fontScale="92500" lnSpcReduction="20000"/>
          </a:bodyPr>
          <a:lstStyle/>
          <a:p>
            <a:pPr>
              <a:buNone/>
            </a:pPr>
            <a:r>
              <a:rPr lang="en-US" sz="2800" dirty="0" smtClean="0"/>
              <a:t>Neutrino effective areas</a:t>
            </a:r>
          </a:p>
          <a:p>
            <a:pPr>
              <a:buNone/>
            </a:pPr>
            <a:r>
              <a:rPr lang="en-US" sz="2800" dirty="0" smtClean="0"/>
              <a:t>- Why neutrino telescopes can be used over a wide energy range.</a:t>
            </a:r>
            <a:endParaRPr lang="en-US" sz="2800" dirty="0"/>
          </a:p>
        </p:txBody>
      </p:sp>
      <p:sp>
        <p:nvSpPr>
          <p:cNvPr id="27" name="TextBox 26"/>
          <p:cNvSpPr txBox="1"/>
          <p:nvPr/>
        </p:nvSpPr>
        <p:spPr>
          <a:xfrm>
            <a:off x="6858000" y="915571"/>
            <a:ext cx="2286000" cy="1980029"/>
          </a:xfrm>
          <a:prstGeom prst="rect">
            <a:avLst/>
          </a:prstGeom>
          <a:solidFill>
            <a:schemeClr val="bg1">
              <a:lumMod val="85000"/>
            </a:schemeClr>
          </a:solidFill>
        </p:spPr>
        <p:txBody>
          <a:bodyPr wrap="square" rtlCol="0">
            <a:spAutoFit/>
          </a:bodyPr>
          <a:lstStyle/>
          <a:p>
            <a:r>
              <a:rPr lang="en-US" sz="1600" dirty="0" smtClean="0"/>
              <a:t>Area at 100 </a:t>
            </a:r>
            <a:r>
              <a:rPr lang="en-US" sz="1600" dirty="0" err="1" smtClean="0"/>
              <a:t>TeV</a:t>
            </a:r>
            <a:r>
              <a:rPr lang="en-US" sz="1600" dirty="0" smtClean="0"/>
              <a:t> (1TeV)</a:t>
            </a:r>
          </a:p>
          <a:p>
            <a:r>
              <a:rPr lang="en-US" sz="1600" dirty="0" smtClean="0"/>
              <a:t>AMANDA-II: 3m</a:t>
            </a:r>
            <a:r>
              <a:rPr lang="en-US" sz="1600" baseline="30000" dirty="0" smtClean="0"/>
              <a:t>2 </a:t>
            </a:r>
            <a:r>
              <a:rPr lang="en-US" sz="1600" dirty="0" smtClean="0"/>
              <a:t> (0.005)</a:t>
            </a:r>
            <a:endParaRPr lang="en-US" sz="1600" baseline="30000" dirty="0" smtClean="0"/>
          </a:p>
          <a:p>
            <a:r>
              <a:rPr lang="en-US" sz="1600" dirty="0" smtClean="0"/>
              <a:t>IceCube 86: 100m</a:t>
            </a:r>
            <a:r>
              <a:rPr lang="en-US" sz="1600" baseline="30000" dirty="0" smtClean="0"/>
              <a:t>2</a:t>
            </a:r>
            <a:r>
              <a:rPr lang="en-US" sz="1600" dirty="0" smtClean="0"/>
              <a:t> (0.3)</a:t>
            </a:r>
          </a:p>
          <a:p>
            <a:endParaRPr lang="en-US" sz="1600" dirty="0" smtClean="0"/>
          </a:p>
          <a:p>
            <a:r>
              <a:rPr lang="en-US" sz="1600" dirty="0" smtClean="0"/>
              <a:t>Deep Core lowers threshold from 100 </a:t>
            </a:r>
            <a:r>
              <a:rPr lang="en-US" sz="1600" dirty="0" err="1" smtClean="0"/>
              <a:t>GeV</a:t>
            </a:r>
            <a:r>
              <a:rPr lang="en-US" sz="1600" dirty="0" smtClean="0"/>
              <a:t> to 10 </a:t>
            </a:r>
            <a:r>
              <a:rPr lang="en-US" sz="1600" dirty="0" err="1" smtClean="0"/>
              <a:t>GeV</a:t>
            </a:r>
            <a:r>
              <a:rPr lang="en-US" sz="1600" dirty="0" smtClean="0"/>
              <a:t>. </a:t>
            </a:r>
          </a:p>
          <a:p>
            <a:endParaRPr lang="en-US" sz="1600" baseline="30000" dirty="0" smtClean="0"/>
          </a:p>
        </p:txBody>
      </p:sp>
      <p:sp>
        <p:nvSpPr>
          <p:cNvPr id="25" name="Rectangle 3"/>
          <p:cNvSpPr txBox="1">
            <a:spLocks noChangeArrowheads="1"/>
          </p:cNvSpPr>
          <p:nvPr/>
        </p:nvSpPr>
        <p:spPr bwMode="auto">
          <a:xfrm>
            <a:off x="6858000" y="3657600"/>
            <a:ext cx="2286000" cy="2057400"/>
          </a:xfrm>
          <a:prstGeom prst="rect">
            <a:avLst/>
          </a:prstGeom>
          <a:solidFill>
            <a:srgbClr val="D9D9D9"/>
          </a:solid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90000"/>
              </a:lnSpc>
              <a:spcBef>
                <a:spcPct val="20000"/>
              </a:spcBef>
              <a:spcAft>
                <a:spcPct val="0"/>
              </a:spcAft>
              <a:buClrTx/>
              <a:buSzTx/>
              <a:tabLst/>
              <a:defRPr/>
            </a:pPr>
            <a:r>
              <a:rPr kumimoji="0" lang="en-US" sz="1800" b="0" i="0" u="none" strike="noStrike" kern="0" cap="none" spc="0" normalizeH="0" baseline="0" noProof="0" dirty="0" smtClean="0">
                <a:ln>
                  <a:noFill/>
                </a:ln>
                <a:solidFill>
                  <a:schemeClr val="tx1"/>
                </a:solidFill>
                <a:effectLst/>
                <a:uLnTx/>
                <a:uFillTx/>
                <a:latin typeface="+mn-lt"/>
                <a:ea typeface="+mn-ea"/>
                <a:cs typeface="+mn-cs"/>
              </a:rPr>
              <a:t>Effective area for </a:t>
            </a:r>
            <a:r>
              <a:rPr kumimoji="0" lang="en-US" sz="1800" b="0" i="0" u="none" strike="noStrike" kern="0" cap="none" spc="0" normalizeH="0" baseline="0" noProof="0" dirty="0" smtClean="0">
                <a:ln>
                  <a:noFill/>
                </a:ln>
                <a:solidFill>
                  <a:schemeClr val="tx1"/>
                </a:solidFill>
                <a:effectLst/>
                <a:uLnTx/>
                <a:uFillTx/>
                <a:latin typeface="Symbol" pitchFamily="-65" charset="2"/>
                <a:ea typeface="+mn-ea"/>
                <a:cs typeface="+mn-cs"/>
              </a:rPr>
              <a:t>n</a:t>
            </a:r>
            <a:r>
              <a:rPr kumimoji="0" lang="en-US" sz="1800" b="0" i="0" u="none" strike="noStrike" kern="0" cap="none" spc="0" normalizeH="0" baseline="-25000" noProof="0" dirty="0" smtClean="0">
                <a:ln>
                  <a:noFill/>
                </a:ln>
                <a:solidFill>
                  <a:schemeClr val="tx1"/>
                </a:solidFill>
                <a:effectLst/>
                <a:uLnTx/>
                <a:uFillTx/>
                <a:latin typeface="Symbol" pitchFamily="-65" charset="2"/>
                <a:ea typeface="+mn-ea"/>
                <a:cs typeface="+mn-cs"/>
              </a:rPr>
              <a:t>m</a:t>
            </a:r>
            <a:endParaRPr kumimoji="0" lang="en-US" sz="18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90000"/>
              </a:lnSpc>
              <a:spcBef>
                <a:spcPct val="20000"/>
              </a:spcBef>
              <a:spcAft>
                <a:spcPct val="0"/>
              </a:spcAft>
              <a:buClrTx/>
              <a:buSzTx/>
              <a:tabLst/>
              <a:defRPr/>
            </a:pPr>
            <a:r>
              <a:rPr lang="en-US" sz="1800" kern="0" dirty="0" smtClean="0">
                <a:latin typeface="+mn-lt"/>
                <a:ea typeface="+mn-ea"/>
                <a:cs typeface="+mn-cs"/>
              </a:rPr>
              <a:t>Strong rise with energy:</a:t>
            </a:r>
            <a:r>
              <a:rPr kumimoji="0" lang="en-US" sz="1800" b="0" i="0" u="none" strike="noStrike" kern="0" cap="none" spc="0" normalizeH="0" baseline="0" noProof="0" dirty="0" smtClean="0">
                <a:ln>
                  <a:noFill/>
                </a:ln>
                <a:solidFill>
                  <a:schemeClr val="tx1"/>
                </a:solidFill>
                <a:effectLst/>
                <a:uLnTx/>
                <a:uFillTx/>
                <a:latin typeface="+mn-lt"/>
                <a:ea typeface="+mn-ea"/>
                <a:cs typeface="+mn-cs"/>
              </a:rPr>
              <a:t> </a:t>
            </a:r>
          </a:p>
          <a:p>
            <a:pPr marL="344488" marR="0" lvl="1" indent="-282575" algn="l" defTabSz="914400" rtl="0" eaLnBrk="0" fontAlgn="base" latinLnBrk="0" hangingPunct="0">
              <a:lnSpc>
                <a:spcPct val="90000"/>
              </a:lnSpc>
              <a:spcBef>
                <a:spcPct val="20000"/>
              </a:spcBef>
              <a:spcAft>
                <a:spcPct val="0"/>
              </a:spcAft>
              <a:buClrTx/>
              <a:buSzTx/>
              <a:buFontTx/>
              <a:buChar char="–"/>
              <a:tabLst/>
              <a:defRPr/>
            </a:pPr>
            <a:r>
              <a:rPr kumimoji="0" lang="en-US" sz="1600" b="0" i="0" u="none" strike="noStrike" kern="0" cap="none" spc="0" normalizeH="0" baseline="0" noProof="0" dirty="0" smtClean="0">
                <a:ln>
                  <a:noFill/>
                </a:ln>
                <a:solidFill>
                  <a:schemeClr val="tx1"/>
                </a:solidFill>
                <a:effectLst/>
                <a:uLnTx/>
                <a:uFillTx/>
                <a:latin typeface="+mn-lt"/>
                <a:ea typeface="+mn-ea"/>
                <a:sym typeface="Symbol" pitchFamily="-65" charset="2"/>
              </a:rPr>
              <a:t> </a:t>
            </a:r>
            <a:endParaRPr kumimoji="0" lang="en-US" sz="1600" b="0" i="0" u="none" strike="noStrike" kern="0" cap="none" spc="0" normalizeH="0" baseline="0" noProof="0" dirty="0" smtClean="0">
              <a:ln>
                <a:noFill/>
              </a:ln>
              <a:solidFill>
                <a:schemeClr val="tx1"/>
              </a:solidFill>
              <a:effectLst/>
              <a:uLnTx/>
              <a:uFillTx/>
              <a:latin typeface="+mn-lt"/>
              <a:ea typeface="+mn-ea"/>
            </a:endParaRPr>
          </a:p>
          <a:p>
            <a:pPr marL="344488" marR="0" lvl="1" indent="-282575" algn="l" defTabSz="914400" rtl="0" eaLnBrk="0" fontAlgn="base" latinLnBrk="0" hangingPunct="0">
              <a:lnSpc>
                <a:spcPct val="90000"/>
              </a:lnSpc>
              <a:spcBef>
                <a:spcPct val="20000"/>
              </a:spcBef>
              <a:spcAft>
                <a:spcPct val="0"/>
              </a:spcAft>
              <a:buClrTx/>
              <a:buSzTx/>
              <a:buFontTx/>
              <a:buChar char="–"/>
              <a:tabLst/>
              <a:defRPr/>
            </a:pPr>
            <a:r>
              <a:rPr kumimoji="0" lang="en-US" sz="1600" b="0" i="0" u="none" strike="noStrike" kern="0" cap="none" spc="0" normalizeH="0" baseline="0" noProof="0" dirty="0" smtClean="0">
                <a:ln>
                  <a:noFill/>
                </a:ln>
                <a:solidFill>
                  <a:schemeClr val="tx1"/>
                </a:solidFill>
                <a:effectLst/>
                <a:uLnTx/>
                <a:uFillTx/>
                <a:latin typeface="+mn-lt"/>
                <a:ea typeface="+mn-ea"/>
              </a:rPr>
              <a:t>Increase of </a:t>
            </a:r>
            <a:r>
              <a:rPr kumimoji="0" lang="en-US" sz="1600" b="0" i="0" u="none" strike="noStrike" kern="0" cap="none" spc="0" normalizeH="0" baseline="0" noProof="0" dirty="0" err="1" smtClean="0">
                <a:ln>
                  <a:noFill/>
                </a:ln>
                <a:solidFill>
                  <a:schemeClr val="tx1"/>
                </a:solidFill>
                <a:effectLst/>
                <a:uLnTx/>
                <a:uFillTx/>
                <a:latin typeface="+mn-lt"/>
                <a:ea typeface="+mn-ea"/>
              </a:rPr>
              <a:t>muon</a:t>
            </a:r>
            <a:r>
              <a:rPr kumimoji="0" lang="en-US" sz="1600" b="0" i="0" u="none" strike="noStrike" kern="0" cap="none" spc="0" normalizeH="0" baseline="0" noProof="0" dirty="0" smtClean="0">
                <a:ln>
                  <a:noFill/>
                </a:ln>
                <a:solidFill>
                  <a:schemeClr val="tx1"/>
                </a:solidFill>
                <a:effectLst/>
                <a:uLnTx/>
                <a:uFillTx/>
                <a:latin typeface="+mn-lt"/>
                <a:ea typeface="+mn-ea"/>
              </a:rPr>
              <a:t> range with energy up to </a:t>
            </a:r>
            <a:r>
              <a:rPr kumimoji="0" lang="en-US" sz="1600" b="0" i="0" u="none" strike="noStrike" kern="0" cap="none" spc="0" normalizeH="0" baseline="0" noProof="0" dirty="0" err="1" smtClean="0">
                <a:ln>
                  <a:noFill/>
                </a:ln>
                <a:solidFill>
                  <a:schemeClr val="tx1"/>
                </a:solidFill>
                <a:effectLst/>
                <a:uLnTx/>
                <a:uFillTx/>
                <a:latin typeface="+mn-lt"/>
                <a:ea typeface="+mn-ea"/>
              </a:rPr>
              <a:t>PeV</a:t>
            </a:r>
            <a:endParaRPr kumimoji="0" lang="en-US" sz="1600" b="0" i="0" u="none" strike="noStrike" kern="0" cap="none" spc="0" normalizeH="0" baseline="0" noProof="0" dirty="0" smtClean="0">
              <a:ln>
                <a:noFill/>
              </a:ln>
              <a:solidFill>
                <a:schemeClr val="tx1"/>
              </a:solidFill>
              <a:effectLst/>
              <a:uLnTx/>
              <a:uFillTx/>
              <a:latin typeface="+mn-lt"/>
              <a:ea typeface="+mn-ea"/>
            </a:endParaRPr>
          </a:p>
          <a:p>
            <a:pPr marL="742950" marR="0" lvl="1" indent="-285750" algn="l" defTabSz="914400" rtl="0" eaLnBrk="0" fontAlgn="base" latinLnBrk="0" hangingPunct="0">
              <a:lnSpc>
                <a:spcPct val="90000"/>
              </a:lnSpc>
              <a:spcBef>
                <a:spcPct val="20000"/>
              </a:spcBef>
              <a:spcAft>
                <a:spcPct val="0"/>
              </a:spcAft>
              <a:buClrTx/>
              <a:buSzTx/>
              <a:tabLst/>
              <a:defRPr/>
            </a:pPr>
            <a:endParaRPr kumimoji="0" lang="en-US" sz="1600" b="0" i="0" u="none" strike="noStrike" kern="0" cap="none" spc="0" normalizeH="0" baseline="0" noProof="0" dirty="0" smtClean="0">
              <a:ln>
                <a:noFill/>
              </a:ln>
              <a:solidFill>
                <a:schemeClr val="tx1"/>
              </a:solidFill>
              <a:effectLst/>
              <a:uLnTx/>
              <a:uFillTx/>
              <a:latin typeface="+mn-lt"/>
              <a:ea typeface="+mn-ea"/>
            </a:endParaRPr>
          </a:p>
          <a:p>
            <a:pPr marL="742950" marR="0" lvl="1" indent="-285750" algn="l" defTabSz="914400" rtl="0" eaLnBrk="0" fontAlgn="base" latinLnBrk="0" hangingPunct="0">
              <a:lnSpc>
                <a:spcPct val="90000"/>
              </a:lnSpc>
              <a:spcBef>
                <a:spcPct val="20000"/>
              </a:spcBef>
              <a:spcAft>
                <a:spcPct val="0"/>
              </a:spcAft>
              <a:buClrTx/>
              <a:buSzTx/>
              <a:buFontTx/>
              <a:buChar char="–"/>
              <a:tabLst/>
              <a:defRPr/>
            </a:pPr>
            <a:endParaRPr kumimoji="0" lang="en-US" sz="1600" b="0" i="0" u="none" strike="noStrike" kern="0" cap="none" spc="0" normalizeH="0" baseline="0" noProof="0" dirty="0">
              <a:ln>
                <a:noFill/>
              </a:ln>
              <a:solidFill>
                <a:schemeClr val="tx1"/>
              </a:solidFill>
              <a:effectLst/>
              <a:uLnTx/>
              <a:uFillTx/>
              <a:latin typeface="+mn-lt"/>
              <a:ea typeface="+mn-ea"/>
            </a:endParaRPr>
          </a:p>
        </p:txBody>
      </p:sp>
      <p:pic>
        <p:nvPicPr>
          <p:cNvPr id="30" name="Picture 9"/>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7239000" y="4511675"/>
            <a:ext cx="860706" cy="365125"/>
          </a:xfrm>
          <a:prstGeom prst="rect">
            <a:avLst/>
          </a:prstGeom>
          <a:noFill/>
          <a:ln w="9525">
            <a:noFill/>
            <a:miter lim="800000"/>
            <a:headEnd/>
            <a:tailEnd/>
          </a:ln>
          <a:effectLst/>
        </p:spPr>
      </p:pic>
      <p:sp>
        <p:nvSpPr>
          <p:cNvPr id="7" name="TextBox 6"/>
          <p:cNvSpPr txBox="1"/>
          <p:nvPr/>
        </p:nvSpPr>
        <p:spPr>
          <a:xfrm>
            <a:off x="2133600" y="1981200"/>
            <a:ext cx="948284" cy="369332"/>
          </a:xfrm>
          <a:prstGeom prst="rect">
            <a:avLst/>
          </a:prstGeom>
          <a:noFill/>
        </p:spPr>
        <p:txBody>
          <a:bodyPr wrap="none" rtlCol="0">
            <a:spAutoFit/>
          </a:bodyPr>
          <a:lstStyle/>
          <a:p>
            <a:r>
              <a:rPr lang="en-US" dirty="0" smtClean="0"/>
              <a:t>(trigger)</a:t>
            </a:r>
            <a:endParaRPr lang="en-US" dirty="0"/>
          </a:p>
        </p:txBody>
      </p:sp>
      <p:sp>
        <p:nvSpPr>
          <p:cNvPr id="8" name="TextBox 7"/>
          <p:cNvSpPr txBox="1"/>
          <p:nvPr/>
        </p:nvSpPr>
        <p:spPr>
          <a:xfrm>
            <a:off x="3234284" y="1611868"/>
            <a:ext cx="948284" cy="369332"/>
          </a:xfrm>
          <a:prstGeom prst="rect">
            <a:avLst/>
          </a:prstGeom>
          <a:noFill/>
        </p:spPr>
        <p:txBody>
          <a:bodyPr wrap="none" rtlCol="0">
            <a:spAutoFit/>
          </a:bodyPr>
          <a:lstStyle/>
          <a:p>
            <a:r>
              <a:rPr lang="en-US" dirty="0" smtClean="0"/>
              <a:t>(trigger)</a:t>
            </a:r>
            <a:endParaRPr lang="en-US" dirty="0"/>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48560" y="0"/>
            <a:ext cx="8229600" cy="1143000"/>
          </a:xfrm>
        </p:spPr>
        <p:txBody>
          <a:bodyPr/>
          <a:lstStyle/>
          <a:p>
            <a:r>
              <a:rPr lang="en-US" dirty="0" smtClean="0"/>
              <a:t>Outlook</a:t>
            </a:r>
            <a:endParaRPr lang="en-US" dirty="0"/>
          </a:p>
        </p:txBody>
      </p:sp>
      <p:sp>
        <p:nvSpPr>
          <p:cNvPr id="3" name="Content Placeholder 2"/>
          <p:cNvSpPr>
            <a:spLocks noGrp="1"/>
          </p:cNvSpPr>
          <p:nvPr>
            <p:ph idx="1"/>
          </p:nvPr>
        </p:nvSpPr>
        <p:spPr>
          <a:xfrm>
            <a:off x="448560" y="1143000"/>
            <a:ext cx="8229600" cy="4708525"/>
          </a:xfrm>
        </p:spPr>
        <p:txBody>
          <a:bodyPr>
            <a:noAutofit/>
          </a:bodyPr>
          <a:lstStyle/>
          <a:p>
            <a:pPr>
              <a:buNone/>
            </a:pPr>
            <a:r>
              <a:rPr lang="en-US" sz="2400" smtClean="0"/>
              <a:t>New </a:t>
            </a:r>
            <a:r>
              <a:rPr lang="en-US" sz="2400" dirty="0" smtClean="0"/>
              <a:t>projects in consideration or prototype phase will be discussed in other talks in this session: </a:t>
            </a:r>
          </a:p>
          <a:p>
            <a:r>
              <a:rPr lang="en-US" sz="2400" dirty="0" smtClean="0"/>
              <a:t>DM-ICE:  A new direct dark matter detector in the  center of IceCube</a:t>
            </a:r>
          </a:p>
          <a:p>
            <a:r>
              <a:rPr lang="en-US" sz="2400" dirty="0" smtClean="0"/>
              <a:t>ARA, a large radio array (100km^2) for highest energy (GZK) neutrinos   </a:t>
            </a:r>
          </a:p>
          <a:p>
            <a:r>
              <a:rPr lang="en-US" sz="2400" dirty="0" smtClean="0"/>
              <a:t>Deep Core upgrade by 18 strings for dark matter and neutrino physics and supernova detection beyond the galaxy</a:t>
            </a:r>
          </a:p>
          <a:p>
            <a:pPr lvl="1"/>
            <a:r>
              <a:rPr lang="en-US" sz="2000" dirty="0" smtClean="0"/>
              <a:t>Visions of extremely dense array inside IceCube to solve precision particle physics questions (</a:t>
            </a:r>
            <a:r>
              <a:rPr lang="en-US" sz="2000" dirty="0" err="1" smtClean="0"/>
              <a:t>eg</a:t>
            </a:r>
            <a:r>
              <a:rPr lang="en-US" sz="2000" dirty="0" smtClean="0"/>
              <a:t> proton decay)</a:t>
            </a:r>
            <a:endParaRPr lang="en-US" sz="2400" dirty="0" smtClean="0"/>
          </a:p>
          <a:p>
            <a:r>
              <a:rPr lang="en-US" sz="2400" dirty="0" smtClean="0"/>
              <a:t>Also in consideration, a full air shower veto using a surface radio component / basically an extension of </a:t>
            </a:r>
            <a:r>
              <a:rPr lang="en-US" sz="2400" dirty="0" err="1" smtClean="0"/>
              <a:t>IceTop</a:t>
            </a:r>
            <a:r>
              <a:rPr lang="en-US" sz="2400" dirty="0" smtClean="0"/>
              <a:t> </a:t>
            </a:r>
          </a:p>
          <a:p>
            <a:pPr lvl="1"/>
            <a:endParaRPr lang="en-US" sz="2000" dirty="0" smtClean="0"/>
          </a:p>
          <a:p>
            <a:endParaRPr lang="en-US" sz="1800" dirty="0" smtClean="0"/>
          </a:p>
          <a:p>
            <a:pPr lvl="1"/>
            <a:endParaRPr lang="en-US" sz="1800" dirty="0" smtClean="0"/>
          </a:p>
          <a:p>
            <a:endParaRPr lang="en-US" sz="2400" dirty="0"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Major construction of IceCube has been completed in </a:t>
            </a:r>
            <a:r>
              <a:rPr lang="en-US" smtClean="0"/>
              <a:t>December </a:t>
            </a:r>
            <a:r>
              <a:rPr lang="en-US" smtClean="0"/>
              <a:t>2010, </a:t>
            </a:r>
            <a:r>
              <a:rPr lang="en-US" dirty="0" smtClean="0"/>
              <a:t>on budget and </a:t>
            </a:r>
            <a:r>
              <a:rPr lang="en-US" smtClean="0"/>
              <a:t>on </a:t>
            </a:r>
            <a:r>
              <a:rPr lang="en-US" smtClean="0"/>
              <a:t>schedule.</a:t>
            </a:r>
          </a:p>
          <a:p>
            <a:r>
              <a:rPr lang="en-US" dirty="0" smtClean="0"/>
              <a:t>IceCube drill currently in storage at Pole</a:t>
            </a:r>
            <a:endParaRPr lang="en-US" dirty="0" smtClean="0"/>
          </a:p>
          <a:p>
            <a:r>
              <a:rPr lang="en-US" dirty="0" smtClean="0"/>
              <a:t>High </a:t>
            </a:r>
            <a:r>
              <a:rPr lang="en-US" dirty="0" smtClean="0"/>
              <a:t>reliability and operational stability</a:t>
            </a:r>
          </a:p>
          <a:p>
            <a:r>
              <a:rPr lang="en-US" dirty="0" smtClean="0"/>
              <a:t>Performance characteristics meet or exceed design goals.</a:t>
            </a:r>
          </a:p>
          <a:p>
            <a:pPr lvl="1"/>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305154" name="Object 2"/>
          <p:cNvGraphicFramePr>
            <a:graphicFrameLocks noChangeAspect="1"/>
          </p:cNvGraphicFramePr>
          <p:nvPr/>
        </p:nvGraphicFramePr>
        <p:xfrm>
          <a:off x="0" y="0"/>
          <a:ext cx="9144000" cy="6884779"/>
        </p:xfrm>
        <a:graphic>
          <a:graphicData uri="http://schemas.openxmlformats.org/presentationml/2006/ole">
            <p:oleObj spid="_x0000_s286722" name="Image" r:id="rId3" imgW="6374603" imgH="4952381" progId="">
              <p:embed/>
            </p:oleObj>
          </a:graphicData>
        </a:graphic>
      </p:graphicFrame>
      <p:sp>
        <p:nvSpPr>
          <p:cNvPr id="305156" name="Text Box 4"/>
          <p:cNvSpPr txBox="1">
            <a:spLocks noChangeArrowheads="1"/>
          </p:cNvSpPr>
          <p:nvPr/>
        </p:nvSpPr>
        <p:spPr bwMode="auto">
          <a:xfrm>
            <a:off x="4445249" y="349250"/>
            <a:ext cx="3886200" cy="1739900"/>
          </a:xfrm>
          <a:prstGeom prst="rect">
            <a:avLst/>
          </a:prstGeom>
          <a:noFill/>
          <a:ln w="9525">
            <a:noFill/>
            <a:miter lim="800000"/>
            <a:headEnd/>
            <a:tailEnd/>
          </a:ln>
          <a:effectLst/>
        </p:spPr>
        <p:txBody>
          <a:bodyPr>
            <a:prstTxWarp prst="textNoShape">
              <a:avLst/>
            </a:prstTxWarp>
            <a:spAutoFit/>
          </a:bodyPr>
          <a:lstStyle/>
          <a:p>
            <a:pPr algn="ctr" eaLnBrk="0" hangingPunct="0">
              <a:spcBef>
                <a:spcPct val="50000"/>
              </a:spcBef>
            </a:pPr>
            <a:r>
              <a:rPr lang="en-GB" sz="3600" b="0" dirty="0">
                <a:solidFill>
                  <a:schemeClr val="bg1"/>
                </a:solidFill>
              </a:rPr>
              <a:t>deep detector shielded by water or ice</a:t>
            </a:r>
          </a:p>
        </p:txBody>
      </p:sp>
      <p:sp>
        <p:nvSpPr>
          <p:cNvPr id="305157" name="Line 5"/>
          <p:cNvSpPr>
            <a:spLocks noChangeShapeType="1"/>
          </p:cNvSpPr>
          <p:nvPr/>
        </p:nvSpPr>
        <p:spPr bwMode="auto">
          <a:xfrm flipH="1" flipV="1">
            <a:off x="5151980" y="3827196"/>
            <a:ext cx="3306219" cy="1938603"/>
          </a:xfrm>
          <a:prstGeom prst="line">
            <a:avLst/>
          </a:prstGeom>
          <a:noFill/>
          <a:ln w="57150">
            <a:solidFill>
              <a:schemeClr val="bg1"/>
            </a:solidFill>
            <a:round/>
            <a:headEnd/>
            <a:tailEnd type="stealth" w="med" len="med"/>
          </a:ln>
          <a:effectLst/>
        </p:spPr>
        <p:txBody>
          <a:bodyPr>
            <a:prstTxWarp prst="textNoShape">
              <a:avLst/>
            </a:prstTxWarp>
          </a:bodyPr>
          <a:lstStyle/>
          <a:p>
            <a:endParaRPr lang="en-US"/>
          </a:p>
        </p:txBody>
      </p:sp>
      <p:sp>
        <p:nvSpPr>
          <p:cNvPr id="305158" name="Line 6"/>
          <p:cNvSpPr>
            <a:spLocks noChangeShapeType="1"/>
          </p:cNvSpPr>
          <p:nvPr/>
        </p:nvSpPr>
        <p:spPr bwMode="auto">
          <a:xfrm>
            <a:off x="-381000" y="609600"/>
            <a:ext cx="10210800" cy="5948363"/>
          </a:xfrm>
          <a:prstGeom prst="line">
            <a:avLst/>
          </a:prstGeom>
          <a:noFill/>
          <a:ln w="38100" cap="rnd">
            <a:solidFill>
              <a:schemeClr val="bg1"/>
            </a:solidFill>
            <a:prstDash val="sysDot"/>
            <a:round/>
            <a:headEnd/>
            <a:tailEnd/>
          </a:ln>
          <a:effectLst/>
        </p:spPr>
        <p:txBody>
          <a:bodyPr>
            <a:prstTxWarp prst="textNoShape">
              <a:avLst/>
            </a:prstTxWarp>
          </a:bodyPr>
          <a:lstStyle/>
          <a:p>
            <a:endParaRPr lang="en-US"/>
          </a:p>
        </p:txBody>
      </p:sp>
      <p:grpSp>
        <p:nvGrpSpPr>
          <p:cNvPr id="2" name="Group 10"/>
          <p:cNvGrpSpPr/>
          <p:nvPr/>
        </p:nvGrpSpPr>
        <p:grpSpPr>
          <a:xfrm>
            <a:off x="143395" y="942223"/>
            <a:ext cx="5060107" cy="3031499"/>
            <a:chOff x="143395" y="942223"/>
            <a:chExt cx="5060107" cy="3031499"/>
          </a:xfrm>
        </p:grpSpPr>
        <p:cxnSp>
          <p:nvCxnSpPr>
            <p:cNvPr id="8" name="Straight Arrow Connector 7"/>
            <p:cNvCxnSpPr/>
            <p:nvPr/>
          </p:nvCxnSpPr>
          <p:spPr>
            <a:xfrm rot="10800000">
              <a:off x="143395" y="942223"/>
              <a:ext cx="4742282" cy="2754978"/>
            </a:xfrm>
            <a:prstGeom prst="straightConnector1">
              <a:avLst/>
            </a:prstGeom>
            <a:ln w="57150" cap="flat" cmpd="sng" algn="ctr">
              <a:solidFill>
                <a:srgbClr val="FF66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445249" y="3123674"/>
              <a:ext cx="758253" cy="369332"/>
            </a:xfrm>
            <a:prstGeom prst="rect">
              <a:avLst/>
            </a:prstGeom>
            <a:noFill/>
          </p:spPr>
          <p:txBody>
            <a:bodyPr wrap="none" rtlCol="0">
              <a:spAutoFit/>
            </a:bodyPr>
            <a:lstStyle/>
            <a:p>
              <a:r>
                <a:rPr lang="en-US" b="1" dirty="0" err="1" smtClean="0">
                  <a:solidFill>
                    <a:srgbClr val="FFFFFF"/>
                  </a:solidFill>
                </a:rPr>
                <a:t>Muon</a:t>
              </a:r>
              <a:endParaRPr lang="en-US" b="1" dirty="0">
                <a:solidFill>
                  <a:srgbClr val="FFFFFF"/>
                </a:solidFill>
              </a:endParaRPr>
            </a:p>
          </p:txBody>
        </p:sp>
        <p:sp>
          <p:nvSpPr>
            <p:cNvPr id="10" name="Explosion 1 9"/>
            <p:cNvSpPr/>
            <p:nvPr/>
          </p:nvSpPr>
          <p:spPr>
            <a:xfrm>
              <a:off x="4834463" y="3543577"/>
              <a:ext cx="317518" cy="430145"/>
            </a:xfrm>
            <a:prstGeom prst="irregularSeal1">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Rectangle 11"/>
          <p:cNvSpPr/>
          <p:nvPr/>
        </p:nvSpPr>
        <p:spPr>
          <a:xfrm>
            <a:off x="406400" y="4686300"/>
            <a:ext cx="5738117" cy="1477328"/>
          </a:xfrm>
          <a:prstGeom prst="rect">
            <a:avLst/>
          </a:prstGeom>
        </p:spPr>
        <p:txBody>
          <a:bodyPr wrap="square">
            <a:spAutoFit/>
          </a:bodyPr>
          <a:lstStyle/>
          <a:p>
            <a:r>
              <a:rPr lang="en-US" dirty="0" smtClean="0">
                <a:solidFill>
                  <a:schemeClr val="bg1"/>
                </a:solidFill>
              </a:rPr>
              <a:t>First envisioned by </a:t>
            </a:r>
            <a:r>
              <a:rPr lang="en-US" dirty="0" err="1" smtClean="0">
                <a:solidFill>
                  <a:schemeClr val="bg1"/>
                </a:solidFill>
              </a:rPr>
              <a:t>Greisen</a:t>
            </a:r>
            <a:r>
              <a:rPr lang="en-US" dirty="0" smtClean="0">
                <a:solidFill>
                  <a:schemeClr val="bg1"/>
                </a:solidFill>
              </a:rPr>
              <a:t>, Markov 1960</a:t>
            </a:r>
          </a:p>
          <a:p>
            <a:r>
              <a:rPr lang="en-US" dirty="0" smtClean="0">
                <a:solidFill>
                  <a:schemeClr val="bg1"/>
                </a:solidFill>
              </a:rPr>
              <a:t>Pioneering effort: DUMAND near Hawaii</a:t>
            </a:r>
          </a:p>
          <a:p>
            <a:r>
              <a:rPr lang="en-US" dirty="0" smtClean="0">
                <a:solidFill>
                  <a:schemeClr val="bg1"/>
                </a:solidFill>
              </a:rPr>
              <a:t>First and second generation telescopes in 90’s,</a:t>
            </a:r>
          </a:p>
          <a:p>
            <a:r>
              <a:rPr lang="en-US" dirty="0" smtClean="0">
                <a:solidFill>
                  <a:schemeClr val="bg1"/>
                </a:solidFill>
              </a:rPr>
              <a:t>proof of principle :  Baikal,  AMANDA (S Pole), also NESTOR (Greece).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18" name="Picture 3" descr="mfratioFINAL2"/>
          <p:cNvPicPr>
            <a:picLocks noChangeAspect="1" noChangeArrowheads="1"/>
          </p:cNvPicPr>
          <p:nvPr/>
        </p:nvPicPr>
        <p:blipFill>
          <a:blip r:embed="rId2"/>
          <a:srcRect/>
          <a:stretch>
            <a:fillRect/>
          </a:stretch>
        </p:blipFill>
        <p:spPr bwMode="auto">
          <a:xfrm>
            <a:off x="1905001" y="1950226"/>
            <a:ext cx="5593324" cy="3459974"/>
          </a:xfrm>
          <a:prstGeom prst="rect">
            <a:avLst/>
          </a:prstGeom>
          <a:noFill/>
        </p:spPr>
      </p:pic>
      <p:sp>
        <p:nvSpPr>
          <p:cNvPr id="17" name="Slide Number Placeholder 4"/>
          <p:cNvSpPr>
            <a:spLocks noGrp="1"/>
          </p:cNvSpPr>
          <p:nvPr>
            <p:ph type="sldNum" sz="quarter" idx="12"/>
          </p:nvPr>
        </p:nvSpPr>
        <p:spPr/>
        <p:txBody>
          <a:bodyPr/>
          <a:lstStyle/>
          <a:p>
            <a:fld id="{0022606F-B5E2-CE4F-9591-DA97CC0E0C63}" type="slidenum">
              <a:rPr lang="en-US"/>
              <a:pPr/>
              <a:t>7</a:t>
            </a:fld>
            <a:endParaRPr lang="en-US"/>
          </a:p>
        </p:txBody>
      </p:sp>
      <p:sp>
        <p:nvSpPr>
          <p:cNvPr id="112642" name="Rectangle 2"/>
          <p:cNvSpPr>
            <a:spLocks noGrp="1" noChangeArrowheads="1"/>
          </p:cNvSpPr>
          <p:nvPr>
            <p:ph type="title"/>
          </p:nvPr>
        </p:nvSpPr>
        <p:spPr>
          <a:xfrm>
            <a:off x="0" y="0"/>
            <a:ext cx="9144000" cy="1165088"/>
          </a:xfrm>
          <a:solidFill>
            <a:srgbClr val="FFCC66"/>
          </a:solidFill>
        </p:spPr>
        <p:txBody>
          <a:bodyPr/>
          <a:lstStyle/>
          <a:p>
            <a:r>
              <a:rPr lang="en-US" sz="3200" dirty="0" smtClean="0"/>
              <a:t>Neutrino telescopes, </a:t>
            </a:r>
            <a:br>
              <a:rPr lang="en-US" sz="3200" dirty="0" smtClean="0"/>
            </a:br>
            <a:r>
              <a:rPr lang="en-US" sz="3200" dirty="0" smtClean="0"/>
              <a:t>originally primarily thought of as </a:t>
            </a:r>
            <a:r>
              <a:rPr lang="en-US" sz="3200" dirty="0" err="1" smtClean="0"/>
              <a:t>muon</a:t>
            </a:r>
            <a:r>
              <a:rPr lang="en-US" sz="3200" dirty="0" smtClean="0"/>
              <a:t> detectors</a:t>
            </a:r>
            <a:endParaRPr lang="en-US" sz="3200" dirty="0"/>
          </a:p>
        </p:txBody>
      </p:sp>
      <p:sp>
        <p:nvSpPr>
          <p:cNvPr id="112651" name="Text Box 11"/>
          <p:cNvSpPr txBox="1">
            <a:spLocks noChangeArrowheads="1"/>
          </p:cNvSpPr>
          <p:nvPr/>
        </p:nvSpPr>
        <p:spPr bwMode="auto">
          <a:xfrm>
            <a:off x="76200" y="5771574"/>
            <a:ext cx="8674169" cy="707886"/>
          </a:xfrm>
          <a:prstGeom prst="rect">
            <a:avLst/>
          </a:prstGeom>
          <a:noFill/>
          <a:ln w="9525">
            <a:noFill/>
            <a:miter lim="800000"/>
            <a:headEnd/>
            <a:tailEnd/>
          </a:ln>
          <a:effectLst/>
        </p:spPr>
        <p:txBody>
          <a:bodyPr wrap="none">
            <a:prstTxWarp prst="textNoShape">
              <a:avLst/>
            </a:prstTxWarp>
            <a:spAutoFit/>
          </a:bodyPr>
          <a:lstStyle/>
          <a:p>
            <a:pPr>
              <a:buFont typeface="Wingdings" pitchFamily="-65" charset="2"/>
              <a:buChar char="à"/>
            </a:pPr>
            <a:r>
              <a:rPr lang="en-US" sz="2000" dirty="0" smtClean="0">
                <a:solidFill>
                  <a:srgbClr val="000000"/>
                </a:solidFill>
                <a:latin typeface="+mn-lt"/>
                <a:sym typeface="Wingdings" pitchFamily="-65" charset="2"/>
              </a:rPr>
              <a:t>Low energies: Use </a:t>
            </a:r>
            <a:r>
              <a:rPr lang="en-US" sz="2000" dirty="0">
                <a:solidFill>
                  <a:srgbClr val="000000"/>
                </a:solidFill>
                <a:latin typeface="+mn-lt"/>
                <a:sym typeface="Wingdings" pitchFamily="-65" charset="2"/>
              </a:rPr>
              <a:t>Earth as filter; look for </a:t>
            </a:r>
            <a:r>
              <a:rPr lang="en-US" sz="2000" dirty="0" smtClean="0">
                <a:solidFill>
                  <a:srgbClr val="000000"/>
                </a:solidFill>
                <a:latin typeface="+mn-lt"/>
                <a:sym typeface="Wingdings" pitchFamily="-65" charset="2"/>
              </a:rPr>
              <a:t>neutrinos </a:t>
            </a:r>
            <a:r>
              <a:rPr lang="en-US" sz="2000" dirty="0">
                <a:solidFill>
                  <a:srgbClr val="000000"/>
                </a:solidFill>
                <a:latin typeface="+mn-lt"/>
                <a:sym typeface="Wingdings" pitchFamily="-65" charset="2"/>
              </a:rPr>
              <a:t>from </a:t>
            </a:r>
            <a:r>
              <a:rPr lang="en-US" sz="2000" dirty="0" smtClean="0">
                <a:solidFill>
                  <a:srgbClr val="000000"/>
                </a:solidFill>
                <a:latin typeface="+mn-lt"/>
                <a:sym typeface="Wingdings" pitchFamily="-65" charset="2"/>
              </a:rPr>
              <a:t>below (</a:t>
            </a:r>
            <a:r>
              <a:rPr lang="en-US" sz="2000" dirty="0" err="1" smtClean="0">
                <a:solidFill>
                  <a:srgbClr val="000000"/>
                </a:solidFill>
                <a:latin typeface="+mn-lt"/>
                <a:sym typeface="Wingdings" pitchFamily="-65" charset="2"/>
              </a:rPr>
              <a:t>GeV</a:t>
            </a:r>
            <a:r>
              <a:rPr lang="en-US" sz="2000" dirty="0" smtClean="0">
                <a:solidFill>
                  <a:srgbClr val="000000"/>
                </a:solidFill>
                <a:latin typeface="+mn-lt"/>
                <a:sym typeface="Wingdings" pitchFamily="-65" charset="2"/>
              </a:rPr>
              <a:t> to </a:t>
            </a:r>
            <a:r>
              <a:rPr lang="en-US" sz="2000" dirty="0" err="1" smtClean="0">
                <a:solidFill>
                  <a:srgbClr val="000000"/>
                </a:solidFill>
                <a:latin typeface="+mn-lt"/>
                <a:sym typeface="Wingdings" pitchFamily="-65" charset="2"/>
              </a:rPr>
              <a:t>PeV</a:t>
            </a:r>
            <a:r>
              <a:rPr lang="en-US" sz="2000" dirty="0" smtClean="0">
                <a:solidFill>
                  <a:srgbClr val="000000"/>
                </a:solidFill>
                <a:latin typeface="+mn-lt"/>
                <a:sym typeface="Wingdings" pitchFamily="-65" charset="2"/>
              </a:rPr>
              <a:t>)</a:t>
            </a:r>
          </a:p>
          <a:p>
            <a:pPr>
              <a:buFont typeface="Wingdings" pitchFamily="-65" charset="2"/>
              <a:buChar char="à"/>
            </a:pPr>
            <a:r>
              <a:rPr lang="en-US" sz="2000" dirty="0" smtClean="0">
                <a:solidFill>
                  <a:srgbClr val="000000"/>
                </a:solidFill>
                <a:latin typeface="+mn-lt"/>
                <a:sym typeface="Wingdings" pitchFamily="-65" charset="2"/>
              </a:rPr>
              <a:t>High energies: Apply energy cut for </a:t>
            </a:r>
            <a:r>
              <a:rPr lang="en-US" sz="2000" dirty="0" err="1" smtClean="0">
                <a:solidFill>
                  <a:srgbClr val="000000"/>
                </a:solidFill>
                <a:latin typeface="+mn-lt"/>
                <a:sym typeface="Wingdings" pitchFamily="-65" charset="2"/>
              </a:rPr>
              <a:t>downgoing</a:t>
            </a:r>
            <a:r>
              <a:rPr lang="en-US" sz="2000" dirty="0" smtClean="0">
                <a:solidFill>
                  <a:srgbClr val="000000"/>
                </a:solidFill>
                <a:latin typeface="+mn-lt"/>
                <a:sym typeface="Wingdings" pitchFamily="-65" charset="2"/>
              </a:rPr>
              <a:t> atmospheric background (&gt;</a:t>
            </a:r>
            <a:r>
              <a:rPr lang="en-US" sz="2000" dirty="0" err="1" smtClean="0">
                <a:solidFill>
                  <a:srgbClr val="000000"/>
                </a:solidFill>
                <a:latin typeface="+mn-lt"/>
                <a:sym typeface="Wingdings" pitchFamily="-65" charset="2"/>
              </a:rPr>
              <a:t>PeV</a:t>
            </a:r>
            <a:r>
              <a:rPr lang="en-US" sz="2000" dirty="0" smtClean="0">
                <a:solidFill>
                  <a:srgbClr val="000000"/>
                </a:solidFill>
                <a:latin typeface="+mn-lt"/>
                <a:sym typeface="Wingdings" pitchFamily="-65" charset="2"/>
              </a:rPr>
              <a:t>)</a:t>
            </a:r>
            <a:endParaRPr lang="en-US" sz="2000" dirty="0">
              <a:solidFill>
                <a:srgbClr val="000000"/>
              </a:solidFill>
              <a:latin typeface="+mn-lt"/>
            </a:endParaRPr>
          </a:p>
        </p:txBody>
      </p:sp>
      <p:sp>
        <p:nvSpPr>
          <p:cNvPr id="112652" name="Text Box 12"/>
          <p:cNvSpPr txBox="1">
            <a:spLocks noChangeArrowheads="1"/>
          </p:cNvSpPr>
          <p:nvPr/>
        </p:nvSpPr>
        <p:spPr bwMode="auto">
          <a:xfrm>
            <a:off x="4654550" y="1436132"/>
            <a:ext cx="3353540" cy="369332"/>
          </a:xfrm>
          <a:prstGeom prst="rect">
            <a:avLst/>
          </a:prstGeom>
          <a:noFill/>
          <a:ln w="9525">
            <a:noFill/>
            <a:miter lim="800000"/>
            <a:headEnd/>
            <a:tailEnd/>
          </a:ln>
          <a:effectLst/>
        </p:spPr>
        <p:txBody>
          <a:bodyPr wrap="none">
            <a:prstTxWarp prst="textNoShape">
              <a:avLst/>
            </a:prstTxWarp>
            <a:spAutoFit/>
          </a:bodyPr>
          <a:lstStyle/>
          <a:p>
            <a:r>
              <a:rPr lang="en-US" sz="1800" dirty="0"/>
              <a:t>Downward atmospheric </a:t>
            </a:r>
            <a:r>
              <a:rPr lang="en-US" sz="1800" dirty="0" err="1"/>
              <a:t>muons</a:t>
            </a:r>
            <a:endParaRPr lang="en-US" sz="1800" dirty="0"/>
          </a:p>
        </p:txBody>
      </p:sp>
      <p:sp>
        <p:nvSpPr>
          <p:cNvPr id="112653" name="Text Box 13"/>
          <p:cNvSpPr txBox="1">
            <a:spLocks noChangeArrowheads="1"/>
          </p:cNvSpPr>
          <p:nvPr/>
        </p:nvSpPr>
        <p:spPr bwMode="auto">
          <a:xfrm>
            <a:off x="76200" y="1513076"/>
            <a:ext cx="2420154" cy="584776"/>
          </a:xfrm>
          <a:prstGeom prst="rect">
            <a:avLst/>
          </a:prstGeom>
          <a:noFill/>
          <a:ln w="9525">
            <a:noFill/>
            <a:miter lim="800000"/>
            <a:headEnd/>
            <a:tailEnd/>
          </a:ln>
          <a:effectLst/>
        </p:spPr>
        <p:txBody>
          <a:bodyPr wrap="none">
            <a:prstTxWarp prst="textNoShape">
              <a:avLst/>
            </a:prstTxWarp>
            <a:spAutoFit/>
          </a:bodyPr>
          <a:lstStyle/>
          <a:p>
            <a:r>
              <a:rPr lang="en-US" sz="1600" dirty="0"/>
              <a:t>Neutrino-induced </a:t>
            </a:r>
            <a:r>
              <a:rPr lang="en-US" sz="1600" dirty="0" err="1"/>
              <a:t>muons</a:t>
            </a:r>
            <a:endParaRPr lang="en-US" sz="1600" dirty="0"/>
          </a:p>
          <a:p>
            <a:r>
              <a:rPr lang="en-US" sz="1600" dirty="0"/>
              <a:t> from all directions</a:t>
            </a:r>
          </a:p>
        </p:txBody>
      </p:sp>
      <p:sp>
        <p:nvSpPr>
          <p:cNvPr id="19" name="Text Box 8"/>
          <p:cNvSpPr txBox="1">
            <a:spLocks noChangeArrowheads="1"/>
          </p:cNvSpPr>
          <p:nvPr/>
        </p:nvSpPr>
        <p:spPr bwMode="auto">
          <a:xfrm>
            <a:off x="4953000" y="5410200"/>
            <a:ext cx="3733800" cy="307777"/>
          </a:xfrm>
          <a:prstGeom prst="rect">
            <a:avLst/>
          </a:prstGeom>
          <a:noFill/>
          <a:ln w="9525">
            <a:noFill/>
            <a:miter lim="800000"/>
            <a:headEnd/>
            <a:tailEnd/>
          </a:ln>
          <a:effectLst/>
        </p:spPr>
        <p:txBody>
          <a:bodyPr wrap="square">
            <a:prstTxWarp prst="textNoShape">
              <a:avLst/>
            </a:prstTxWarp>
            <a:spAutoFit/>
          </a:bodyPr>
          <a:lstStyle/>
          <a:p>
            <a:r>
              <a:rPr lang="en-US" sz="1400" i="1" dirty="0" err="1" smtClean="0">
                <a:sym typeface="Wingdings"/>
              </a:rPr>
              <a:t></a:t>
            </a:r>
            <a:r>
              <a:rPr lang="en-US" sz="1400" i="1" dirty="0" smtClean="0">
                <a:sym typeface="Wingdings"/>
              </a:rPr>
              <a:t> </a:t>
            </a:r>
            <a:r>
              <a:rPr lang="en-US" sz="1400" i="1" dirty="0" smtClean="0"/>
              <a:t>P. </a:t>
            </a:r>
            <a:r>
              <a:rPr lang="en-US" sz="1400" i="1" dirty="0" err="1"/>
              <a:t>Berghaus</a:t>
            </a:r>
            <a:r>
              <a:rPr lang="en-US" sz="1400" i="1" dirty="0"/>
              <a:t> et al</a:t>
            </a:r>
            <a:r>
              <a:rPr lang="en-US" sz="1400" i="1" dirty="0" smtClean="0"/>
              <a:t>.,  ISVHECRI-08, also HE1.5</a:t>
            </a:r>
            <a:endParaRPr lang="en-US" sz="1400" i="1" dirty="0"/>
          </a:p>
        </p:txBody>
      </p:sp>
      <p:sp>
        <p:nvSpPr>
          <p:cNvPr id="21" name="Line 16"/>
          <p:cNvSpPr>
            <a:spLocks noChangeShapeType="1"/>
          </p:cNvSpPr>
          <p:nvPr/>
        </p:nvSpPr>
        <p:spPr bwMode="auto">
          <a:xfrm flipH="1">
            <a:off x="6400800" y="1981200"/>
            <a:ext cx="762000" cy="91440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718111"/>
          </a:xfrm>
        </p:spPr>
        <p:txBody>
          <a:bodyPr>
            <a:normAutofit fontScale="90000"/>
          </a:bodyPr>
          <a:lstStyle/>
          <a:p>
            <a:r>
              <a:rPr lang="en-US" dirty="0" smtClean="0"/>
              <a:t> Early Projects in water </a:t>
            </a:r>
            <a:endParaRPr lang="en-US" dirty="0"/>
          </a:p>
        </p:txBody>
      </p:sp>
      <p:pic>
        <p:nvPicPr>
          <p:cNvPr id="5" name="Picture 4"/>
          <p:cNvPicPr>
            <a:picLocks noChangeAspect="1" noChangeArrowheads="1"/>
          </p:cNvPicPr>
          <p:nvPr/>
        </p:nvPicPr>
        <p:blipFill>
          <a:blip r:embed="rId2"/>
          <a:srcRect l="7831" r="5531"/>
          <a:stretch>
            <a:fillRect/>
          </a:stretch>
        </p:blipFill>
        <p:spPr>
          <a:xfrm>
            <a:off x="-677546" y="2423937"/>
            <a:ext cx="3806676" cy="4434063"/>
          </a:xfrm>
          <a:prstGeom prst="rect">
            <a:avLst/>
          </a:prstGeom>
          <a:noFill/>
          <a:ln/>
        </p:spPr>
      </p:pic>
      <p:pic>
        <p:nvPicPr>
          <p:cNvPr id="6" name="Picture 6" descr="fig19"/>
          <p:cNvPicPr>
            <a:picLocks noChangeAspect="1" noChangeArrowheads="1"/>
          </p:cNvPicPr>
          <p:nvPr/>
        </p:nvPicPr>
        <p:blipFill>
          <a:blip r:embed="rId3"/>
          <a:srcRect/>
          <a:stretch>
            <a:fillRect/>
          </a:stretch>
        </p:blipFill>
        <p:spPr>
          <a:xfrm>
            <a:off x="2052396" y="3622357"/>
            <a:ext cx="1771883" cy="3029512"/>
          </a:xfrm>
          <a:prstGeom prst="rect">
            <a:avLst/>
          </a:prstGeom>
          <a:noFill/>
          <a:ln>
            <a:solidFill>
              <a:srgbClr val="000066"/>
            </a:solidFill>
          </a:ln>
        </p:spPr>
      </p:pic>
      <p:sp>
        <p:nvSpPr>
          <p:cNvPr id="7" name="TextBox 6"/>
          <p:cNvSpPr txBox="1"/>
          <p:nvPr/>
        </p:nvSpPr>
        <p:spPr>
          <a:xfrm>
            <a:off x="457200" y="1600200"/>
            <a:ext cx="1096724" cy="646331"/>
          </a:xfrm>
          <a:prstGeom prst="rect">
            <a:avLst/>
          </a:prstGeom>
          <a:noFill/>
        </p:spPr>
        <p:txBody>
          <a:bodyPr wrap="none" rtlCol="0">
            <a:spAutoFit/>
          </a:bodyPr>
          <a:lstStyle/>
          <a:p>
            <a:r>
              <a:rPr lang="en-US" dirty="0" smtClean="0"/>
              <a:t>DUMAND </a:t>
            </a:r>
          </a:p>
          <a:p>
            <a:r>
              <a:rPr lang="en-US" dirty="0" smtClean="0"/>
              <a:t>(Hawaii)</a:t>
            </a:r>
            <a:endParaRPr lang="en-US" dirty="0"/>
          </a:p>
        </p:txBody>
      </p:sp>
      <p:pic>
        <p:nvPicPr>
          <p:cNvPr id="8" name="Picture 3" descr="043"/>
          <p:cNvPicPr>
            <a:picLocks noGrp="1" noChangeAspect="1" noChangeArrowheads="1"/>
          </p:cNvPicPr>
          <p:nvPr>
            <p:ph idx="1"/>
          </p:nvPr>
        </p:nvPicPr>
        <p:blipFill>
          <a:blip r:embed="rId4"/>
          <a:srcRect/>
          <a:stretch>
            <a:fillRect/>
          </a:stretch>
        </p:blipFill>
        <p:spPr>
          <a:xfrm>
            <a:off x="3067608" y="1369367"/>
            <a:ext cx="3774751" cy="2477171"/>
          </a:xfrm>
          <a:noFill/>
          <a:ln w="19050">
            <a:solidFill>
              <a:schemeClr val="tx2"/>
            </a:solidFill>
          </a:ln>
        </p:spPr>
      </p:pic>
      <p:sp>
        <p:nvSpPr>
          <p:cNvPr id="9" name="TextBox 8"/>
          <p:cNvSpPr txBox="1"/>
          <p:nvPr/>
        </p:nvSpPr>
        <p:spPr>
          <a:xfrm>
            <a:off x="6853995" y="1369367"/>
            <a:ext cx="922849" cy="461665"/>
          </a:xfrm>
          <a:prstGeom prst="rect">
            <a:avLst/>
          </a:prstGeom>
          <a:noFill/>
        </p:spPr>
        <p:txBody>
          <a:bodyPr wrap="none" rtlCol="0">
            <a:spAutoFit/>
          </a:bodyPr>
          <a:lstStyle/>
          <a:p>
            <a:r>
              <a:rPr lang="en-US" sz="2400" dirty="0" smtClean="0"/>
              <a:t>Baikal</a:t>
            </a:r>
          </a:p>
        </p:txBody>
      </p:sp>
      <p:sp>
        <p:nvSpPr>
          <p:cNvPr id="10" name="TextBox 9"/>
          <p:cNvSpPr txBox="1"/>
          <p:nvPr/>
        </p:nvSpPr>
        <p:spPr>
          <a:xfrm>
            <a:off x="4484412" y="5332692"/>
            <a:ext cx="2281995" cy="646331"/>
          </a:xfrm>
          <a:prstGeom prst="rect">
            <a:avLst/>
          </a:prstGeom>
          <a:noFill/>
        </p:spPr>
        <p:txBody>
          <a:bodyPr wrap="none" rtlCol="0">
            <a:spAutoFit/>
          </a:bodyPr>
          <a:lstStyle/>
          <a:p>
            <a:r>
              <a:rPr lang="en-US" dirty="0" smtClean="0"/>
              <a:t>NESTOR</a:t>
            </a:r>
          </a:p>
          <a:p>
            <a:r>
              <a:rPr lang="en-US" dirty="0" smtClean="0"/>
              <a:t>of the shore of Greece</a:t>
            </a:r>
            <a:endParaRPr lang="en-US" dirty="0"/>
          </a:p>
        </p:txBody>
      </p:sp>
      <p:pic>
        <p:nvPicPr>
          <p:cNvPr id="15" name="Content Placeholder 14" descr="cernnews1_5-03.jpg"/>
          <p:cNvPicPr>
            <a:picLocks noGrp="1" noChangeAspect="1"/>
          </p:cNvPicPr>
          <p:nvPr>
            <p:ph sz="half" idx="1"/>
          </p:nvPr>
        </p:nvPicPr>
        <p:blipFill>
          <a:blip r:embed="rId5"/>
          <a:srcRect l="-9753" r="-9753"/>
          <a:stretch>
            <a:fillRect/>
          </a:stretch>
        </p:blipFill>
        <p:spPr>
          <a:xfrm>
            <a:off x="6452439" y="3466922"/>
            <a:ext cx="2949623" cy="3305572"/>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8776" name="Picture 8" descr="Feb1992(M02)-20"/>
          <p:cNvPicPr>
            <a:picLocks noChangeAspect="1" noChangeArrowheads="1"/>
          </p:cNvPicPr>
          <p:nvPr/>
        </p:nvPicPr>
        <p:blipFill>
          <a:blip r:embed="rId2"/>
          <a:srcRect/>
          <a:stretch>
            <a:fillRect/>
          </a:stretch>
        </p:blipFill>
        <p:spPr bwMode="auto">
          <a:xfrm>
            <a:off x="3405047" y="3195905"/>
            <a:ext cx="4873749" cy="3455537"/>
          </a:xfrm>
          <a:prstGeom prst="rect">
            <a:avLst/>
          </a:prstGeom>
          <a:noFill/>
        </p:spPr>
      </p:pic>
      <p:sp>
        <p:nvSpPr>
          <p:cNvPr id="288770" name="Rectangle 2"/>
          <p:cNvSpPr>
            <a:spLocks noGrp="1" noChangeArrowheads="1"/>
          </p:cNvSpPr>
          <p:nvPr>
            <p:ph type="title"/>
          </p:nvPr>
        </p:nvSpPr>
        <p:spPr>
          <a:xfrm>
            <a:off x="178762" y="0"/>
            <a:ext cx="3937954" cy="715363"/>
          </a:xfrm>
        </p:spPr>
        <p:txBody>
          <a:bodyPr>
            <a:normAutofit fontScale="90000"/>
          </a:bodyPr>
          <a:lstStyle/>
          <a:p>
            <a:r>
              <a:rPr lang="de-DE" dirty="0"/>
              <a:t>South Pole</a:t>
            </a:r>
            <a:endParaRPr lang="en-GB" dirty="0"/>
          </a:p>
        </p:txBody>
      </p:sp>
      <p:sp>
        <p:nvSpPr>
          <p:cNvPr id="288771" name="Rectangle 3"/>
          <p:cNvSpPr>
            <a:spLocks noGrp="1" noChangeArrowheads="1"/>
          </p:cNvSpPr>
          <p:nvPr>
            <p:ph type="body" sz="half" idx="1"/>
          </p:nvPr>
        </p:nvSpPr>
        <p:spPr>
          <a:xfrm>
            <a:off x="0" y="1044409"/>
            <a:ext cx="6768620" cy="1170493"/>
          </a:xfrm>
        </p:spPr>
        <p:txBody>
          <a:bodyPr/>
          <a:lstStyle/>
          <a:p>
            <a:r>
              <a:rPr lang="de-DE" sz="2200" dirty="0"/>
              <a:t>1991/</a:t>
            </a:r>
            <a:r>
              <a:rPr lang="de-DE" sz="2200" dirty="0" smtClean="0"/>
              <a:t>92 </a:t>
            </a:r>
            <a:r>
              <a:rPr lang="de-DE" sz="2200" dirty="0" err="1"/>
              <a:t>first</a:t>
            </a:r>
            <a:r>
              <a:rPr lang="de-DE" sz="2200" dirty="0"/>
              <a:t> </a:t>
            </a:r>
            <a:r>
              <a:rPr lang="de-DE" sz="2200" dirty="0" err="1"/>
              <a:t>small</a:t>
            </a:r>
            <a:r>
              <a:rPr lang="de-DE" sz="2200" dirty="0"/>
              <a:t> </a:t>
            </a:r>
            <a:r>
              <a:rPr lang="de-DE" sz="2200" dirty="0" err="1"/>
              <a:t>PMTs</a:t>
            </a:r>
            <a:r>
              <a:rPr lang="de-DE" sz="2200" dirty="0"/>
              <a:t> </a:t>
            </a:r>
            <a:r>
              <a:rPr lang="de-DE" sz="2200" dirty="0" err="1"/>
              <a:t>deployed</a:t>
            </a:r>
            <a:endParaRPr lang="de-DE" sz="2200" dirty="0" smtClean="0"/>
          </a:p>
          <a:p>
            <a:r>
              <a:rPr lang="de-DE" sz="2200" dirty="0" smtClean="0"/>
              <a:t>Test of hot </a:t>
            </a:r>
            <a:r>
              <a:rPr lang="de-DE" sz="2200" dirty="0" err="1" smtClean="0"/>
              <a:t>water</a:t>
            </a:r>
            <a:r>
              <a:rPr lang="de-DE" sz="2200" dirty="0" smtClean="0"/>
              <a:t> </a:t>
            </a:r>
            <a:r>
              <a:rPr lang="de-DE" sz="2200" dirty="0" err="1" smtClean="0"/>
              <a:t>drilling</a:t>
            </a:r>
            <a:r>
              <a:rPr lang="de-DE" sz="2200" dirty="0" smtClean="0"/>
              <a:t> at South Pole</a:t>
            </a:r>
            <a:endParaRPr lang="en-GB" sz="2200" dirty="0"/>
          </a:p>
        </p:txBody>
      </p:sp>
      <p:pic>
        <p:nvPicPr>
          <p:cNvPr id="288772" name="Picture 4" descr="March4,1992-20"/>
          <p:cNvPicPr>
            <a:picLocks noGrp="1" noChangeAspect="1" noChangeArrowheads="1"/>
          </p:cNvPicPr>
          <p:nvPr>
            <p:ph sz="quarter" idx="2"/>
          </p:nvPr>
        </p:nvPicPr>
        <p:blipFill>
          <a:blip r:embed="rId3"/>
          <a:srcRect/>
          <a:stretch>
            <a:fillRect/>
          </a:stretch>
        </p:blipFill>
        <p:spPr>
          <a:xfrm>
            <a:off x="178762" y="2190372"/>
            <a:ext cx="3093286" cy="4406562"/>
          </a:xfrm>
          <a:noFill/>
          <a:ln/>
        </p:spPr>
      </p:pic>
      <p:pic>
        <p:nvPicPr>
          <p:cNvPr id="288774" name="Picture 6" descr="Feb1992(D02)-12"/>
          <p:cNvPicPr>
            <a:picLocks noGrp="1" noChangeAspect="1" noChangeArrowheads="1"/>
          </p:cNvPicPr>
          <p:nvPr>
            <p:ph sz="quarter" idx="3"/>
          </p:nvPr>
        </p:nvPicPr>
        <p:blipFill>
          <a:blip r:embed="rId4"/>
          <a:srcRect/>
          <a:stretch>
            <a:fillRect/>
          </a:stretch>
        </p:blipFill>
        <p:spPr>
          <a:xfrm>
            <a:off x="6356753" y="193648"/>
            <a:ext cx="2625647" cy="3718037"/>
          </a:xfrm>
          <a:noFill/>
          <a:ln/>
        </p:spPr>
      </p:pic>
      <p:sp>
        <p:nvSpPr>
          <p:cNvPr id="288777" name="Text Box 9"/>
          <p:cNvSpPr txBox="1">
            <a:spLocks noChangeArrowheads="1"/>
          </p:cNvSpPr>
          <p:nvPr/>
        </p:nvSpPr>
        <p:spPr bwMode="auto">
          <a:xfrm>
            <a:off x="3405047" y="2603487"/>
            <a:ext cx="1782997" cy="575726"/>
          </a:xfrm>
          <a:prstGeom prst="rect">
            <a:avLst/>
          </a:prstGeom>
          <a:noFill/>
          <a:ln w="9525">
            <a:noFill/>
            <a:miter lim="800000"/>
            <a:headEnd/>
            <a:tailEnd/>
          </a:ln>
          <a:effectLst/>
        </p:spPr>
        <p:txBody>
          <a:bodyPr wrap="none" lIns="82479" tIns="41239" rIns="82479" bIns="41239">
            <a:prstTxWarp prst="textNoShape">
              <a:avLst/>
            </a:prstTxWarp>
            <a:spAutoFit/>
          </a:bodyPr>
          <a:lstStyle/>
          <a:p>
            <a:r>
              <a:rPr lang="de-DE" sz="1600" dirty="0" err="1"/>
              <a:t>Heaters</a:t>
            </a:r>
            <a:r>
              <a:rPr lang="de-DE" sz="1600" dirty="0"/>
              <a:t> and </a:t>
            </a:r>
            <a:r>
              <a:rPr lang="de-DE" sz="1600" dirty="0" err="1"/>
              <a:t>pumps</a:t>
            </a:r>
            <a:endParaRPr lang="de-DE" sz="1600" dirty="0"/>
          </a:p>
          <a:p>
            <a:r>
              <a:rPr lang="de-DE" sz="1600" dirty="0"/>
              <a:t>to </a:t>
            </a:r>
            <a:r>
              <a:rPr lang="de-DE" sz="1600" dirty="0" err="1"/>
              <a:t>melt</a:t>
            </a:r>
            <a:r>
              <a:rPr lang="de-DE" sz="1600" dirty="0"/>
              <a:t> </a:t>
            </a:r>
            <a:r>
              <a:rPr lang="de-DE" sz="1600" dirty="0" err="1"/>
              <a:t>the</a:t>
            </a:r>
            <a:r>
              <a:rPr lang="de-DE" sz="1600" dirty="0"/>
              <a:t> </a:t>
            </a:r>
            <a:r>
              <a:rPr lang="de-DE" sz="1600" dirty="0" err="1"/>
              <a:t>holes</a:t>
            </a:r>
            <a:endParaRPr lang="en-GB" sz="1600" dirty="0"/>
          </a:p>
        </p:txBody>
      </p:sp>
      <p:sp>
        <p:nvSpPr>
          <p:cNvPr id="8" name="TextBox 7"/>
          <p:cNvSpPr txBox="1"/>
          <p:nvPr/>
        </p:nvSpPr>
        <p:spPr>
          <a:xfrm>
            <a:off x="3601582" y="149851"/>
            <a:ext cx="2495758" cy="523220"/>
          </a:xfrm>
          <a:prstGeom prst="rect">
            <a:avLst/>
          </a:prstGeom>
          <a:noFill/>
        </p:spPr>
        <p:txBody>
          <a:bodyPr wrap="none" rtlCol="0">
            <a:spAutoFit/>
          </a:bodyPr>
          <a:lstStyle/>
          <a:p>
            <a:r>
              <a:rPr lang="en-US" sz="2800" b="1" i="1" dirty="0" smtClean="0"/>
              <a:t>- the ice option</a:t>
            </a:r>
            <a:endParaRPr lang="en-US" sz="2800" b="1" i="1" dirty="0"/>
          </a:p>
        </p:txBody>
      </p:sp>
      <p:sp>
        <p:nvSpPr>
          <p:cNvPr id="9" name="TextBox 8"/>
          <p:cNvSpPr txBox="1"/>
          <p:nvPr/>
        </p:nvSpPr>
        <p:spPr>
          <a:xfrm>
            <a:off x="4647909" y="673071"/>
            <a:ext cx="1080269" cy="369332"/>
          </a:xfrm>
          <a:prstGeom prst="rect">
            <a:avLst/>
          </a:prstGeom>
          <a:noFill/>
        </p:spPr>
        <p:txBody>
          <a:bodyPr wrap="none" rtlCol="0">
            <a:spAutoFit/>
          </a:bodyPr>
          <a:lstStyle/>
          <a:p>
            <a:r>
              <a:rPr lang="en-US" dirty="0" smtClean="0"/>
              <a:t>ICRC1989</a:t>
            </a:r>
            <a:endParaRPr lang="en-US" dirty="0"/>
          </a:p>
        </p:txBody>
      </p:sp>
    </p:spTree>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29137</TotalTime>
  <Words>2545</Words>
  <Application>Microsoft Macintosh PowerPoint</Application>
  <PresentationFormat>On-screen Show (4:3)</PresentationFormat>
  <Paragraphs>537</Paragraphs>
  <Slides>54</Slides>
  <Notes>7</Notes>
  <HiddenSlides>4</HiddenSlides>
  <MMClips>1</MMClips>
  <ScaleCrop>false</ScaleCrop>
  <HeadingPairs>
    <vt:vector size="8" baseType="variant">
      <vt:variant>
        <vt:lpstr>Design Template</vt:lpstr>
      </vt:variant>
      <vt:variant>
        <vt:i4>1</vt:i4>
      </vt:variant>
      <vt:variant>
        <vt:lpstr>Links</vt:lpstr>
      </vt:variant>
      <vt:variant>
        <vt:i4>1</vt:i4>
      </vt:variant>
      <vt:variant>
        <vt:lpstr>Embedded OLE Servers</vt:lpstr>
      </vt:variant>
      <vt:variant>
        <vt:i4>2</vt:i4>
      </vt:variant>
      <vt:variant>
        <vt:lpstr>Slide Titles</vt:lpstr>
      </vt:variant>
      <vt:variant>
        <vt:i4>54</vt:i4>
      </vt:variant>
    </vt:vector>
  </HeadingPairs>
  <TitlesOfParts>
    <vt:vector size="58" baseType="lpstr">
      <vt:lpstr>Office Theme</vt:lpstr>
      <vt:lpstr>Macintosh HD:Users:karle:IceCube:Pole2010/11:PMTs-depth-year.xlsb!Sheet1!R2C1:R22C9</vt:lpstr>
      <vt:lpstr>Image</vt:lpstr>
      <vt:lpstr>Document</vt:lpstr>
      <vt:lpstr>IceCube  - construction, performance and operation </vt:lpstr>
      <vt:lpstr>High energy particles in the Universe</vt:lpstr>
      <vt:lpstr>Slide 3</vt:lpstr>
      <vt:lpstr>Slide 4</vt:lpstr>
      <vt:lpstr>A few remarks on the beginnings of IceCube</vt:lpstr>
      <vt:lpstr>Slide 6</vt:lpstr>
      <vt:lpstr>Neutrino telescopes,  originally primarily thought of as muon detectors</vt:lpstr>
      <vt:lpstr> Early Projects in water </vt:lpstr>
      <vt:lpstr>South Pole</vt:lpstr>
      <vt:lpstr>Slide 10</vt:lpstr>
      <vt:lpstr>Slide 11</vt:lpstr>
      <vt:lpstr>Slide 12</vt:lpstr>
      <vt:lpstr>Slide 13</vt:lpstr>
      <vt:lpstr>Slide 14</vt:lpstr>
      <vt:lpstr>Slide 15</vt:lpstr>
      <vt:lpstr>Slide 16</vt:lpstr>
      <vt:lpstr>1999 – IceCube proposal</vt:lpstr>
      <vt:lpstr>Slide 18</vt:lpstr>
      <vt:lpstr>Slide 19</vt:lpstr>
      <vt:lpstr>Slide 20</vt:lpstr>
      <vt:lpstr>IceCube Site</vt:lpstr>
      <vt:lpstr>Slide 22</vt:lpstr>
      <vt:lpstr>Slide 23</vt:lpstr>
      <vt:lpstr>Drilling and deployment Dec. 13-18, 2010</vt:lpstr>
      <vt:lpstr>Slide 25</vt:lpstr>
      <vt:lpstr>Comment on possible future drill mobilization</vt:lpstr>
      <vt:lpstr>Slide 27</vt:lpstr>
      <vt:lpstr>Dec 18, 2010 Last DOM deployed.</vt:lpstr>
      <vt:lpstr>Slide 29</vt:lpstr>
      <vt:lpstr>AMANDA and IceCube deployments</vt:lpstr>
      <vt:lpstr>Digital Optical Module (DOM)</vt:lpstr>
      <vt:lpstr>PMT response -  Optical characteristics of DOM</vt:lpstr>
      <vt:lpstr>Time resolution:  ~1ns for bright pulses</vt:lpstr>
      <vt:lpstr>Noise behavior</vt:lpstr>
      <vt:lpstr>Slide 35</vt:lpstr>
      <vt:lpstr>Slide 36</vt:lpstr>
      <vt:lpstr>Slide 37</vt:lpstr>
      <vt:lpstr>Slide 38</vt:lpstr>
      <vt:lpstr>Slide 39</vt:lpstr>
      <vt:lpstr>Flasher events used for calibration</vt:lpstr>
      <vt:lpstr>The Ice is very clear Effective scattering length vs Depth</vt:lpstr>
      <vt:lpstr>Absorption length vs Depth</vt:lpstr>
      <vt:lpstr>Absorption length vs Depth</vt:lpstr>
      <vt:lpstr>Events</vt:lpstr>
      <vt:lpstr>Cosmic rays get stuck in the Moon –  Does IceCube see the moon (shadow)? </vt:lpstr>
      <vt:lpstr>Moon shadow observed in muons –  IceCube points in the right direction!</vt:lpstr>
      <vt:lpstr>Detector operation, rates</vt:lpstr>
      <vt:lpstr>Detector operation, rates</vt:lpstr>
      <vt:lpstr>Detector operation, rates</vt:lpstr>
      <vt:lpstr>Detector operation, rates</vt:lpstr>
      <vt:lpstr>Angular resolution</vt:lpstr>
      <vt:lpstr>Slide 52</vt:lpstr>
      <vt:lpstr>Outlook</vt:lpstr>
      <vt:lpstr>Summary</vt:lpstr>
    </vt:vector>
  </TitlesOfParts>
  <Company>IceCube UW-Madison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IceCube</dc:title>
  <dc:creator>Albrecht Karle</dc:creator>
  <cp:lastModifiedBy>Albrecht Karle</cp:lastModifiedBy>
  <cp:revision>76</cp:revision>
  <dcterms:created xsi:type="dcterms:W3CDTF">2011-04-04T02:14:30Z</dcterms:created>
  <dcterms:modified xsi:type="dcterms:W3CDTF">2011-04-04T15:24:18Z</dcterms:modified>
</cp:coreProperties>
</file>