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257" r:id="rId3"/>
    <p:sldId id="272" r:id="rId4"/>
    <p:sldId id="273" r:id="rId5"/>
    <p:sldId id="276" r:id="rId6"/>
    <p:sldId id="279" r:id="rId7"/>
    <p:sldId id="280" r:id="rId8"/>
    <p:sldId id="292" r:id="rId9"/>
    <p:sldId id="293" r:id="rId10"/>
    <p:sldId id="283" r:id="rId11"/>
    <p:sldId id="284" r:id="rId12"/>
    <p:sldId id="294" r:id="rId13"/>
    <p:sldId id="286" r:id="rId14"/>
    <p:sldId id="287" r:id="rId15"/>
    <p:sldId id="288" r:id="rId16"/>
    <p:sldId id="289" r:id="rId17"/>
    <p:sldId id="290" r:id="rId18"/>
    <p:sldId id="291" r:id="rId19"/>
    <p:sldId id="274" r:id="rId20"/>
  </p:sldIdLst>
  <p:sldSz cx="9144000" cy="6858000" type="screen4x3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D2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ABC950-A116-40CD-AA8B-8E6CB6AEBDA5}" type="datetimeFigureOut">
              <a:rPr lang="sv-SE" smtClean="0"/>
              <a:pPr/>
              <a:t>2011-02-15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91913C-321C-49BC-856D-0865081FFB7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691462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 descr="ICE_CUBE_LOGO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785818" cy="974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H. Johansson - Stockholm University</a:t>
            </a:r>
            <a:endParaRPr lang="sv-S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80035C-8109-45E7-AAC9-A03DEC5E629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44" y="4038600"/>
            <a:ext cx="8858312" cy="18288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Searching for a Diffuse Flux of Ultra High-Energy Extraterrestrial Neutrinos with IceCube</a:t>
            </a: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Henrik Johansson, for the IceCube collaboration</a:t>
            </a:r>
            <a:endParaRPr lang="sv-SE" dirty="0"/>
          </a:p>
        </p:txBody>
      </p:sp>
      <p:pic>
        <p:nvPicPr>
          <p:cNvPr id="8" name="Picture 7" descr="Event1-side-view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3643338" cy="347274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035C-8109-45E7-AAC9-A03DEC5E6295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diffuse analysis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7" name="Picture 6" descr="ic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12" y="2163951"/>
            <a:ext cx="4800600" cy="3919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1719072"/>
            <a:ext cx="474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Experimental data from 2008 - 2009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diffuse analysis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Flowchart: Process 6"/>
          <p:cNvSpPr/>
          <p:nvPr/>
        </p:nvSpPr>
        <p:spPr>
          <a:xfrm>
            <a:off x="3111480" y="2881305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Quality cut I</a:t>
            </a:r>
            <a:endParaRPr lang="sv-SE" dirty="0"/>
          </a:p>
        </p:txBody>
      </p:sp>
      <p:sp>
        <p:nvSpPr>
          <p:cNvPr id="9" name="Flowchart: Process 8"/>
          <p:cNvSpPr/>
          <p:nvPr/>
        </p:nvSpPr>
        <p:spPr>
          <a:xfrm>
            <a:off x="3111480" y="3575052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Quality cut II</a:t>
            </a:r>
            <a:endParaRPr lang="sv-SE" dirty="0"/>
          </a:p>
        </p:txBody>
      </p:sp>
      <p:sp>
        <p:nvSpPr>
          <p:cNvPr id="10" name="Flowchart: Process 9"/>
          <p:cNvSpPr/>
          <p:nvPr/>
        </p:nvSpPr>
        <p:spPr>
          <a:xfrm>
            <a:off x="3111480" y="4232286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Energy cut</a:t>
            </a:r>
            <a:endParaRPr lang="sv-SE" dirty="0"/>
          </a:p>
        </p:txBody>
      </p:sp>
      <p:sp>
        <p:nvSpPr>
          <p:cNvPr id="11" name="Flowchart: Process 10"/>
          <p:cNvSpPr/>
          <p:nvPr/>
        </p:nvSpPr>
        <p:spPr>
          <a:xfrm>
            <a:off x="3111480" y="4889520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Cascade BDT</a:t>
            </a:r>
            <a:endParaRPr lang="sv-SE" dirty="0"/>
          </a:p>
        </p:txBody>
      </p:sp>
      <p:sp>
        <p:nvSpPr>
          <p:cNvPr id="12" name="Flowchart: Process 11"/>
          <p:cNvSpPr/>
          <p:nvPr/>
        </p:nvSpPr>
        <p:spPr>
          <a:xfrm>
            <a:off x="5630877" y="4889520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Down-going track BDT</a:t>
            </a:r>
            <a:endParaRPr lang="sv-SE" dirty="0"/>
          </a:p>
        </p:txBody>
      </p:sp>
      <p:sp>
        <p:nvSpPr>
          <p:cNvPr id="13" name="Flowchart: Process 12"/>
          <p:cNvSpPr/>
          <p:nvPr/>
        </p:nvSpPr>
        <p:spPr>
          <a:xfrm>
            <a:off x="5630877" y="4232286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Coinc cut</a:t>
            </a:r>
            <a:endParaRPr lang="sv-SE" dirty="0"/>
          </a:p>
        </p:txBody>
      </p:sp>
      <p:sp>
        <p:nvSpPr>
          <p:cNvPr id="14" name="Flowchart: Process 13"/>
          <p:cNvSpPr/>
          <p:nvPr/>
        </p:nvSpPr>
        <p:spPr>
          <a:xfrm>
            <a:off x="7420014" y="4889520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Up-going </a:t>
            </a:r>
          </a:p>
          <a:p>
            <a:pPr algn="ctr"/>
            <a:r>
              <a:rPr lang="sv-SE" dirty="0" smtClean="0"/>
              <a:t>track BDT</a:t>
            </a:r>
            <a:endParaRPr lang="sv-SE" dirty="0"/>
          </a:p>
        </p:txBody>
      </p:sp>
      <p:sp>
        <p:nvSpPr>
          <p:cNvPr id="15" name="Flowchart: Process 14"/>
          <p:cNvSpPr/>
          <p:nvPr/>
        </p:nvSpPr>
        <p:spPr>
          <a:xfrm>
            <a:off x="7420014" y="4232286"/>
            <a:ext cx="1618488" cy="53949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Coinc cut</a:t>
            </a:r>
            <a:endParaRPr lang="sv-SE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769508" y="2734459"/>
            <a:ext cx="29210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14766" y="2589201"/>
            <a:ext cx="3432222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802610" y="3812387"/>
            <a:ext cx="840589" cy="7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014264" y="3812386"/>
            <a:ext cx="839798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34163" y="3392487"/>
            <a:ext cx="1789137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944551" y="2990844"/>
            <a:ext cx="804080" cy="7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558645" y="2442355"/>
            <a:ext cx="29210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769508" y="5545960"/>
            <a:ext cx="29210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288905" y="5545960"/>
            <a:ext cx="29210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8078042" y="5545960"/>
            <a:ext cx="292104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987792" y="2224071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Cascade stream</a:t>
            </a:r>
            <a:endParaRPr lang="sv-SE" dirty="0"/>
          </a:p>
        </p:txBody>
      </p:sp>
      <p:sp>
        <p:nvSpPr>
          <p:cNvPr id="66" name="TextBox 65"/>
          <p:cNvSpPr txBox="1"/>
          <p:nvPr/>
        </p:nvSpPr>
        <p:spPr>
          <a:xfrm>
            <a:off x="5922981" y="2224071"/>
            <a:ext cx="13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Track stream</a:t>
            </a:r>
            <a:endParaRPr lang="sv-SE" dirty="0"/>
          </a:p>
        </p:txBody>
      </p:sp>
      <p:sp>
        <p:nvSpPr>
          <p:cNvPr id="67" name="TextBox 66"/>
          <p:cNvSpPr txBox="1"/>
          <p:nvPr/>
        </p:nvSpPr>
        <p:spPr>
          <a:xfrm>
            <a:off x="6069033" y="299084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Down-going</a:t>
            </a:r>
            <a:endParaRPr lang="sv-SE" dirty="0"/>
          </a:p>
        </p:txBody>
      </p:sp>
      <p:sp>
        <p:nvSpPr>
          <p:cNvPr id="68" name="TextBox 67"/>
          <p:cNvSpPr txBox="1"/>
          <p:nvPr/>
        </p:nvSpPr>
        <p:spPr>
          <a:xfrm>
            <a:off x="7420014" y="299084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Up-going</a:t>
            </a:r>
            <a:endParaRPr lang="sv-SE" dirty="0"/>
          </a:p>
        </p:txBody>
      </p:sp>
      <p:sp>
        <p:nvSpPr>
          <p:cNvPr id="69" name="TextBox 68"/>
          <p:cNvSpPr txBox="1"/>
          <p:nvPr/>
        </p:nvSpPr>
        <p:spPr>
          <a:xfrm>
            <a:off x="373005" y="2771766"/>
            <a:ext cx="2446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</a:t>
            </a:r>
            <a:r>
              <a:rPr lang="sv-SE" sz="2000" b="1" dirty="0" smtClean="0"/>
              <a:t>Three event streams</a:t>
            </a:r>
            <a:r>
              <a:rPr lang="sv-SE" sz="2000" dirty="0" smtClean="0"/>
              <a:t> are defined </a:t>
            </a:r>
            <a:r>
              <a:rPr lang="sv-SE" sz="2000" b="1" dirty="0" smtClean="0"/>
              <a:t>based on signal and background event topology</a:t>
            </a:r>
            <a:r>
              <a:rPr lang="sv-SE" sz="2000" dirty="0" smtClean="0"/>
              <a:t>.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</a:t>
            </a:r>
            <a:r>
              <a:rPr lang="sv-SE" sz="2000" b="1" dirty="0" smtClean="0"/>
              <a:t>First</a:t>
            </a:r>
            <a:r>
              <a:rPr lang="sv-SE" sz="2000" dirty="0" smtClean="0"/>
              <a:t> IceCube analysis to employ this type of structure.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events-down-llw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8" y="0"/>
            <a:ext cx="4352922" cy="29641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80035C-8109-45E7-AAC9-A03DEC5E629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153927" y="142830"/>
            <a:ext cx="4728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A </a:t>
            </a:r>
            <a:r>
              <a:rPr lang="sv-SE" sz="2000" b="1" dirty="0" smtClean="0"/>
              <a:t>final cut</a:t>
            </a:r>
            <a:r>
              <a:rPr lang="sv-SE" sz="2000" dirty="0" smtClean="0"/>
              <a:t> was defined as </a:t>
            </a:r>
            <a:r>
              <a:rPr lang="sv-SE" sz="2000" b="1" dirty="0" smtClean="0"/>
              <a:t>an OR between cuts on each of the three BDTs</a:t>
            </a:r>
            <a:r>
              <a:rPr lang="sv-SE" sz="2000" dirty="0" smtClean="0"/>
              <a:t>.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The final cut was </a:t>
            </a:r>
            <a:r>
              <a:rPr lang="sv-SE" sz="2000" b="1" dirty="0" smtClean="0"/>
              <a:t>optimized</a:t>
            </a:r>
            <a:r>
              <a:rPr lang="sv-SE" sz="2000" dirty="0" smtClean="0"/>
              <a:t> to give the best sensitivity (”model rejection factor”) to a Waxmann-Bahcall </a:t>
            </a:r>
            <a:r>
              <a:rPr lang="sv-SE" sz="2000" b="1" dirty="0" smtClean="0"/>
              <a:t>E</a:t>
            </a:r>
            <a:r>
              <a:rPr lang="sv-SE" sz="2000" b="1" baseline="30000" dirty="0" smtClean="0"/>
              <a:t>-2</a:t>
            </a:r>
            <a:r>
              <a:rPr lang="sv-SE" sz="2000" dirty="0" smtClean="0"/>
              <a:t> test signal flux with </a:t>
            </a:r>
            <a:r>
              <a:rPr lang="sv-SE" sz="2000" b="1" dirty="0" smtClean="0"/>
              <a:t>energy &gt; 1 PeV</a:t>
            </a:r>
            <a:r>
              <a:rPr lang="sv-SE" sz="2000" dirty="0" smtClean="0"/>
              <a:t>.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The analysis follows a </a:t>
            </a:r>
            <a:r>
              <a:rPr lang="sv-SE" sz="2000" b="1" dirty="0" smtClean="0"/>
              <a:t>blindness</a:t>
            </a:r>
            <a:r>
              <a:rPr lang="sv-SE" sz="2000" dirty="0" smtClean="0"/>
              <a:t> procedure. A subsample of experimental data is used to verify simulation predictions. This subsample is not used in the search for a signal</a:t>
            </a:r>
            <a:r>
              <a:rPr lang="sv-SE" sz="2000" dirty="0" smtClean="0"/>
              <a:t>.</a:t>
            </a:r>
            <a:endParaRPr lang="sv-SE" sz="2000" dirty="0" smtClean="0"/>
          </a:p>
        </p:txBody>
      </p:sp>
      <p:pic>
        <p:nvPicPr>
          <p:cNvPr id="13" name="Picture 12" descr="nevents-up-llw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8" y="3063870"/>
            <a:ext cx="4352922" cy="2964189"/>
          </a:xfrm>
          <a:prstGeom prst="rect">
            <a:avLst/>
          </a:prstGeom>
        </p:spPr>
      </p:pic>
      <p:pic>
        <p:nvPicPr>
          <p:cNvPr id="14" name="Picture 13" descr="nevents-cascade-llw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57" y="3903669"/>
            <a:ext cx="4338446" cy="295433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rot="5400000" flipH="1" flipV="1">
            <a:off x="7238215" y="1976798"/>
            <a:ext cx="1350981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420842" y="5043890"/>
            <a:ext cx="1350981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781787" y="5882090"/>
            <a:ext cx="1350981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2384" y="48828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Final cut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7663695" y="406603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Final cut</a:t>
            </a:r>
            <a:endParaRPr lang="sv-SE" dirty="0"/>
          </a:p>
        </p:txBody>
      </p:sp>
      <p:sp>
        <p:nvSpPr>
          <p:cNvPr id="22" name="TextBox 21"/>
          <p:cNvSpPr txBox="1"/>
          <p:nvPr/>
        </p:nvSpPr>
        <p:spPr>
          <a:xfrm>
            <a:off x="7470648" y="9784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Final cut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</a:t>
            </a:r>
            <a:r>
              <a:rPr lang="sv-SE" dirty="0" smtClean="0"/>
              <a:t>diffuse analysis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446031" y="2151045"/>
            <a:ext cx="8069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The final cut predicts </a:t>
            </a:r>
            <a:r>
              <a:rPr lang="sv-SE" sz="2000" b="1" dirty="0" smtClean="0"/>
              <a:t>1.2 +/- 0.5 background events</a:t>
            </a:r>
            <a:r>
              <a:rPr lang="sv-SE" sz="2000" dirty="0" smtClean="0"/>
              <a:t> for a livetime of 345.7 days. A Waxmann-Bahcall signal flux predicts 17.2 signal events. 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The </a:t>
            </a:r>
            <a:r>
              <a:rPr lang="sv-SE" sz="2000" b="1" dirty="0" smtClean="0"/>
              <a:t>most signal efficient stream is the cascade stream</a:t>
            </a:r>
            <a:r>
              <a:rPr lang="sv-SE" sz="2000" dirty="0" smtClean="0"/>
              <a:t>. The cascade stream also lets in most background.</a:t>
            </a:r>
            <a:endParaRPr lang="sv-SE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6492" y="3867156"/>
          <a:ext cx="85075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361"/>
                <a:gridCol w="1215361"/>
                <a:gridCol w="1215361"/>
                <a:gridCol w="1215361"/>
                <a:gridCol w="1215361"/>
                <a:gridCol w="1215361"/>
                <a:gridCol w="1215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Stream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Atm </a:t>
                      </a:r>
                      <a:r>
                        <a:rPr lang="el-GR" sz="1800" dirty="0" smtClean="0"/>
                        <a:t>μ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Atm </a:t>
                      </a:r>
                      <a:r>
                        <a:rPr lang="el-GR" sz="1800" dirty="0" smtClean="0">
                          <a:latin typeface="Century Schoolbook"/>
                        </a:rPr>
                        <a:t>ν</a:t>
                      </a:r>
                      <a:r>
                        <a:rPr lang="el-GR" sz="1800" baseline="-25000" dirty="0" smtClean="0">
                          <a:latin typeface="Century Schoolbook"/>
                        </a:rPr>
                        <a:t>μ</a:t>
                      </a:r>
                      <a:endParaRPr lang="sv-SE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Atm </a:t>
                      </a:r>
                      <a:r>
                        <a:rPr lang="el-GR" sz="1800" dirty="0" smtClean="0">
                          <a:latin typeface="Century Schoolbook"/>
                        </a:rPr>
                        <a:t>ν</a:t>
                      </a:r>
                      <a:r>
                        <a:rPr lang="sv-SE" sz="1800" baseline="-25000" dirty="0" smtClean="0">
                          <a:latin typeface="Century Schoolbook"/>
                        </a:rPr>
                        <a:t>e</a:t>
                      </a:r>
                      <a:endParaRPr lang="sv-SE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E</a:t>
                      </a:r>
                      <a:r>
                        <a:rPr lang="sv-SE" sz="1800" baseline="30000" dirty="0" smtClean="0"/>
                        <a:t>-2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el-GR" sz="1800" dirty="0" smtClean="0">
                          <a:latin typeface="+mn-lt"/>
                        </a:rPr>
                        <a:t>ν</a:t>
                      </a:r>
                      <a:r>
                        <a:rPr lang="el-GR" sz="1800" baseline="-25000" dirty="0" smtClean="0">
                          <a:latin typeface="+mn-lt"/>
                        </a:rPr>
                        <a:t>μ</a:t>
                      </a:r>
                      <a:r>
                        <a:rPr lang="sv-SE" sz="1800" baseline="-25000" dirty="0" smtClean="0">
                          <a:latin typeface="+mn-lt"/>
                        </a:rPr>
                        <a:t> </a:t>
                      </a:r>
                      <a:r>
                        <a:rPr lang="sv-SE" sz="1800" baseline="0" dirty="0" smtClean="0">
                          <a:latin typeface="+mn-lt"/>
                        </a:rPr>
                        <a:t>(WB)</a:t>
                      </a:r>
                      <a:endParaRPr lang="sv-SE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E</a:t>
                      </a:r>
                      <a:r>
                        <a:rPr lang="sv-SE" sz="1800" baseline="30000" dirty="0" smtClean="0"/>
                        <a:t>-2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el-GR" sz="1800" dirty="0" smtClean="0">
                          <a:latin typeface="+mn-lt"/>
                        </a:rPr>
                        <a:t>ν</a:t>
                      </a:r>
                      <a:r>
                        <a:rPr lang="sv-SE" sz="1800" baseline="-25000" dirty="0" smtClean="0">
                          <a:latin typeface="+mn-lt"/>
                        </a:rPr>
                        <a:t>e</a:t>
                      </a:r>
                      <a:r>
                        <a:rPr lang="sv-SE" sz="1800" dirty="0" smtClean="0">
                          <a:latin typeface="+mn-lt"/>
                        </a:rPr>
                        <a:t> </a:t>
                      </a:r>
                      <a:r>
                        <a:rPr lang="sv-SE" sz="1800" baseline="0" dirty="0" smtClean="0">
                          <a:latin typeface="+mn-lt"/>
                        </a:rPr>
                        <a:t>(WB)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E</a:t>
                      </a:r>
                      <a:r>
                        <a:rPr lang="sv-SE" sz="1800" baseline="30000" dirty="0" smtClean="0"/>
                        <a:t>-2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el-GR" sz="1800" dirty="0" smtClean="0">
                          <a:latin typeface="+mn-lt"/>
                        </a:rPr>
                        <a:t>ν</a:t>
                      </a:r>
                      <a:r>
                        <a:rPr lang="el-GR" sz="1800" baseline="-25000" dirty="0" smtClean="0">
                          <a:latin typeface="+mn-lt"/>
                        </a:rPr>
                        <a:t>τ</a:t>
                      </a:r>
                      <a:r>
                        <a:rPr lang="sv-SE" sz="1800" dirty="0" smtClean="0">
                          <a:latin typeface="+mn-lt"/>
                        </a:rPr>
                        <a:t> </a:t>
                      </a:r>
                      <a:r>
                        <a:rPr lang="sv-SE" sz="1800" baseline="0" dirty="0" smtClean="0">
                          <a:latin typeface="+mn-lt"/>
                        </a:rPr>
                        <a:t>(WB)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All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0.17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0.62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0.43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5.59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6.68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4.94</a:t>
                      </a:r>
                      <a:endParaRPr lang="sv-SE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Track down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0.01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0.05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0.01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1.03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0.57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0.54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Track up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0.27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0.00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2.60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0.02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0.42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Cascade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0.17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0.30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0.43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2.14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6.63</a:t>
                      </a:r>
                      <a:endParaRPr lang="sv-S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 smtClean="0"/>
                        <a:t>4.20</a:t>
                      </a:r>
                      <a:endParaRPr lang="sv-SE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1358857" y="5327676"/>
            <a:ext cx="3870377" cy="401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2417733" y="4999060"/>
            <a:ext cx="1570059" cy="365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4937130" y="4999059"/>
            <a:ext cx="1570059" cy="328617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>
            <a:off x="5083182" y="5327676"/>
            <a:ext cx="3870378" cy="401643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17"/>
          <p:cNvSpPr txBox="1"/>
          <p:nvPr/>
        </p:nvSpPr>
        <p:spPr>
          <a:xfrm>
            <a:off x="3685032" y="160020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Preliminary</a:t>
            </a:r>
            <a:endParaRPr lang="sv-SE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850138" y="2051317"/>
            <a:ext cx="225028" cy="98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666744" y="1581912"/>
            <a:ext cx="1307592" cy="438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diffuse analysis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14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3466" y="2187558"/>
          <a:ext cx="865358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27"/>
                <a:gridCol w="2884527"/>
                <a:gridCol w="2884527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Source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Signal (E</a:t>
                      </a:r>
                      <a:r>
                        <a:rPr lang="sv-SE" baseline="30000" dirty="0" smtClean="0"/>
                        <a:t>-2</a:t>
                      </a:r>
                      <a:r>
                        <a:rPr lang="sv-SE" dirty="0" smtClean="0"/>
                        <a:t> </a:t>
                      </a:r>
                      <a:r>
                        <a:rPr lang="el-GR" dirty="0" smtClean="0"/>
                        <a:t>ν</a:t>
                      </a:r>
                      <a:r>
                        <a:rPr lang="sv-SE" dirty="0" smtClean="0"/>
                        <a:t>)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Background (tot)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DOM efficiency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-7.9 %, +7.1 %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-15.5 %, +28.6 %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Ice model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+/- 12.0 %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+/- 12.4 %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Abs energy</a:t>
                      </a:r>
                      <a:r>
                        <a:rPr lang="sv-SE" baseline="0" dirty="0" smtClean="0"/>
                        <a:t> scale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-3.9 %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-7.9 %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</a:t>
                      </a:r>
                      <a:r>
                        <a:rPr lang="sv-SE" dirty="0" smtClean="0"/>
                        <a:t> x-section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-3.7 %, +2.6 %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-3.4 %, +9.3 %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Atm </a:t>
                      </a:r>
                      <a:r>
                        <a:rPr lang="el-GR" dirty="0" smtClean="0"/>
                        <a:t>ν</a:t>
                      </a:r>
                      <a:r>
                        <a:rPr lang="sv-SE" dirty="0" smtClean="0"/>
                        <a:t> flux norm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-22.6 %, +17.1 %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CR flux norm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+/- 1.7 %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CR composition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+/- 11.4 %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Seasonal variation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-10.6 %, +10.7 % 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Statistical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+/- 0.97 %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+/- 10.5 %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Total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-15.4 %, +14.2 %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-36.5 %, +41.4 %</a:t>
                      </a:r>
                      <a:endParaRPr lang="sv-S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953" y="1676376"/>
            <a:ext cx="8617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Systematic and statistical uncertainties</a:t>
            </a:r>
            <a:endParaRPr lang="sv-SE" sz="2000" dirty="0"/>
          </a:p>
        </p:txBody>
      </p:sp>
      <p:sp>
        <p:nvSpPr>
          <p:cNvPr id="9" name="Oval 8"/>
          <p:cNvSpPr/>
          <p:nvPr/>
        </p:nvSpPr>
        <p:spPr>
          <a:xfrm>
            <a:off x="3074967" y="2954331"/>
            <a:ext cx="1570059" cy="401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3074967" y="2516175"/>
            <a:ext cx="1862163" cy="438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5996007" y="2917818"/>
            <a:ext cx="1570059" cy="401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5922981" y="2552688"/>
            <a:ext cx="2190780" cy="401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5996007" y="4013208"/>
            <a:ext cx="2117754" cy="438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diffuse analysis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7" name="Picture 6" descr="model-fluxes-sensi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13" y="1530324"/>
            <a:ext cx="7448652" cy="4838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811" y="3465513"/>
            <a:ext cx="4876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sv-SE" sz="1600" dirty="0" smtClean="0"/>
              <a:t>IC40 UHE diffuse analysis preliminary sensitivity: 1.15e-8</a:t>
            </a:r>
            <a:endParaRPr lang="sv-SE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101440" y="3921927"/>
            <a:ext cx="876312" cy="620719"/>
          </a:xfrm>
          <a:prstGeom prst="straightConnector1">
            <a:avLst/>
          </a:prstGeom>
          <a:ln w="25400">
            <a:solidFill>
              <a:srgbClr val="4ED2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IC40 UHE diffuse analysis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65760" y="1639296"/>
            <a:ext cx="8595360" cy="1890288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Three events survive the final </a:t>
            </a:r>
            <a:r>
              <a:rPr lang="sv-SE" sz="2000" dirty="0" smtClean="0"/>
              <a:t>cut, passing </a:t>
            </a:r>
            <a:r>
              <a:rPr lang="sv-SE" sz="2000" dirty="0" smtClean="0"/>
              <a:t>through the cascade </a:t>
            </a:r>
            <a:r>
              <a:rPr lang="sv-SE" sz="2000" dirty="0" smtClean="0"/>
              <a:t>stream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Events still under a posteriori investigation regarding the possibility that they could be atmospheric muon background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Event1-side-view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644"/>
            <a:ext cx="3176068" cy="3027356"/>
          </a:xfrm>
          <a:prstGeom prst="rect">
            <a:avLst/>
          </a:prstGeom>
        </p:spPr>
      </p:pic>
      <p:pic>
        <p:nvPicPr>
          <p:cNvPr id="8" name="Picture 7" descr="Event2-side-view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93" y="3538539"/>
            <a:ext cx="2994066" cy="3047705"/>
          </a:xfrm>
          <a:prstGeom prst="rect">
            <a:avLst/>
          </a:prstGeom>
        </p:spPr>
      </p:pic>
      <p:pic>
        <p:nvPicPr>
          <p:cNvPr id="9" name="Picture 8" descr="Event3-side-view-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78" y="3355974"/>
            <a:ext cx="3046422" cy="307725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FlavorFluxes_IC40_UHE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56"/>
            <a:ext cx="9144000" cy="61598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80035C-8109-45E7-AAC9-A03DEC5E6295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76291" y="5838858"/>
            <a:ext cx="49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sv-SE" dirty="0" smtClean="0"/>
              <a:t>IC40 UHE diffuse analysis preliminary limit: 2.32e-8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823486" y="5017316"/>
            <a:ext cx="1570056" cy="219081"/>
          </a:xfrm>
          <a:prstGeom prst="straightConnector1">
            <a:avLst/>
          </a:prstGeom>
          <a:ln w="25400">
            <a:solidFill>
              <a:srgbClr val="4ED2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Outlook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622" y="3684591"/>
            <a:ext cx="8153400" cy="2263806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detector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I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 properties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Cosmic-ray composition and flux normalization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A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tmospheric neutrino flux normalization and spectrum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N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eutrino cross-sections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595" y="1676376"/>
            <a:ext cx="7886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final phase of construction of the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Neutrino Observatory was recently completed, resulting in a detector volume of one cubic kilometer.</a:t>
            </a:r>
          </a:p>
          <a:p>
            <a:endParaRPr lang="en-US" sz="2000" dirty="0" smtClean="0"/>
          </a:p>
          <a:p>
            <a:r>
              <a:rPr lang="en-US" sz="2000" dirty="0" smtClean="0"/>
              <a:t>With increased exposure an improvement in sensitivity to a UHE diffuse neutrino flux of more than an order of magnitude is anticipated. Other improvements are expected from better modeling and simulation of: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IceCube collaboration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6" name="Picture 5" descr="collaboration-ice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4843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691462" cy="990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The IceCube Neutrino Observatory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8" name="Picture 7" descr="I3ArrayJan2011NoAmand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8490"/>
            <a:ext cx="6215075" cy="4819444"/>
          </a:xfrm>
          <a:prstGeom prst="rect">
            <a:avLst/>
          </a:prstGeom>
        </p:spPr>
      </p:pic>
      <p:pic>
        <p:nvPicPr>
          <p:cNvPr id="9" name="Picture 8" descr="inice-nu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1577" y="2357430"/>
            <a:ext cx="2802423" cy="3286148"/>
          </a:xfrm>
          <a:prstGeom prst="rect">
            <a:avLst/>
          </a:prstGeom>
        </p:spPr>
      </p:pic>
      <p:pic>
        <p:nvPicPr>
          <p:cNvPr id="10" name="Picture 9" descr="DOM-Pic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857760"/>
            <a:ext cx="1428728" cy="128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Science goals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596" y="2881305"/>
            <a:ext cx="8153400" cy="33607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R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eveal sources of the highest energy cosmic rays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information about the nature of the energy release processes behind objects such as AGNs, GRBs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Determine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distribution of cosmic accelerators in the universe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sv-SE" sz="2000" dirty="0" smtClean="0"/>
              <a:t>E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xplore the nature of dark matter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</a:t>
            </a:r>
            <a:r>
              <a:rPr kumimoji="0" lang="sv-S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eutrino oscillation parameters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1639863"/>
            <a:ext cx="795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000" dirty="0" smtClean="0"/>
              <a:t>Neutrino astronomy is still a young field – only confirmed extraterrestrial sources are the sun and supernova SN1987a. The IceCube neutrino observatory is versatile and allows for a wealth of science. Science goals include: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Neutrino sources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4</a:t>
            </a:fld>
            <a:endParaRPr lang="sv-S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36192" y="4069080"/>
            <a:ext cx="6321956" cy="445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7030A0"/>
                </a:gs>
                <a:gs pos="10000">
                  <a:srgbClr val="002060"/>
                </a:gs>
                <a:gs pos="20000">
                  <a:srgbClr val="0070C0"/>
                </a:gs>
                <a:gs pos="30000">
                  <a:srgbClr val="00B0F0"/>
                </a:gs>
                <a:gs pos="40000">
                  <a:srgbClr val="00B050"/>
                </a:gs>
                <a:gs pos="50000">
                  <a:srgbClr val="92D050"/>
                </a:gs>
                <a:gs pos="60000">
                  <a:srgbClr val="FFFF00"/>
                </a:gs>
                <a:gs pos="70000">
                  <a:srgbClr val="FFC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845861" y="4052003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038169" y="4056039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251273" y="4071279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500953" y="4077375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650049" y="4065183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5920" y="416966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MeV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2849880" y="41574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GeV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4108704" y="4191000"/>
            <a:ext cx="5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TeV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5312664" y="4187952"/>
            <a:ext cx="54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PeV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6443472" y="417576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EeV</a:t>
            </a:r>
            <a:endParaRPr lang="sv-SE" dirty="0"/>
          </a:p>
        </p:txBody>
      </p:sp>
      <p:sp>
        <p:nvSpPr>
          <p:cNvPr id="21" name="TextBox 20"/>
          <p:cNvSpPr txBox="1"/>
          <p:nvPr/>
        </p:nvSpPr>
        <p:spPr>
          <a:xfrm>
            <a:off x="1709928" y="33832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Supernovae</a:t>
            </a:r>
            <a:endParaRPr lang="sv-SE" dirty="0"/>
          </a:p>
        </p:txBody>
      </p:sp>
      <p:sp>
        <p:nvSpPr>
          <p:cNvPr id="23" name="TextBox 22"/>
          <p:cNvSpPr txBox="1"/>
          <p:nvPr/>
        </p:nvSpPr>
        <p:spPr>
          <a:xfrm>
            <a:off x="3099816" y="4636008"/>
            <a:ext cx="129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Dark matter</a:t>
            </a:r>
            <a:endParaRPr lang="sv-SE" dirty="0"/>
          </a:p>
        </p:txBody>
      </p:sp>
      <p:sp>
        <p:nvSpPr>
          <p:cNvPr id="24" name="TextBox 23"/>
          <p:cNvSpPr txBox="1"/>
          <p:nvPr/>
        </p:nvSpPr>
        <p:spPr>
          <a:xfrm>
            <a:off x="3261360" y="2923032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Atmospheric neutrinos</a:t>
            </a:r>
            <a:endParaRPr lang="sv-SE" dirty="0"/>
          </a:p>
        </p:txBody>
      </p:sp>
      <p:sp>
        <p:nvSpPr>
          <p:cNvPr id="25" name="TextBox 24"/>
          <p:cNvSpPr txBox="1"/>
          <p:nvPr/>
        </p:nvSpPr>
        <p:spPr>
          <a:xfrm>
            <a:off x="4962144" y="4687824"/>
            <a:ext cx="209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Active galactic nuclei</a:t>
            </a:r>
            <a:endParaRPr lang="sv-SE" dirty="0"/>
          </a:p>
        </p:txBody>
      </p:sp>
      <p:sp>
        <p:nvSpPr>
          <p:cNvPr id="26" name="TextBox 25"/>
          <p:cNvSpPr txBox="1"/>
          <p:nvPr/>
        </p:nvSpPr>
        <p:spPr>
          <a:xfrm>
            <a:off x="4861560" y="3435096"/>
            <a:ext cx="18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Gamma-ray bursts</a:t>
            </a:r>
            <a:endParaRPr lang="sv-SE" dirty="0"/>
          </a:p>
        </p:txBody>
      </p:sp>
      <p:sp>
        <p:nvSpPr>
          <p:cNvPr id="27" name="TextBox 26"/>
          <p:cNvSpPr txBox="1"/>
          <p:nvPr/>
        </p:nvSpPr>
        <p:spPr>
          <a:xfrm>
            <a:off x="3855720" y="519074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Supernova remnants</a:t>
            </a:r>
            <a:endParaRPr lang="sv-SE" dirty="0"/>
          </a:p>
        </p:txBody>
      </p:sp>
      <p:sp>
        <p:nvSpPr>
          <p:cNvPr id="28" name="TextBox 27"/>
          <p:cNvSpPr txBox="1"/>
          <p:nvPr/>
        </p:nvSpPr>
        <p:spPr>
          <a:xfrm>
            <a:off x="7193280" y="434949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GZK neutrinos</a:t>
            </a:r>
            <a:endParaRPr lang="sv-SE" dirty="0"/>
          </a:p>
        </p:txBody>
      </p:sp>
      <p:pic>
        <p:nvPicPr>
          <p:cNvPr id="29" name="Picture 28" descr="SN199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432" y="2039112"/>
            <a:ext cx="1307592" cy="1307592"/>
          </a:xfrm>
          <a:prstGeom prst="rect">
            <a:avLst/>
          </a:prstGeom>
        </p:spPr>
      </p:pic>
      <p:pic>
        <p:nvPicPr>
          <p:cNvPr id="30" name="Picture 29" descr="darkma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5728" y="5056632"/>
            <a:ext cx="1197864" cy="1197864"/>
          </a:xfrm>
          <a:prstGeom prst="rect">
            <a:avLst/>
          </a:prstGeom>
        </p:spPr>
      </p:pic>
      <p:pic>
        <p:nvPicPr>
          <p:cNvPr id="31" name="Picture 30" descr="crshower2_nasa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3790" y="1655064"/>
            <a:ext cx="1256538" cy="1256538"/>
          </a:xfrm>
          <a:prstGeom prst="rect">
            <a:avLst/>
          </a:prstGeom>
        </p:spPr>
      </p:pic>
      <p:pic>
        <p:nvPicPr>
          <p:cNvPr id="32" name="Picture 31" descr="sn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786" y="5627575"/>
            <a:ext cx="1392958" cy="1056689"/>
          </a:xfrm>
          <a:prstGeom prst="rect">
            <a:avLst/>
          </a:prstGeom>
        </p:spPr>
      </p:pic>
      <p:pic>
        <p:nvPicPr>
          <p:cNvPr id="33" name="Picture 32" descr="GR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4524" y="2176272"/>
            <a:ext cx="1594021" cy="1179576"/>
          </a:xfrm>
          <a:prstGeom prst="rect">
            <a:avLst/>
          </a:prstGeom>
        </p:spPr>
      </p:pic>
      <p:pic>
        <p:nvPicPr>
          <p:cNvPr id="34" name="Picture 33" descr="AG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4000" y="5065776"/>
            <a:ext cx="1314704" cy="125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22_Skymap_logP_HAproj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05" y="1639863"/>
            <a:ext cx="5119695" cy="1661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Types of analyses</a:t>
            </a:r>
            <a:endParaRPr lang="sv-SE" dirty="0"/>
          </a:p>
        </p:txBody>
      </p:sp>
      <p:pic>
        <p:nvPicPr>
          <p:cNvPr id="8" name="Picture 7" descr="limits-integral-ic-publish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1" y="3209922"/>
            <a:ext cx="4900617" cy="3360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648" y="1600200"/>
            <a:ext cx="3521196" cy="44958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source analyses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resolved and localized flux. Signal region is known, background can be estimated from experimental data.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Diffuse analyses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unresolved flux. Signal region not well known or localized, background estimated from simulation. Simulation verified on subsample of experimental data.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Signal – diffuse analyses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2648" y="1600200"/>
            <a:ext cx="8153400" cy="1216152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Waxmann-Bahcall upper bound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an all-flavor</a:t>
            </a:r>
            <a:r>
              <a:rPr kumimoji="0" lang="sv-S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neutrino flux with </a:t>
            </a:r>
            <a:r>
              <a:rPr kumimoji="0" lang="sv-SE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spectrum E</a:t>
            </a:r>
            <a:r>
              <a:rPr kumimoji="0" lang="sv-SE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6.75</a:t>
            </a:r>
            <a:r>
              <a:rPr lang="sv-SE" sz="2000" baseline="0" dirty="0" smtClean="0"/>
              <a:t>e-8</a:t>
            </a:r>
            <a:r>
              <a:rPr lang="sv-SE" sz="2000" dirty="0" smtClean="0"/>
              <a:t> GeV cm</a:t>
            </a:r>
            <a:r>
              <a:rPr lang="sv-SE" sz="2000" baseline="30000" dirty="0" smtClean="0"/>
              <a:t>-2</a:t>
            </a:r>
            <a:r>
              <a:rPr lang="sv-SE" sz="2000" dirty="0" smtClean="0"/>
              <a:t> s</a:t>
            </a:r>
            <a:r>
              <a:rPr lang="sv-SE" sz="2000" baseline="30000" dirty="0" smtClean="0"/>
              <a:t>-1</a:t>
            </a:r>
            <a:r>
              <a:rPr lang="sv-SE" sz="2000" dirty="0" smtClean="0"/>
              <a:t> sr</a:t>
            </a:r>
            <a:r>
              <a:rPr lang="sv-SE" sz="2000" baseline="30000" dirty="0" smtClean="0"/>
              <a:t>-1</a:t>
            </a:r>
            <a:r>
              <a:rPr lang="sv-SE" sz="2000" dirty="0" smtClean="0"/>
              <a:t>.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odel-flux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43" y="2224071"/>
            <a:ext cx="7074702" cy="463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Background – </a:t>
            </a:r>
            <a:r>
              <a:rPr lang="sv-SE" dirty="0" smtClean="0">
                <a:latin typeface="+mn-lt"/>
              </a:rPr>
              <a:t>atmospheric </a:t>
            </a:r>
            <a:r>
              <a:rPr lang="el-GR" dirty="0" smtClean="0">
                <a:latin typeface="+mn-lt"/>
              </a:rPr>
              <a:t>μ</a:t>
            </a:r>
            <a:r>
              <a:rPr lang="sv-SE" dirty="0" smtClean="0">
                <a:latin typeface="+mn-lt"/>
              </a:rPr>
              <a:t> and </a:t>
            </a:r>
            <a:r>
              <a:rPr lang="el-GR" dirty="0" smtClean="0"/>
              <a:t>ν</a:t>
            </a:r>
            <a:endParaRPr lang="sv-SE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7" name="Picture 6" descr="cosmic-ray-air-s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1" y="1546862"/>
            <a:ext cx="3657600" cy="5311138"/>
          </a:xfrm>
          <a:prstGeom prst="rect">
            <a:avLst/>
          </a:prstGeom>
        </p:spPr>
      </p:pic>
      <p:pic>
        <p:nvPicPr>
          <p:cNvPr id="11" name="Picture 10" descr="cr-spect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9806"/>
            <a:ext cx="4073752" cy="4870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7088" y="530352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~E</a:t>
            </a:r>
            <a:r>
              <a:rPr lang="sv-SE" baseline="30000" dirty="0" smtClean="0"/>
              <a:t>-2.7</a:t>
            </a:r>
            <a:endParaRPr lang="sv-SE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849880" y="44592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~E</a:t>
            </a:r>
            <a:r>
              <a:rPr lang="sv-SE" baseline="30000" dirty="0" smtClean="0"/>
              <a:t>-3.2</a:t>
            </a:r>
            <a:endParaRPr lang="sv-SE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1257300" y="4466844"/>
            <a:ext cx="1499616" cy="1188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32888" y="5468112"/>
            <a:ext cx="548640" cy="9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9352" y="4078224"/>
            <a:ext cx="2487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dirty="0" smtClean="0"/>
              <a:t> Atm </a:t>
            </a:r>
            <a:r>
              <a:rPr lang="el-GR" sz="2000" dirty="0" smtClean="0"/>
              <a:t>μ</a:t>
            </a:r>
            <a:r>
              <a:rPr lang="sv-SE" sz="2000" dirty="0" smtClean="0"/>
              <a:t> absorbed in </a:t>
            </a:r>
          </a:p>
          <a:p>
            <a:pPr>
              <a:buClr>
                <a:schemeClr val="accent2"/>
              </a:buClr>
            </a:pPr>
            <a:r>
              <a:rPr lang="sv-SE" sz="2000" dirty="0" smtClean="0"/>
              <a:t>Earth – down-going </a:t>
            </a:r>
          </a:p>
          <a:p>
            <a:pPr>
              <a:buClr>
                <a:schemeClr val="accent2"/>
              </a:buClr>
            </a:pPr>
            <a:r>
              <a:rPr lang="sv-SE" sz="2000" dirty="0" smtClean="0"/>
              <a:t>in detector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Background – </a:t>
            </a:r>
            <a:r>
              <a:rPr lang="sv-SE" dirty="0" smtClean="0">
                <a:latin typeface="+mn-lt"/>
              </a:rPr>
              <a:t>atmospheric </a:t>
            </a:r>
            <a:r>
              <a:rPr lang="el-GR" dirty="0" smtClean="0">
                <a:latin typeface="+mn-lt"/>
              </a:rPr>
              <a:t>ν</a:t>
            </a:r>
            <a:endParaRPr lang="sv-SE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7" name="Picture 6" descr="model-fluxes-atm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85" y="1520021"/>
            <a:ext cx="6218111" cy="3985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449824"/>
            <a:ext cx="7830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sz="2000" b="1" dirty="0" smtClean="0"/>
              <a:t> Signal </a:t>
            </a:r>
            <a:r>
              <a:rPr lang="sv-SE" sz="2000" b="1" dirty="0" smtClean="0"/>
              <a:t>energy spectrum</a:t>
            </a:r>
            <a:r>
              <a:rPr lang="sv-SE" sz="2000" dirty="0" smtClean="0"/>
              <a:t>, </a:t>
            </a:r>
            <a:r>
              <a:rPr lang="sv-SE" sz="2000" dirty="0" smtClean="0"/>
              <a:t>typically E</a:t>
            </a:r>
            <a:r>
              <a:rPr lang="sv-SE" sz="2000" baseline="30000" dirty="0" smtClean="0"/>
              <a:t>-2</a:t>
            </a:r>
            <a:r>
              <a:rPr lang="sv-SE" sz="2000" dirty="0" smtClean="0"/>
              <a:t>, is </a:t>
            </a:r>
            <a:r>
              <a:rPr lang="sv-SE" sz="2000" b="1" dirty="0" smtClean="0"/>
              <a:t>harder than for atmospheric muons and neutrinos</a:t>
            </a:r>
            <a:r>
              <a:rPr lang="sv-SE" sz="2000" dirty="0" smtClean="0"/>
              <a:t>, which follows cosmic-ray spectrum or softer</a:t>
            </a:r>
            <a:r>
              <a:rPr lang="sv-SE" sz="2000" dirty="0" smtClean="0"/>
              <a:t>.</a:t>
            </a:r>
            <a:endParaRPr lang="sv-S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8072462" cy="990600"/>
          </a:xfrm>
        </p:spPr>
        <p:txBody>
          <a:bodyPr>
            <a:normAutofit/>
          </a:bodyPr>
          <a:lstStyle/>
          <a:p>
            <a:r>
              <a:rPr lang="sv-SE" dirty="0" smtClean="0"/>
              <a:t>Event topology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80035C-8109-45E7-AAC9-A03DEC5E6295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639863"/>
            <a:ext cx="2833539" cy="226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2736" y="1639863"/>
            <a:ext cx="2819921" cy="222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66" y="4268799"/>
            <a:ext cx="3030579" cy="2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965428" y="1968480"/>
            <a:ext cx="303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Tracks: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Through-going muons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Pointing resolution &lt; 1°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5010156" y="3648078"/>
            <a:ext cx="3943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Cascades: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All-flavor </a:t>
            </a:r>
            <a:r>
              <a:rPr lang="el-GR" dirty="0" smtClean="0"/>
              <a:t>ν</a:t>
            </a:r>
            <a:r>
              <a:rPr lang="sv-SE" dirty="0" smtClean="0"/>
              <a:t> neutral current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</a:t>
            </a:r>
            <a:r>
              <a:rPr lang="el-GR" dirty="0" smtClean="0"/>
              <a:t>ν</a:t>
            </a:r>
            <a:r>
              <a:rPr lang="sv-SE" baseline="-25000" dirty="0" smtClean="0"/>
              <a:t>e</a:t>
            </a:r>
            <a:r>
              <a:rPr lang="sv-SE" dirty="0" smtClean="0"/>
              <a:t> and low energy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sv-SE" dirty="0" smtClean="0"/>
              <a:t> charge current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Energy resolution contained events ~10% in log(E)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4045" y="5035572"/>
            <a:ext cx="419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Composite: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Starting tracks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High energy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r>
              <a:rPr lang="sv-SE" dirty="0" smtClean="0"/>
              <a:t> (double bangs, lollipops)</a:t>
            </a: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sv-SE" dirty="0" smtClean="0"/>
              <a:t> Good directional and energy resolution</a:t>
            </a:r>
            <a:endParaRPr lang="sv-SE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LLWI 2011</a:t>
            </a:r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H. Johansson - Stockholm University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2555</TotalTime>
  <Words>919</Words>
  <Application>Microsoft Office PowerPoint</Application>
  <PresentationFormat>On-screen Show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Searching for a Diffuse Flux of Ultra High-Energy Extraterrestrial Neutrinos with IceCube</vt:lpstr>
      <vt:lpstr>The IceCube Neutrino Observatory</vt:lpstr>
      <vt:lpstr>Science goals</vt:lpstr>
      <vt:lpstr>Neutrino sources</vt:lpstr>
      <vt:lpstr>Types of analyses</vt:lpstr>
      <vt:lpstr>Signal – diffuse analyses</vt:lpstr>
      <vt:lpstr>Background – atmospheric μ and ν</vt:lpstr>
      <vt:lpstr>Background – atmospheric ν</vt:lpstr>
      <vt:lpstr>Event topology</vt:lpstr>
      <vt:lpstr>IC40 UHE diffuse analysis</vt:lpstr>
      <vt:lpstr>IC40 UHE diffuse analysis</vt:lpstr>
      <vt:lpstr>Slide 12</vt:lpstr>
      <vt:lpstr>IC40 UHE diffuse analysis</vt:lpstr>
      <vt:lpstr>IC40 UHE diffuse analysis</vt:lpstr>
      <vt:lpstr>IC40 UHE diffuse analysis</vt:lpstr>
      <vt:lpstr>IC40 UHE diffuse analysis</vt:lpstr>
      <vt:lpstr>Slide 17</vt:lpstr>
      <vt:lpstr>Outlook</vt:lpstr>
      <vt:lpstr>IceCube collaboration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a Diffuse Flux of Ultra High-Energy Extraterrestrial Neutrinos using the 40-string IceCube detector</dc:title>
  <dc:creator>Henrik</dc:creator>
  <cp:lastModifiedBy>Henrik</cp:lastModifiedBy>
  <cp:revision>273</cp:revision>
  <dcterms:created xsi:type="dcterms:W3CDTF">2011-02-03T19:23:43Z</dcterms:created>
  <dcterms:modified xsi:type="dcterms:W3CDTF">2011-02-15T19:50:54Z</dcterms:modified>
</cp:coreProperties>
</file>