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359" r:id="rId3"/>
    <p:sldId id="313" r:id="rId4"/>
    <p:sldId id="314" r:id="rId5"/>
    <p:sldId id="315" r:id="rId6"/>
    <p:sldId id="316" r:id="rId7"/>
    <p:sldId id="312" r:id="rId8"/>
    <p:sldId id="317" r:id="rId9"/>
    <p:sldId id="310" r:id="rId10"/>
    <p:sldId id="318" r:id="rId11"/>
    <p:sldId id="307" r:id="rId12"/>
    <p:sldId id="308" r:id="rId13"/>
    <p:sldId id="340" r:id="rId14"/>
    <p:sldId id="301" r:id="rId15"/>
    <p:sldId id="321" r:id="rId16"/>
    <p:sldId id="339" r:id="rId17"/>
    <p:sldId id="322" r:id="rId18"/>
    <p:sldId id="323" r:id="rId19"/>
    <p:sldId id="325" r:id="rId20"/>
    <p:sldId id="327" r:id="rId21"/>
    <p:sldId id="324" r:id="rId22"/>
    <p:sldId id="326" r:id="rId23"/>
    <p:sldId id="328" r:id="rId24"/>
    <p:sldId id="331" r:id="rId25"/>
    <p:sldId id="329" r:id="rId26"/>
    <p:sldId id="352" r:id="rId27"/>
    <p:sldId id="332" r:id="rId28"/>
    <p:sldId id="349" r:id="rId29"/>
    <p:sldId id="341" r:id="rId30"/>
    <p:sldId id="267" r:id="rId31"/>
    <p:sldId id="350" r:id="rId32"/>
    <p:sldId id="260" r:id="rId33"/>
    <p:sldId id="333" r:id="rId34"/>
    <p:sldId id="334" r:id="rId35"/>
    <p:sldId id="336" r:id="rId36"/>
    <p:sldId id="335" r:id="rId37"/>
    <p:sldId id="344" r:id="rId38"/>
    <p:sldId id="263" r:id="rId39"/>
    <p:sldId id="343" r:id="rId40"/>
    <p:sldId id="353" r:id="rId41"/>
    <p:sldId id="345" r:id="rId42"/>
    <p:sldId id="351" r:id="rId43"/>
    <p:sldId id="347" r:id="rId44"/>
    <p:sldId id="348" r:id="rId45"/>
    <p:sldId id="319" r:id="rId46"/>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0000"/>
    <a:srgbClr val="EE0000"/>
    <a:srgbClr val="233D63"/>
    <a:srgbClr val="99FF33"/>
    <a:srgbClr val="FFE5FF"/>
    <a:srgbClr val="FFFFCC"/>
    <a:srgbClr val="FFFF99"/>
    <a:srgbClr val="BCDD69"/>
    <a:srgbClr val="D1E686"/>
    <a:srgbClr val="E8E69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0" d="100"/>
          <a:sy n="90" d="100"/>
        </p:scale>
        <p:origin x="-83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1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6363" cy="511731"/>
          </a:xfrm>
          <a:prstGeom prst="rect">
            <a:avLst/>
          </a:prstGeom>
        </p:spPr>
        <p:txBody>
          <a:bodyPr vert="horz" lIns="95653" tIns="47827" rIns="95653" bIns="47827" rtlCol="0"/>
          <a:lstStyle>
            <a:lvl1pPr algn="l">
              <a:defRPr sz="1300"/>
            </a:lvl1pPr>
          </a:lstStyle>
          <a:p>
            <a:endParaRPr lang="fr-BE"/>
          </a:p>
        </p:txBody>
      </p:sp>
      <p:sp>
        <p:nvSpPr>
          <p:cNvPr id="3" name="Date Placeholder 2"/>
          <p:cNvSpPr>
            <a:spLocks noGrp="1"/>
          </p:cNvSpPr>
          <p:nvPr>
            <p:ph type="dt" sz="quarter" idx="1"/>
          </p:nvPr>
        </p:nvSpPr>
        <p:spPr>
          <a:xfrm>
            <a:off x="4021295" y="2"/>
            <a:ext cx="3076363" cy="511731"/>
          </a:xfrm>
          <a:prstGeom prst="rect">
            <a:avLst/>
          </a:prstGeom>
        </p:spPr>
        <p:txBody>
          <a:bodyPr vert="horz" lIns="95653" tIns="47827" rIns="95653" bIns="47827" rtlCol="0"/>
          <a:lstStyle>
            <a:lvl1pPr algn="r">
              <a:defRPr sz="1300"/>
            </a:lvl1pPr>
          </a:lstStyle>
          <a:p>
            <a:fld id="{7432855C-EB8F-49C8-904C-80CCFB664CD1}" type="datetimeFigureOut">
              <a:rPr lang="fr-BE" smtClean="0"/>
              <a:pPr/>
              <a:t>16/02/2011</a:t>
            </a:fld>
            <a:endParaRPr lang="fr-BE"/>
          </a:p>
        </p:txBody>
      </p:sp>
      <p:sp>
        <p:nvSpPr>
          <p:cNvPr id="4" name="Footer Placeholder 3"/>
          <p:cNvSpPr>
            <a:spLocks noGrp="1"/>
          </p:cNvSpPr>
          <p:nvPr>
            <p:ph type="ftr" sz="quarter" idx="2"/>
          </p:nvPr>
        </p:nvSpPr>
        <p:spPr>
          <a:xfrm>
            <a:off x="2" y="9721108"/>
            <a:ext cx="3076363" cy="511731"/>
          </a:xfrm>
          <a:prstGeom prst="rect">
            <a:avLst/>
          </a:prstGeom>
        </p:spPr>
        <p:txBody>
          <a:bodyPr vert="horz" lIns="95653" tIns="47827" rIns="95653" bIns="47827" rtlCol="0" anchor="b"/>
          <a:lstStyle>
            <a:lvl1pPr algn="l">
              <a:defRPr sz="1300"/>
            </a:lvl1pPr>
          </a:lstStyle>
          <a:p>
            <a:endParaRPr lang="fr-BE"/>
          </a:p>
        </p:txBody>
      </p:sp>
      <p:sp>
        <p:nvSpPr>
          <p:cNvPr id="5" name="Slide Number Placeholder 4"/>
          <p:cNvSpPr>
            <a:spLocks noGrp="1"/>
          </p:cNvSpPr>
          <p:nvPr>
            <p:ph type="sldNum" sz="quarter" idx="3"/>
          </p:nvPr>
        </p:nvSpPr>
        <p:spPr>
          <a:xfrm>
            <a:off x="4021295" y="9721108"/>
            <a:ext cx="3076363" cy="511731"/>
          </a:xfrm>
          <a:prstGeom prst="rect">
            <a:avLst/>
          </a:prstGeom>
        </p:spPr>
        <p:txBody>
          <a:bodyPr vert="horz" lIns="95653" tIns="47827" rIns="95653" bIns="47827" rtlCol="0" anchor="b"/>
          <a:lstStyle>
            <a:lvl1pPr algn="r">
              <a:defRPr sz="1300"/>
            </a:lvl1pPr>
          </a:lstStyle>
          <a:p>
            <a:fld id="{D2BFF82C-6B35-4D0D-B8EE-07B11186AAA8}" type="slidenum">
              <a:rPr lang="fr-BE" smtClean="0"/>
              <a:pPr/>
              <a:t>‹#›</a:t>
            </a:fld>
            <a:endParaRPr lang="fr-B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6363" cy="511731"/>
          </a:xfrm>
          <a:prstGeom prst="rect">
            <a:avLst/>
          </a:prstGeom>
        </p:spPr>
        <p:txBody>
          <a:bodyPr vert="horz" lIns="95653" tIns="47827" rIns="95653" bIns="47827" rtlCol="0"/>
          <a:lstStyle>
            <a:lvl1pPr algn="l">
              <a:defRPr sz="1300"/>
            </a:lvl1pPr>
          </a:lstStyle>
          <a:p>
            <a:endParaRPr lang="fr-BE"/>
          </a:p>
        </p:txBody>
      </p:sp>
      <p:sp>
        <p:nvSpPr>
          <p:cNvPr id="3" name="Date Placeholder 2"/>
          <p:cNvSpPr>
            <a:spLocks noGrp="1"/>
          </p:cNvSpPr>
          <p:nvPr>
            <p:ph type="dt" idx="1"/>
          </p:nvPr>
        </p:nvSpPr>
        <p:spPr>
          <a:xfrm>
            <a:off x="4021295" y="2"/>
            <a:ext cx="3076363" cy="511731"/>
          </a:xfrm>
          <a:prstGeom prst="rect">
            <a:avLst/>
          </a:prstGeom>
        </p:spPr>
        <p:txBody>
          <a:bodyPr vert="horz" lIns="95653" tIns="47827" rIns="95653" bIns="47827" rtlCol="0"/>
          <a:lstStyle>
            <a:lvl1pPr algn="r">
              <a:defRPr sz="1300"/>
            </a:lvl1pPr>
          </a:lstStyle>
          <a:p>
            <a:fld id="{68A235E1-2339-48E4-9A48-1B0C9B3A59B9}" type="datetimeFigureOut">
              <a:rPr lang="fr-BE" smtClean="0"/>
              <a:pPr/>
              <a:t>16/02/2011</a:t>
            </a:fld>
            <a:endParaRPr lang="fr-BE"/>
          </a:p>
        </p:txBody>
      </p:sp>
      <p:sp>
        <p:nvSpPr>
          <p:cNvPr id="4" name="Slide Image Placeholder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5653" tIns="47827" rIns="95653" bIns="47827" rtlCol="0" anchor="ctr"/>
          <a:lstStyle/>
          <a:p>
            <a:endParaRPr lang="fr-BE"/>
          </a:p>
        </p:txBody>
      </p:sp>
      <p:sp>
        <p:nvSpPr>
          <p:cNvPr id="5" name="Notes Placeholder 4"/>
          <p:cNvSpPr>
            <a:spLocks noGrp="1"/>
          </p:cNvSpPr>
          <p:nvPr>
            <p:ph type="body" sz="quarter" idx="3"/>
          </p:nvPr>
        </p:nvSpPr>
        <p:spPr>
          <a:xfrm>
            <a:off x="709931" y="4861443"/>
            <a:ext cx="5679440" cy="4605576"/>
          </a:xfrm>
          <a:prstGeom prst="rect">
            <a:avLst/>
          </a:prstGeom>
        </p:spPr>
        <p:txBody>
          <a:bodyPr vert="horz" lIns="95653" tIns="47827" rIns="95653" bIns="478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2" y="9721108"/>
            <a:ext cx="3076363" cy="511731"/>
          </a:xfrm>
          <a:prstGeom prst="rect">
            <a:avLst/>
          </a:prstGeom>
        </p:spPr>
        <p:txBody>
          <a:bodyPr vert="horz" lIns="95653" tIns="47827" rIns="95653" bIns="47827" rtlCol="0" anchor="b"/>
          <a:lstStyle>
            <a:lvl1pPr algn="l">
              <a:defRPr sz="1300"/>
            </a:lvl1pPr>
          </a:lstStyle>
          <a:p>
            <a:endParaRPr lang="fr-BE"/>
          </a:p>
        </p:txBody>
      </p:sp>
      <p:sp>
        <p:nvSpPr>
          <p:cNvPr id="7" name="Slide Number Placeholder 6"/>
          <p:cNvSpPr>
            <a:spLocks noGrp="1"/>
          </p:cNvSpPr>
          <p:nvPr>
            <p:ph type="sldNum" sz="quarter" idx="5"/>
          </p:nvPr>
        </p:nvSpPr>
        <p:spPr>
          <a:xfrm>
            <a:off x="4021295" y="9721108"/>
            <a:ext cx="3076363" cy="511731"/>
          </a:xfrm>
          <a:prstGeom prst="rect">
            <a:avLst/>
          </a:prstGeom>
        </p:spPr>
        <p:txBody>
          <a:bodyPr vert="horz" lIns="95653" tIns="47827" rIns="95653" bIns="47827" rtlCol="0" anchor="b"/>
          <a:lstStyle>
            <a:lvl1pPr algn="r">
              <a:defRPr sz="1300"/>
            </a:lvl1pPr>
          </a:lstStyle>
          <a:p>
            <a:fld id="{85FF00C4-05F3-4E2F-AAE9-A7263F668D77}" type="slidenum">
              <a:rPr lang="fr-BE" smtClean="0"/>
              <a:pPr/>
              <a:t>‹#›</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99792" y="548680"/>
            <a:ext cx="6260232" cy="1872208"/>
          </a:xfrm>
        </p:spPr>
        <p:txBody>
          <a:bodyPr>
            <a:normAutofit/>
          </a:bodyPr>
          <a:lstStyle>
            <a:lvl1pPr>
              <a:defRPr sz="4000" b="1" baseline="0">
                <a:solidFill>
                  <a:srgbClr val="C00000"/>
                </a:solidFill>
                <a:latin typeface="Copperplate Gothic Light" pitchFamily="34" charset="0"/>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2699792" y="3861048"/>
            <a:ext cx="6400800" cy="1008112"/>
          </a:xfrm>
        </p:spPr>
        <p:txBody>
          <a:bodyPr>
            <a:normAutofit/>
          </a:bodyPr>
          <a:lstStyle>
            <a:lvl1pPr marL="0" indent="0" algn="r">
              <a:buNone/>
              <a:defRPr sz="2400">
                <a:solidFill>
                  <a:srgbClr val="233D63"/>
                </a:solidFill>
                <a:latin typeface="Calisto M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grpSp>
        <p:nvGrpSpPr>
          <p:cNvPr id="7" name="Group 12"/>
          <p:cNvGrpSpPr>
            <a:grpSpLocks/>
          </p:cNvGrpSpPr>
          <p:nvPr userDrawn="1"/>
        </p:nvGrpSpPr>
        <p:grpSpPr bwMode="auto">
          <a:xfrm>
            <a:off x="755576" y="1124744"/>
            <a:ext cx="4572000" cy="1584325"/>
            <a:chOff x="612" y="709"/>
            <a:chExt cx="2880" cy="998"/>
          </a:xfrm>
        </p:grpSpPr>
        <p:pic>
          <p:nvPicPr>
            <p:cNvPr id="8" name="Picture 9" descr="icecube-logo"/>
            <p:cNvPicPr>
              <a:picLocks noChangeAspect="1" noChangeArrowheads="1"/>
            </p:cNvPicPr>
            <p:nvPr/>
          </p:nvPicPr>
          <p:blipFill>
            <a:blip r:embed="rId2" cstate="print"/>
            <a:srcRect/>
            <a:stretch>
              <a:fillRect/>
            </a:stretch>
          </p:blipFill>
          <p:spPr bwMode="auto">
            <a:xfrm>
              <a:off x="723" y="709"/>
              <a:ext cx="842" cy="954"/>
            </a:xfrm>
            <a:prstGeom prst="rect">
              <a:avLst/>
            </a:prstGeom>
            <a:noFill/>
          </p:spPr>
        </p:pic>
        <p:sp>
          <p:nvSpPr>
            <p:cNvPr id="9" name="Line 10"/>
            <p:cNvSpPr>
              <a:spLocks noChangeShapeType="1"/>
            </p:cNvSpPr>
            <p:nvPr/>
          </p:nvSpPr>
          <p:spPr bwMode="auto">
            <a:xfrm>
              <a:off x="612" y="1707"/>
              <a:ext cx="2880" cy="0"/>
            </a:xfrm>
            <a:prstGeom prst="line">
              <a:avLst/>
            </a:prstGeom>
            <a:noFill/>
            <a:ln w="9525">
              <a:solidFill>
                <a:srgbClr val="233D63"/>
              </a:solidFill>
              <a:round/>
              <a:headEnd/>
              <a:tailEnd/>
            </a:ln>
            <a:effectLst/>
          </p:spPr>
          <p:txBody>
            <a:bodyPr/>
            <a:lstStyle/>
            <a:p>
              <a:endParaRPr lang="fr-BE"/>
            </a:p>
          </p:txBody>
        </p:sp>
        <p:sp>
          <p:nvSpPr>
            <p:cNvPr id="10" name="Line 11"/>
            <p:cNvSpPr>
              <a:spLocks noChangeShapeType="1"/>
            </p:cNvSpPr>
            <p:nvPr/>
          </p:nvSpPr>
          <p:spPr bwMode="auto">
            <a:xfrm flipV="1">
              <a:off x="612" y="1253"/>
              <a:ext cx="0" cy="454"/>
            </a:xfrm>
            <a:prstGeom prst="line">
              <a:avLst/>
            </a:prstGeom>
            <a:noFill/>
            <a:ln w="9525">
              <a:solidFill>
                <a:srgbClr val="233D63"/>
              </a:solidFill>
              <a:round/>
              <a:headEnd/>
              <a:tailEnd/>
            </a:ln>
            <a:effectLst/>
          </p:spPr>
          <p:txBody>
            <a:bodyPr/>
            <a:lstStyle/>
            <a:p>
              <a:endParaRPr lang="fr-BE"/>
            </a:p>
          </p:txBody>
        </p:sp>
      </p:grpSp>
      <p:pic>
        <p:nvPicPr>
          <p:cNvPr id="11" name="Picture 5" descr="vub2"/>
          <p:cNvPicPr>
            <a:picLocks noChangeAspect="1" noChangeArrowheads="1"/>
          </p:cNvPicPr>
          <p:nvPr userDrawn="1"/>
        </p:nvPicPr>
        <p:blipFill>
          <a:blip r:embed="rId3" cstate="print"/>
          <a:srcRect/>
          <a:stretch>
            <a:fillRect/>
          </a:stretch>
        </p:blipFill>
        <p:spPr bwMode="auto">
          <a:xfrm>
            <a:off x="7812360" y="5445224"/>
            <a:ext cx="1008112" cy="1008112"/>
          </a:xfrm>
          <a:prstGeom prst="rect">
            <a:avLst/>
          </a:prstGeom>
          <a:noFill/>
        </p:spPr>
      </p:pic>
      <p:sp>
        <p:nvSpPr>
          <p:cNvPr id="12" name="Text Box 7"/>
          <p:cNvSpPr txBox="1">
            <a:spLocks noChangeArrowheads="1"/>
          </p:cNvSpPr>
          <p:nvPr userDrawn="1"/>
        </p:nvSpPr>
        <p:spPr bwMode="auto">
          <a:xfrm>
            <a:off x="539552" y="5373216"/>
            <a:ext cx="3492559" cy="707886"/>
          </a:xfrm>
          <a:prstGeom prst="rect">
            <a:avLst/>
          </a:prstGeom>
          <a:noFill/>
          <a:ln w="9525">
            <a:noFill/>
            <a:miter lim="800000"/>
            <a:headEnd/>
            <a:tailEnd/>
          </a:ln>
          <a:effectLst/>
        </p:spPr>
        <p:txBody>
          <a:bodyPr wrap="none">
            <a:spAutoFit/>
          </a:bodyPr>
          <a:lstStyle/>
          <a:p>
            <a:r>
              <a:rPr lang="fr-BE" sz="2000" b="1" i="1" dirty="0" err="1" smtClean="0">
                <a:solidFill>
                  <a:srgbClr val="A40000"/>
                </a:solidFill>
                <a:latin typeface="Copperplate Gothic Light" pitchFamily="34" charset="0"/>
              </a:rPr>
              <a:t>Dark</a:t>
            </a:r>
            <a:r>
              <a:rPr lang="fr-BE" sz="2000" b="1" i="1" dirty="0" smtClean="0">
                <a:solidFill>
                  <a:srgbClr val="A40000"/>
                </a:solidFill>
                <a:latin typeface="Copperplate Gothic Light" pitchFamily="34" charset="0"/>
              </a:rPr>
              <a:t> </a:t>
            </a:r>
            <a:r>
              <a:rPr lang="fr-BE" sz="2000" b="1" i="1" dirty="0" err="1" smtClean="0">
                <a:solidFill>
                  <a:srgbClr val="A40000"/>
                </a:solidFill>
                <a:latin typeface="Copperplate Gothic Light" pitchFamily="34" charset="0"/>
              </a:rPr>
              <a:t>Matter</a:t>
            </a:r>
            <a:r>
              <a:rPr lang="fr-BE" sz="2000" b="1" i="1" dirty="0" smtClean="0">
                <a:solidFill>
                  <a:srgbClr val="A40000"/>
                </a:solidFill>
                <a:latin typeface="Copperplate Gothic Light" pitchFamily="34" charset="0"/>
              </a:rPr>
              <a:t> in LHC </a:t>
            </a:r>
            <a:r>
              <a:rPr lang="fr-BE" sz="2000" b="1" i="1" dirty="0" err="1" smtClean="0">
                <a:solidFill>
                  <a:srgbClr val="A40000"/>
                </a:solidFill>
                <a:latin typeface="Copperplate Gothic Light" pitchFamily="34" charset="0"/>
              </a:rPr>
              <a:t>Era</a:t>
            </a:r>
            <a:endParaRPr lang="fr-BE" sz="2000" b="1" i="1" dirty="0" smtClean="0">
              <a:solidFill>
                <a:srgbClr val="A40000"/>
              </a:solidFill>
              <a:latin typeface="Copperplate Gothic Light" pitchFamily="34" charset="0"/>
            </a:endParaRPr>
          </a:p>
          <a:p>
            <a:r>
              <a:rPr lang="fr-BE" sz="2000" b="1" i="1" dirty="0" err="1" smtClean="0">
                <a:solidFill>
                  <a:srgbClr val="A40000"/>
                </a:solidFill>
                <a:latin typeface="Copperplate Gothic Light" pitchFamily="34" charset="0"/>
              </a:rPr>
              <a:t>Kolkata</a:t>
            </a:r>
            <a:r>
              <a:rPr lang="fr-BE" sz="2000" b="1" i="1" dirty="0" smtClean="0">
                <a:solidFill>
                  <a:srgbClr val="A40000"/>
                </a:solidFill>
                <a:latin typeface="Copperplate Gothic Light" pitchFamily="34" charset="0"/>
              </a:rPr>
              <a:t> 2011</a:t>
            </a:r>
            <a:endParaRPr lang="en-US" sz="2000" b="1" i="1" dirty="0">
              <a:solidFill>
                <a:srgbClr val="A40000"/>
              </a:solidFill>
              <a:latin typeface="Copperplate Gothic Light" pitchFamily="34" charset="0"/>
            </a:endParaRPr>
          </a:p>
        </p:txBody>
      </p:sp>
      <p:pic>
        <p:nvPicPr>
          <p:cNvPr id="17409" name="Picture 1" descr="E:\DATA\Catherine DeClercq\IUAP\IAP-logo.jpg"/>
          <p:cNvPicPr>
            <a:picLocks noChangeAspect="1" noChangeArrowheads="1"/>
          </p:cNvPicPr>
          <p:nvPr userDrawn="1"/>
        </p:nvPicPr>
        <p:blipFill>
          <a:blip r:embed="rId4" cstate="print"/>
          <a:srcRect/>
          <a:stretch>
            <a:fillRect/>
          </a:stretch>
        </p:blipFill>
        <p:spPr bwMode="auto">
          <a:xfrm>
            <a:off x="6588224" y="5445224"/>
            <a:ext cx="1109663" cy="9271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fr-FR" smtClean="0"/>
              <a:t>Catherine De Clercq</a:t>
            </a:r>
            <a:endParaRPr lang="fr-BE"/>
          </a:p>
        </p:txBody>
      </p:sp>
      <p:sp>
        <p:nvSpPr>
          <p:cNvPr id="5" name="Footer Placeholder 4"/>
          <p:cNvSpPr>
            <a:spLocks noGrp="1"/>
          </p:cNvSpPr>
          <p:nvPr>
            <p:ph type="ftr" sz="quarter" idx="11"/>
          </p:nvPr>
        </p:nvSpPr>
        <p:spPr/>
        <p:txBody>
          <a:bodyPr/>
          <a:lstStyle/>
          <a:p>
            <a:r>
              <a:rPr lang="fr-BE" smtClean="0"/>
              <a:t>DM in IceCube</a:t>
            </a:r>
            <a:endParaRPr lang="fr-BE"/>
          </a:p>
        </p:txBody>
      </p:sp>
      <p:sp>
        <p:nvSpPr>
          <p:cNvPr id="6" name="Slide Number Placeholder 5"/>
          <p:cNvSpPr>
            <a:spLocks noGrp="1"/>
          </p:cNvSpPr>
          <p:nvPr>
            <p:ph type="sldNum" sz="quarter" idx="12"/>
          </p:nvPr>
        </p:nvSpPr>
        <p:spPr/>
        <p:txBody>
          <a:bodyPr/>
          <a:lstStyle/>
          <a:p>
            <a:fld id="{EAA0DE33-1A4D-41F2-B9D0-EF65D06789FD}" type="slidenum">
              <a:rPr lang="fr-BE" smtClean="0"/>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fr-FR" smtClean="0"/>
              <a:t>Catherine De Clercq</a:t>
            </a:r>
            <a:endParaRPr lang="fr-BE"/>
          </a:p>
        </p:txBody>
      </p:sp>
      <p:sp>
        <p:nvSpPr>
          <p:cNvPr id="5" name="Footer Placeholder 4"/>
          <p:cNvSpPr>
            <a:spLocks noGrp="1"/>
          </p:cNvSpPr>
          <p:nvPr>
            <p:ph type="ftr" sz="quarter" idx="11"/>
          </p:nvPr>
        </p:nvSpPr>
        <p:spPr/>
        <p:txBody>
          <a:bodyPr/>
          <a:lstStyle/>
          <a:p>
            <a:r>
              <a:rPr lang="fr-BE" smtClean="0"/>
              <a:t>DM in IceCube</a:t>
            </a:r>
            <a:endParaRPr lang="fr-BE"/>
          </a:p>
        </p:txBody>
      </p:sp>
      <p:sp>
        <p:nvSpPr>
          <p:cNvPr id="6" name="Slide Number Placeholder 5"/>
          <p:cNvSpPr>
            <a:spLocks noGrp="1"/>
          </p:cNvSpPr>
          <p:nvPr>
            <p:ph type="sldNum" sz="quarter" idx="12"/>
          </p:nvPr>
        </p:nvSpPr>
        <p:spPr/>
        <p:txBody>
          <a:bodyPr/>
          <a:lstStyle/>
          <a:p>
            <a:fld id="{EAA0DE33-1A4D-41F2-B9D0-EF65D06789FD}" type="slidenum">
              <a:rPr lang="fr-BE" smtClean="0"/>
              <a:pPr/>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792088"/>
          </a:xfrm>
        </p:spPr>
        <p:txBody>
          <a:bodyPr>
            <a:normAutofit/>
          </a:bodyPr>
          <a:lstStyle>
            <a:lvl1pPr algn="r">
              <a:defRPr sz="3600">
                <a:solidFill>
                  <a:srgbClr val="C00000"/>
                </a:solidFill>
                <a:latin typeface="Century Gothic" pitchFamily="34" charset="0"/>
              </a:defRPr>
            </a:lvl1pPr>
          </a:lstStyle>
          <a:p>
            <a:r>
              <a:rPr lang="en-US" dirty="0" smtClean="0"/>
              <a:t>Click to edit Master title style</a:t>
            </a:r>
            <a:endParaRPr lang="fr-BE" dirty="0"/>
          </a:p>
        </p:txBody>
      </p:sp>
      <p:sp>
        <p:nvSpPr>
          <p:cNvPr id="3" name="Content Placeholder 2"/>
          <p:cNvSpPr>
            <a:spLocks noGrp="1"/>
          </p:cNvSpPr>
          <p:nvPr>
            <p:ph idx="1"/>
          </p:nvPr>
        </p:nvSpPr>
        <p:spPr>
          <a:xfrm>
            <a:off x="0" y="980728"/>
            <a:ext cx="9144000" cy="5328592"/>
          </a:xfrm>
        </p:spPr>
        <p:txBody>
          <a:bodyPr/>
          <a:lstStyle>
            <a:lvl1pPr>
              <a:defRPr sz="2800">
                <a:solidFill>
                  <a:srgbClr val="233D63"/>
                </a:solidFill>
                <a:latin typeface="Century Gothic" pitchFamily="34" charset="0"/>
              </a:defRPr>
            </a:lvl1pPr>
            <a:lvl2pPr>
              <a:defRPr sz="2400">
                <a:solidFill>
                  <a:srgbClr val="233D63"/>
                </a:solidFill>
                <a:latin typeface="Century Gothic" pitchFamily="34" charset="0"/>
              </a:defRPr>
            </a:lvl2pPr>
            <a:lvl3pPr>
              <a:defRPr sz="2000">
                <a:solidFill>
                  <a:srgbClr val="233D63"/>
                </a:solidFill>
                <a:latin typeface="Century Gothic" pitchFamily="34" charset="0"/>
              </a:defRPr>
            </a:lvl3pPr>
            <a:lvl4pPr>
              <a:defRPr>
                <a:solidFill>
                  <a:srgbClr val="233D63"/>
                </a:solidFill>
                <a:latin typeface="Century Gothic" pitchFamily="34" charset="0"/>
              </a:defRPr>
            </a:lvl4pPr>
            <a:lvl5pPr>
              <a:defRPr>
                <a:solidFill>
                  <a:srgbClr val="233D63"/>
                </a:solidFill>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a:xfrm>
            <a:off x="35496" y="6448251"/>
            <a:ext cx="2133600" cy="365125"/>
          </a:xfrm>
        </p:spPr>
        <p:txBody>
          <a:bodyPr/>
          <a:lstStyle>
            <a:lvl1pPr>
              <a:defRPr/>
            </a:lvl1pPr>
          </a:lstStyle>
          <a:p>
            <a:r>
              <a:rPr lang="fr-FR" smtClean="0"/>
              <a:t>Catherine De Clercq</a:t>
            </a:r>
            <a:endParaRPr lang="fr-BE" dirty="0"/>
          </a:p>
        </p:txBody>
      </p:sp>
      <p:sp>
        <p:nvSpPr>
          <p:cNvPr id="5" name="Footer Placeholder 4"/>
          <p:cNvSpPr>
            <a:spLocks noGrp="1"/>
          </p:cNvSpPr>
          <p:nvPr>
            <p:ph type="ftr" sz="quarter" idx="11"/>
          </p:nvPr>
        </p:nvSpPr>
        <p:spPr>
          <a:xfrm>
            <a:off x="3124200" y="6453336"/>
            <a:ext cx="2895600" cy="365125"/>
          </a:xfrm>
        </p:spPr>
        <p:txBody>
          <a:bodyPr/>
          <a:lstStyle/>
          <a:p>
            <a:r>
              <a:rPr lang="fr-BE" dirty="0" smtClean="0"/>
              <a:t>DM in </a:t>
            </a:r>
            <a:r>
              <a:rPr lang="fr-BE" dirty="0" err="1" smtClean="0"/>
              <a:t>IceCube</a:t>
            </a:r>
            <a:endParaRPr lang="fr-BE" dirty="0"/>
          </a:p>
        </p:txBody>
      </p:sp>
      <p:sp>
        <p:nvSpPr>
          <p:cNvPr id="6" name="Slide Number Placeholder 5"/>
          <p:cNvSpPr>
            <a:spLocks noGrp="1"/>
          </p:cNvSpPr>
          <p:nvPr>
            <p:ph type="sldNum" sz="quarter" idx="12"/>
          </p:nvPr>
        </p:nvSpPr>
        <p:spPr>
          <a:xfrm>
            <a:off x="6974904" y="6448251"/>
            <a:ext cx="2133600" cy="365125"/>
          </a:xfrm>
        </p:spPr>
        <p:txBody>
          <a:bodyPr/>
          <a:lstStyle/>
          <a:p>
            <a:fld id="{EAA0DE33-1A4D-41F2-B9D0-EF65D06789FD}" type="slidenum">
              <a:rPr lang="fr-BE" smtClean="0"/>
              <a:pPr/>
              <a:t>‹#›</a:t>
            </a:fld>
            <a:endParaRPr lang="fr-BE"/>
          </a:p>
        </p:txBody>
      </p:sp>
      <p:sp>
        <p:nvSpPr>
          <p:cNvPr id="7" name="Rectangle 7"/>
          <p:cNvSpPr>
            <a:spLocks noChangeArrowheads="1"/>
          </p:cNvSpPr>
          <p:nvPr userDrawn="1"/>
        </p:nvSpPr>
        <p:spPr bwMode="auto">
          <a:xfrm>
            <a:off x="0" y="765175"/>
            <a:ext cx="9144000" cy="71438"/>
          </a:xfrm>
          <a:prstGeom prst="rect">
            <a:avLst/>
          </a:prstGeom>
          <a:gradFill rotWithShape="1">
            <a:gsLst>
              <a:gs pos="0">
                <a:srgbClr val="E4F3F4">
                  <a:alpha val="67000"/>
                </a:srgbClr>
              </a:gs>
              <a:gs pos="100000">
                <a:srgbClr val="DB0F22"/>
              </a:gs>
            </a:gsLst>
            <a:lin ang="0" scaled="1"/>
          </a:gradFill>
          <a:ln w="9525">
            <a:noFill/>
            <a:miter lim="800000"/>
            <a:headEnd/>
            <a:tailEnd/>
          </a:ln>
          <a:effectLst/>
        </p:spPr>
        <p:txBody>
          <a:bodyPr wrap="none" anchor="ctr"/>
          <a:lstStyle/>
          <a:p>
            <a:endParaRPr lang="fr-BE"/>
          </a:p>
        </p:txBody>
      </p:sp>
      <p:sp>
        <p:nvSpPr>
          <p:cNvPr id="8" name="Rectangle 10"/>
          <p:cNvSpPr>
            <a:spLocks noChangeArrowheads="1"/>
          </p:cNvSpPr>
          <p:nvPr userDrawn="1"/>
        </p:nvSpPr>
        <p:spPr bwMode="auto">
          <a:xfrm rot="10800000">
            <a:off x="0" y="6381750"/>
            <a:ext cx="9180512" cy="71586"/>
          </a:xfrm>
          <a:prstGeom prst="rect">
            <a:avLst/>
          </a:prstGeom>
          <a:gradFill rotWithShape="1">
            <a:gsLst>
              <a:gs pos="0">
                <a:srgbClr val="E4F3F4">
                  <a:alpha val="67000"/>
                </a:srgbClr>
              </a:gs>
              <a:gs pos="100000">
                <a:srgbClr val="DB0F22"/>
              </a:gs>
            </a:gsLst>
            <a:lin ang="0" scaled="1"/>
          </a:gradFill>
          <a:ln w="9525">
            <a:noFill/>
            <a:miter lim="800000"/>
            <a:headEnd/>
            <a:tailEnd/>
          </a:ln>
          <a:effectLst/>
        </p:spPr>
        <p:txBody>
          <a:bodyPr wrap="none" anchor="ctr"/>
          <a:lstStyle/>
          <a:p>
            <a:endParaRPr lang="fr-BE"/>
          </a:p>
        </p:txBody>
      </p:sp>
      <p:pic>
        <p:nvPicPr>
          <p:cNvPr id="9" name="Picture 9" descr="icecube-logo"/>
          <p:cNvPicPr>
            <a:picLocks noChangeAspect="1" noChangeArrowheads="1"/>
          </p:cNvPicPr>
          <p:nvPr userDrawn="1"/>
        </p:nvPicPr>
        <p:blipFill>
          <a:blip r:embed="rId2" cstate="print"/>
          <a:srcRect/>
          <a:stretch>
            <a:fillRect/>
          </a:stretch>
        </p:blipFill>
        <p:spPr bwMode="auto">
          <a:xfrm>
            <a:off x="8172450" y="6121400"/>
            <a:ext cx="611188" cy="69215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4221088"/>
            <a:ext cx="7772400" cy="1362075"/>
          </a:xfrm>
        </p:spPr>
        <p:txBody>
          <a:bodyPr anchor="t"/>
          <a:lstStyle>
            <a:lvl1pPr algn="l">
              <a:defRPr sz="4000" b="1" cap="none" baseline="0">
                <a:solidFill>
                  <a:srgbClr val="C00000"/>
                </a:solidFill>
                <a:latin typeface="Copperplate Gothic Light" pitchFamily="34" charset="0"/>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683568" y="2708920"/>
            <a:ext cx="7772400" cy="1500187"/>
          </a:xfrm>
        </p:spPr>
        <p:txBody>
          <a:bodyPr anchor="b">
            <a:normAutofit/>
          </a:bodyPr>
          <a:lstStyle>
            <a:lvl1pPr marL="0" indent="0">
              <a:buNone/>
              <a:defRPr sz="2400">
                <a:solidFill>
                  <a:srgbClr val="233D63"/>
                </a:solidFill>
                <a:latin typeface="Calisto MT"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8" name="Picture 9" descr="icecube-logo"/>
          <p:cNvPicPr>
            <a:picLocks noChangeAspect="1" noChangeArrowheads="1"/>
          </p:cNvPicPr>
          <p:nvPr/>
        </p:nvPicPr>
        <p:blipFill>
          <a:blip r:embed="rId2" cstate="print"/>
          <a:srcRect/>
          <a:stretch>
            <a:fillRect/>
          </a:stretch>
        </p:blipFill>
        <p:spPr bwMode="auto">
          <a:xfrm>
            <a:off x="7524328" y="5085184"/>
            <a:ext cx="1336675" cy="1514475"/>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fr-FR" smtClean="0"/>
              <a:t>Catherine De Clercq</a:t>
            </a:r>
            <a:endParaRPr lang="fr-BE"/>
          </a:p>
        </p:txBody>
      </p:sp>
      <p:sp>
        <p:nvSpPr>
          <p:cNvPr id="6" name="Footer Placeholder 5"/>
          <p:cNvSpPr>
            <a:spLocks noGrp="1"/>
          </p:cNvSpPr>
          <p:nvPr>
            <p:ph type="ftr" sz="quarter" idx="11"/>
          </p:nvPr>
        </p:nvSpPr>
        <p:spPr/>
        <p:txBody>
          <a:bodyPr/>
          <a:lstStyle/>
          <a:p>
            <a:r>
              <a:rPr lang="fr-BE" smtClean="0"/>
              <a:t>DM in IceCube</a:t>
            </a:r>
            <a:endParaRPr lang="fr-BE"/>
          </a:p>
        </p:txBody>
      </p:sp>
      <p:sp>
        <p:nvSpPr>
          <p:cNvPr id="7" name="Slide Number Placeholder 6"/>
          <p:cNvSpPr>
            <a:spLocks noGrp="1"/>
          </p:cNvSpPr>
          <p:nvPr>
            <p:ph type="sldNum" sz="quarter" idx="12"/>
          </p:nvPr>
        </p:nvSpPr>
        <p:spPr/>
        <p:txBody>
          <a:bodyPr/>
          <a:lstStyle/>
          <a:p>
            <a:fld id="{EAA0DE33-1A4D-41F2-B9D0-EF65D06789FD}" type="slidenum">
              <a:rPr lang="fr-BE" smtClean="0"/>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792088"/>
          </a:xfrm>
        </p:spPr>
        <p:txBody>
          <a:bodyPr>
            <a:normAutofit/>
          </a:bodyPr>
          <a:lstStyle>
            <a:lvl1pPr>
              <a:defRPr sz="3600">
                <a:solidFill>
                  <a:srgbClr val="C00000"/>
                </a:solidFill>
                <a:latin typeface="Century Gothic" pitchFamily="34" charset="0"/>
              </a:defRPr>
            </a:lvl1pPr>
          </a:lstStyle>
          <a:p>
            <a:r>
              <a:rPr lang="en-US" smtClean="0"/>
              <a:t>Click to edit Master title style</a:t>
            </a:r>
            <a:endParaRPr lang="fr-BE"/>
          </a:p>
        </p:txBody>
      </p:sp>
      <p:sp>
        <p:nvSpPr>
          <p:cNvPr id="3" name="Text Placeholder 2"/>
          <p:cNvSpPr>
            <a:spLocks noGrp="1"/>
          </p:cNvSpPr>
          <p:nvPr>
            <p:ph type="body" idx="1"/>
          </p:nvPr>
        </p:nvSpPr>
        <p:spPr>
          <a:xfrm>
            <a:off x="251520" y="836713"/>
            <a:ext cx="4104456" cy="576064"/>
          </a:xfrm>
          <a:solidFill>
            <a:srgbClr val="FFE7E7"/>
          </a:solidFill>
        </p:spPr>
        <p:txBody>
          <a:bodyPr anchor="b">
            <a:noAutofit/>
          </a:bodyPr>
          <a:lstStyle>
            <a:lvl1pPr marL="0" indent="0" algn="ctr">
              <a:buNone/>
              <a:defRPr sz="2400" b="1">
                <a:solidFill>
                  <a:srgbClr val="233D6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850705" y="836712"/>
            <a:ext cx="4041775" cy="567754"/>
          </a:xfrm>
          <a:solidFill>
            <a:srgbClr val="FFE7E7"/>
          </a:solidFill>
        </p:spPr>
        <p:txBody>
          <a:bodyPr anchor="b">
            <a:noAutofit/>
          </a:bodyPr>
          <a:lstStyle>
            <a:lvl1pPr marL="0" indent="0" algn="ctr">
              <a:buNone/>
              <a:defRPr sz="2400" b="1">
                <a:solidFill>
                  <a:srgbClr val="233D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Date Placeholder 6"/>
          <p:cNvSpPr>
            <a:spLocks noGrp="1"/>
          </p:cNvSpPr>
          <p:nvPr>
            <p:ph type="dt" sz="half" idx="10"/>
          </p:nvPr>
        </p:nvSpPr>
        <p:spPr>
          <a:xfrm>
            <a:off x="35496" y="6448251"/>
            <a:ext cx="2133600" cy="365125"/>
          </a:xfrm>
        </p:spPr>
        <p:txBody>
          <a:bodyPr/>
          <a:lstStyle/>
          <a:p>
            <a:r>
              <a:rPr lang="fr-FR" smtClean="0"/>
              <a:t>Catherine De Clercq</a:t>
            </a:r>
            <a:endParaRPr lang="fr-BE"/>
          </a:p>
        </p:txBody>
      </p:sp>
      <p:sp>
        <p:nvSpPr>
          <p:cNvPr id="8" name="Footer Placeholder 7"/>
          <p:cNvSpPr>
            <a:spLocks noGrp="1"/>
          </p:cNvSpPr>
          <p:nvPr>
            <p:ph type="ftr" sz="quarter" idx="11"/>
          </p:nvPr>
        </p:nvSpPr>
        <p:spPr>
          <a:xfrm>
            <a:off x="3124200" y="6448251"/>
            <a:ext cx="2895600" cy="365125"/>
          </a:xfrm>
        </p:spPr>
        <p:txBody>
          <a:bodyPr/>
          <a:lstStyle/>
          <a:p>
            <a:r>
              <a:rPr lang="fr-BE" smtClean="0"/>
              <a:t>DM in IceCube</a:t>
            </a:r>
            <a:endParaRPr lang="fr-BE"/>
          </a:p>
        </p:txBody>
      </p:sp>
      <p:sp>
        <p:nvSpPr>
          <p:cNvPr id="9" name="Slide Number Placeholder 8"/>
          <p:cNvSpPr>
            <a:spLocks noGrp="1"/>
          </p:cNvSpPr>
          <p:nvPr>
            <p:ph type="sldNum" sz="quarter" idx="12"/>
          </p:nvPr>
        </p:nvSpPr>
        <p:spPr>
          <a:xfrm>
            <a:off x="6902896" y="6448251"/>
            <a:ext cx="2133600" cy="365125"/>
          </a:xfrm>
        </p:spPr>
        <p:txBody>
          <a:bodyPr/>
          <a:lstStyle/>
          <a:p>
            <a:fld id="{EAA0DE33-1A4D-41F2-B9D0-EF65D06789FD}" type="slidenum">
              <a:rPr lang="fr-BE" smtClean="0"/>
              <a:pPr/>
              <a:t>‹#›</a:t>
            </a:fld>
            <a:endParaRPr lang="fr-BE"/>
          </a:p>
        </p:txBody>
      </p:sp>
      <p:sp>
        <p:nvSpPr>
          <p:cNvPr id="10" name="Rectangle 7"/>
          <p:cNvSpPr>
            <a:spLocks noChangeArrowheads="1"/>
          </p:cNvSpPr>
          <p:nvPr userDrawn="1"/>
        </p:nvSpPr>
        <p:spPr bwMode="auto">
          <a:xfrm>
            <a:off x="0" y="765175"/>
            <a:ext cx="9144000" cy="71438"/>
          </a:xfrm>
          <a:prstGeom prst="rect">
            <a:avLst/>
          </a:prstGeom>
          <a:gradFill rotWithShape="1">
            <a:gsLst>
              <a:gs pos="0">
                <a:srgbClr val="E4F3F4">
                  <a:alpha val="67000"/>
                </a:srgbClr>
              </a:gs>
              <a:gs pos="100000">
                <a:srgbClr val="DB0F22"/>
              </a:gs>
            </a:gsLst>
            <a:lin ang="0" scaled="1"/>
          </a:gradFill>
          <a:ln w="9525">
            <a:noFill/>
            <a:miter lim="800000"/>
            <a:headEnd/>
            <a:tailEnd/>
          </a:ln>
          <a:effectLst/>
        </p:spPr>
        <p:txBody>
          <a:bodyPr wrap="none" anchor="ctr"/>
          <a:lstStyle/>
          <a:p>
            <a:endParaRPr lang="fr-BE"/>
          </a:p>
        </p:txBody>
      </p:sp>
      <p:sp>
        <p:nvSpPr>
          <p:cNvPr id="11" name="Rectangle 10"/>
          <p:cNvSpPr>
            <a:spLocks noChangeArrowheads="1"/>
          </p:cNvSpPr>
          <p:nvPr userDrawn="1"/>
        </p:nvSpPr>
        <p:spPr bwMode="auto">
          <a:xfrm rot="10800000">
            <a:off x="0" y="6381750"/>
            <a:ext cx="9180512" cy="71586"/>
          </a:xfrm>
          <a:prstGeom prst="rect">
            <a:avLst/>
          </a:prstGeom>
          <a:gradFill rotWithShape="1">
            <a:gsLst>
              <a:gs pos="0">
                <a:srgbClr val="E4F3F4">
                  <a:alpha val="67000"/>
                </a:srgbClr>
              </a:gs>
              <a:gs pos="100000">
                <a:srgbClr val="DB0F22"/>
              </a:gs>
            </a:gsLst>
            <a:lin ang="0" scaled="1"/>
          </a:gradFill>
          <a:ln w="9525">
            <a:noFill/>
            <a:miter lim="800000"/>
            <a:headEnd/>
            <a:tailEnd/>
          </a:ln>
          <a:effectLst/>
        </p:spPr>
        <p:txBody>
          <a:bodyPr wrap="none" anchor="ctr"/>
          <a:lstStyle/>
          <a:p>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p>
            <a:r>
              <a:rPr lang="fr-FR" smtClean="0"/>
              <a:t>Catherine De Clercq</a:t>
            </a:r>
            <a:endParaRPr lang="fr-BE"/>
          </a:p>
        </p:txBody>
      </p:sp>
      <p:sp>
        <p:nvSpPr>
          <p:cNvPr id="4" name="Footer Placeholder 3"/>
          <p:cNvSpPr>
            <a:spLocks noGrp="1"/>
          </p:cNvSpPr>
          <p:nvPr>
            <p:ph type="ftr" sz="quarter" idx="11"/>
          </p:nvPr>
        </p:nvSpPr>
        <p:spPr/>
        <p:txBody>
          <a:bodyPr/>
          <a:lstStyle/>
          <a:p>
            <a:r>
              <a:rPr lang="fr-BE" smtClean="0"/>
              <a:t>DM in IceCube</a:t>
            </a:r>
            <a:endParaRPr lang="fr-BE"/>
          </a:p>
        </p:txBody>
      </p:sp>
      <p:sp>
        <p:nvSpPr>
          <p:cNvPr id="5" name="Slide Number Placeholder 4"/>
          <p:cNvSpPr>
            <a:spLocks noGrp="1"/>
          </p:cNvSpPr>
          <p:nvPr>
            <p:ph type="sldNum" sz="quarter" idx="12"/>
          </p:nvPr>
        </p:nvSpPr>
        <p:spPr/>
        <p:txBody>
          <a:bodyPr/>
          <a:lstStyle/>
          <a:p>
            <a:fld id="{EAA0DE33-1A4D-41F2-B9D0-EF65D06789FD}" type="slidenum">
              <a:rPr lang="fr-BE" smtClean="0"/>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Catherine De Clercq</a:t>
            </a:r>
            <a:endParaRPr lang="fr-BE"/>
          </a:p>
        </p:txBody>
      </p:sp>
      <p:sp>
        <p:nvSpPr>
          <p:cNvPr id="3" name="Footer Placeholder 2"/>
          <p:cNvSpPr>
            <a:spLocks noGrp="1"/>
          </p:cNvSpPr>
          <p:nvPr>
            <p:ph type="ftr" sz="quarter" idx="11"/>
          </p:nvPr>
        </p:nvSpPr>
        <p:spPr/>
        <p:txBody>
          <a:bodyPr/>
          <a:lstStyle/>
          <a:p>
            <a:r>
              <a:rPr lang="fr-BE" smtClean="0"/>
              <a:t>DM in IceCube</a:t>
            </a:r>
            <a:endParaRPr lang="fr-BE"/>
          </a:p>
        </p:txBody>
      </p:sp>
      <p:sp>
        <p:nvSpPr>
          <p:cNvPr id="4" name="Slide Number Placeholder 3"/>
          <p:cNvSpPr>
            <a:spLocks noGrp="1"/>
          </p:cNvSpPr>
          <p:nvPr>
            <p:ph type="sldNum" sz="quarter" idx="12"/>
          </p:nvPr>
        </p:nvSpPr>
        <p:spPr/>
        <p:txBody>
          <a:bodyPr/>
          <a:lstStyle/>
          <a:p>
            <a:fld id="{EAA0DE33-1A4D-41F2-B9D0-EF65D06789FD}" type="slidenum">
              <a:rPr lang="fr-BE" smtClean="0"/>
              <a:pPr/>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t>Catherine De Clercq</a:t>
            </a:r>
            <a:endParaRPr lang="fr-BE"/>
          </a:p>
        </p:txBody>
      </p:sp>
      <p:sp>
        <p:nvSpPr>
          <p:cNvPr id="6" name="Footer Placeholder 5"/>
          <p:cNvSpPr>
            <a:spLocks noGrp="1"/>
          </p:cNvSpPr>
          <p:nvPr>
            <p:ph type="ftr" sz="quarter" idx="11"/>
          </p:nvPr>
        </p:nvSpPr>
        <p:spPr/>
        <p:txBody>
          <a:bodyPr/>
          <a:lstStyle/>
          <a:p>
            <a:r>
              <a:rPr lang="fr-BE" smtClean="0"/>
              <a:t>DM in IceCube</a:t>
            </a:r>
            <a:endParaRPr lang="fr-BE"/>
          </a:p>
        </p:txBody>
      </p:sp>
      <p:sp>
        <p:nvSpPr>
          <p:cNvPr id="7" name="Slide Number Placeholder 6"/>
          <p:cNvSpPr>
            <a:spLocks noGrp="1"/>
          </p:cNvSpPr>
          <p:nvPr>
            <p:ph type="sldNum" sz="quarter" idx="12"/>
          </p:nvPr>
        </p:nvSpPr>
        <p:spPr/>
        <p:txBody>
          <a:bodyPr/>
          <a:lstStyle/>
          <a:p>
            <a:fld id="{EAA0DE33-1A4D-41F2-B9D0-EF65D06789FD}" type="slidenum">
              <a:rPr lang="fr-BE" smtClean="0"/>
              <a:pPr/>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t>Catherine De Clercq</a:t>
            </a:r>
            <a:endParaRPr lang="fr-BE"/>
          </a:p>
        </p:txBody>
      </p:sp>
      <p:sp>
        <p:nvSpPr>
          <p:cNvPr id="6" name="Footer Placeholder 5"/>
          <p:cNvSpPr>
            <a:spLocks noGrp="1"/>
          </p:cNvSpPr>
          <p:nvPr>
            <p:ph type="ftr" sz="quarter" idx="11"/>
          </p:nvPr>
        </p:nvSpPr>
        <p:spPr/>
        <p:txBody>
          <a:bodyPr/>
          <a:lstStyle/>
          <a:p>
            <a:r>
              <a:rPr lang="fr-BE" smtClean="0"/>
              <a:t>DM in IceCube</a:t>
            </a:r>
            <a:endParaRPr lang="fr-BE"/>
          </a:p>
        </p:txBody>
      </p:sp>
      <p:sp>
        <p:nvSpPr>
          <p:cNvPr id="7" name="Slide Number Placeholder 6"/>
          <p:cNvSpPr>
            <a:spLocks noGrp="1"/>
          </p:cNvSpPr>
          <p:nvPr>
            <p:ph type="sldNum" sz="quarter" idx="12"/>
          </p:nvPr>
        </p:nvSpPr>
        <p:spPr/>
        <p:txBody>
          <a:bodyPr/>
          <a:lstStyle/>
          <a:p>
            <a:fld id="{EAA0DE33-1A4D-41F2-B9D0-EF65D06789FD}" type="slidenum">
              <a:rPr lang="fr-BE" smtClean="0"/>
              <a:pPr/>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Catherine De Clercq</a:t>
            </a:r>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DM in IceCube</a:t>
            </a:r>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A0DE33-1A4D-41F2-B9D0-EF65D06789FD}" type="slidenum">
              <a:rPr lang="fr-BE" smtClean="0"/>
              <a:pPr/>
              <a:t>‹#›</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7.bin"/></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8.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9792" y="476672"/>
            <a:ext cx="6260232" cy="2016224"/>
          </a:xfrm>
        </p:spPr>
        <p:txBody>
          <a:bodyPr>
            <a:normAutofit/>
          </a:bodyPr>
          <a:lstStyle/>
          <a:p>
            <a:pPr algn="r"/>
            <a:r>
              <a:rPr lang="fr-BE" dirty="0" err="1" smtClean="0"/>
              <a:t>Search</a:t>
            </a:r>
            <a:r>
              <a:rPr lang="fr-BE" dirty="0" smtClean="0"/>
              <a:t> for </a:t>
            </a:r>
            <a:r>
              <a:rPr lang="fr-BE" dirty="0" err="1" smtClean="0"/>
              <a:t>Dark</a:t>
            </a:r>
            <a:r>
              <a:rPr lang="fr-BE" dirty="0" smtClean="0"/>
              <a:t> </a:t>
            </a:r>
            <a:r>
              <a:rPr lang="fr-BE" dirty="0" err="1" smtClean="0"/>
              <a:t>Matter</a:t>
            </a:r>
            <a:r>
              <a:rPr lang="fr-BE" dirty="0" smtClean="0"/>
              <a:t> </a:t>
            </a:r>
            <a:r>
              <a:rPr lang="fr-BE" dirty="0" err="1" smtClean="0"/>
              <a:t>with</a:t>
            </a:r>
            <a:r>
              <a:rPr lang="fr-BE" dirty="0" smtClean="0"/>
              <a:t> </a:t>
            </a:r>
            <a:r>
              <a:rPr lang="fr-BE" dirty="0" err="1" smtClean="0"/>
              <a:t>IceCube</a:t>
            </a:r>
            <a:endParaRPr lang="fr-BE" dirty="0"/>
          </a:p>
        </p:txBody>
      </p:sp>
      <p:sp>
        <p:nvSpPr>
          <p:cNvPr id="3" name="Subtitle 2"/>
          <p:cNvSpPr>
            <a:spLocks noGrp="1"/>
          </p:cNvSpPr>
          <p:nvPr>
            <p:ph type="subTitle" idx="1"/>
          </p:nvPr>
        </p:nvSpPr>
        <p:spPr/>
        <p:txBody>
          <a:bodyPr>
            <a:normAutofit fontScale="92500" lnSpcReduction="10000"/>
          </a:bodyPr>
          <a:lstStyle/>
          <a:p>
            <a:pPr algn="r"/>
            <a:r>
              <a:rPr lang="fr-BE" sz="2000" dirty="0" smtClean="0"/>
              <a:t>Catherine De </a:t>
            </a:r>
            <a:r>
              <a:rPr lang="fr-BE" sz="2000" dirty="0" err="1" smtClean="0"/>
              <a:t>Clercq</a:t>
            </a:r>
            <a:r>
              <a:rPr lang="fr-BE" sz="2000" dirty="0" smtClean="0"/>
              <a:t> for the </a:t>
            </a:r>
            <a:r>
              <a:rPr lang="fr-BE" sz="2000" dirty="0" err="1" smtClean="0"/>
              <a:t>IceCube</a:t>
            </a:r>
            <a:r>
              <a:rPr lang="fr-BE" sz="2000" dirty="0" smtClean="0"/>
              <a:t> Collaboration</a:t>
            </a:r>
          </a:p>
          <a:p>
            <a:pPr algn="r"/>
            <a:r>
              <a:rPr lang="fr-BE" sz="2000" dirty="0" err="1" smtClean="0"/>
              <a:t>Vrije</a:t>
            </a:r>
            <a:r>
              <a:rPr lang="fr-BE" sz="2000" dirty="0" smtClean="0"/>
              <a:t> </a:t>
            </a:r>
            <a:r>
              <a:rPr lang="fr-BE" sz="2000" dirty="0" err="1" smtClean="0"/>
              <a:t>Universiteit</a:t>
            </a:r>
            <a:r>
              <a:rPr lang="fr-BE" sz="2000" dirty="0" smtClean="0"/>
              <a:t> Brussel</a:t>
            </a:r>
          </a:p>
          <a:p>
            <a:pPr algn="r"/>
            <a:r>
              <a:rPr lang="fr-BE" sz="2000" dirty="0" smtClean="0"/>
              <a:t>w3.iihe.ac.be</a:t>
            </a:r>
            <a:endParaRPr lang="en-US" sz="2000" dirty="0" smtClean="0"/>
          </a:p>
          <a:p>
            <a:endParaRPr lang="fr-BE"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2" name="Group 6"/>
          <p:cNvGrpSpPr>
            <a:grpSpLocks noChangeAspect="1"/>
          </p:cNvGrpSpPr>
          <p:nvPr/>
        </p:nvGrpSpPr>
        <p:grpSpPr bwMode="auto">
          <a:xfrm>
            <a:off x="5260834" y="867356"/>
            <a:ext cx="4567750" cy="5657988"/>
            <a:chOff x="1267" y="18"/>
            <a:chExt cx="3225" cy="4283"/>
          </a:xfrm>
        </p:grpSpPr>
        <p:sp>
          <p:nvSpPr>
            <p:cNvPr id="4101" name="AutoShape 5"/>
            <p:cNvSpPr>
              <a:spLocks noChangeAspect="1" noChangeArrowheads="1" noTextEdit="1"/>
            </p:cNvSpPr>
            <p:nvPr/>
          </p:nvSpPr>
          <p:spPr bwMode="auto">
            <a:xfrm>
              <a:off x="1267" y="18"/>
              <a:ext cx="3225" cy="4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BE"/>
            </a:p>
          </p:txBody>
        </p:sp>
        <p:pic>
          <p:nvPicPr>
            <p:cNvPr id="4103" name="Picture 7"/>
            <p:cNvPicPr>
              <a:picLocks noChangeAspect="1" noChangeArrowheads="1"/>
            </p:cNvPicPr>
            <p:nvPr/>
          </p:nvPicPr>
          <p:blipFill>
            <a:blip r:embed="rId2" cstate="print"/>
            <a:srcRect/>
            <a:stretch>
              <a:fillRect/>
            </a:stretch>
          </p:blipFill>
          <p:spPr bwMode="auto">
            <a:xfrm>
              <a:off x="1267" y="18"/>
              <a:ext cx="3163" cy="4275"/>
            </a:xfrm>
            <a:prstGeom prst="rect">
              <a:avLst/>
            </a:prstGeom>
            <a:noFill/>
            <a:ln w="9525">
              <a:noFill/>
              <a:miter lim="800000"/>
              <a:headEnd/>
              <a:tailEnd/>
            </a:ln>
          </p:spPr>
        </p:pic>
        <p:sp>
          <p:nvSpPr>
            <p:cNvPr id="4104" name="Rectangle 8"/>
            <p:cNvSpPr>
              <a:spLocks noChangeArrowheads="1"/>
            </p:cNvSpPr>
            <p:nvPr/>
          </p:nvSpPr>
          <p:spPr bwMode="auto">
            <a:xfrm>
              <a:off x="4368" y="3371"/>
              <a:ext cx="116" cy="2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BE"/>
            </a:p>
          </p:txBody>
        </p:sp>
        <p:sp>
          <p:nvSpPr>
            <p:cNvPr id="4105" name="Rectangle 9"/>
            <p:cNvSpPr>
              <a:spLocks noChangeArrowheads="1"/>
            </p:cNvSpPr>
            <p:nvPr/>
          </p:nvSpPr>
          <p:spPr bwMode="auto">
            <a:xfrm>
              <a:off x="2621" y="1199"/>
              <a:ext cx="196" cy="2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BE"/>
            </a:p>
          </p:txBody>
        </p:sp>
        <p:sp>
          <p:nvSpPr>
            <p:cNvPr id="4106" name="Rectangle 10"/>
            <p:cNvSpPr>
              <a:spLocks noChangeArrowheads="1"/>
            </p:cNvSpPr>
            <p:nvPr/>
          </p:nvSpPr>
          <p:spPr bwMode="auto">
            <a:xfrm>
              <a:off x="2679" y="1236"/>
              <a:ext cx="141" cy="1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9900"/>
                  </a:solidFill>
                  <a:effectLst/>
                  <a:latin typeface="Times New Roman" pitchFamily="18" charset="0"/>
                </a:rPr>
                <a:t>p</a:t>
              </a:r>
              <a:endParaRPr kumimoji="0" lang="fr-FR" sz="1800" b="0" i="0" u="none" strike="noStrike" cap="none" normalizeH="0" baseline="0" smtClean="0">
                <a:ln>
                  <a:noFill/>
                </a:ln>
                <a:solidFill>
                  <a:schemeClr val="tx1"/>
                </a:solidFill>
                <a:effectLst/>
                <a:latin typeface="Arial" pitchFamily="34" charset="0"/>
              </a:endParaRPr>
            </a:p>
          </p:txBody>
        </p:sp>
        <p:sp>
          <p:nvSpPr>
            <p:cNvPr id="4107" name="Rectangle 11"/>
            <p:cNvSpPr>
              <a:spLocks noChangeArrowheads="1"/>
            </p:cNvSpPr>
            <p:nvPr/>
          </p:nvSpPr>
          <p:spPr bwMode="auto">
            <a:xfrm>
              <a:off x="2168" y="1445"/>
              <a:ext cx="144" cy="2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BE"/>
            </a:p>
          </p:txBody>
        </p:sp>
        <p:sp>
          <p:nvSpPr>
            <p:cNvPr id="4108" name="Rectangle 12"/>
            <p:cNvSpPr>
              <a:spLocks noChangeArrowheads="1"/>
            </p:cNvSpPr>
            <p:nvPr/>
          </p:nvSpPr>
          <p:spPr bwMode="auto">
            <a:xfrm>
              <a:off x="2226" y="1482"/>
              <a:ext cx="133" cy="1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333399"/>
                  </a:solidFill>
                  <a:effectLst/>
                  <a:latin typeface="Times New Roman" pitchFamily="18" charset="0"/>
                </a:rPr>
                <a:t>?</a:t>
              </a:r>
              <a:endParaRPr kumimoji="0" lang="fr-FR" sz="1800" b="0" i="0" u="none" strike="noStrike" cap="none" normalizeH="0" baseline="0" smtClean="0">
                <a:ln>
                  <a:noFill/>
                </a:ln>
                <a:solidFill>
                  <a:schemeClr val="tx1"/>
                </a:solidFill>
                <a:effectLst/>
                <a:latin typeface="Arial" pitchFamily="34" charset="0"/>
              </a:endParaRPr>
            </a:p>
          </p:txBody>
        </p:sp>
        <p:sp>
          <p:nvSpPr>
            <p:cNvPr id="4109" name="Rectangle 13"/>
            <p:cNvSpPr>
              <a:spLocks noChangeArrowheads="1"/>
            </p:cNvSpPr>
            <p:nvPr/>
          </p:nvSpPr>
          <p:spPr bwMode="auto">
            <a:xfrm>
              <a:off x="2402" y="1445"/>
              <a:ext cx="194" cy="2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BE"/>
            </a:p>
          </p:txBody>
        </p:sp>
        <p:sp>
          <p:nvSpPr>
            <p:cNvPr id="4110" name="Rectangle 14"/>
            <p:cNvSpPr>
              <a:spLocks noChangeArrowheads="1"/>
            </p:cNvSpPr>
            <p:nvPr/>
          </p:nvSpPr>
          <p:spPr bwMode="auto">
            <a:xfrm>
              <a:off x="2460" y="1482"/>
              <a:ext cx="148" cy="2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FF0000"/>
                  </a:solidFill>
                  <a:effectLst/>
                  <a:latin typeface="Times New Roman" pitchFamily="18" charset="0"/>
                </a:rPr>
                <a:t>?</a:t>
              </a:r>
              <a:endParaRPr kumimoji="0" lang="fr-FR" sz="1800" b="0" i="0" u="none" strike="noStrike" cap="none" normalizeH="0" baseline="0" smtClean="0">
                <a:ln>
                  <a:noFill/>
                </a:ln>
                <a:solidFill>
                  <a:schemeClr val="tx1"/>
                </a:solidFill>
                <a:effectLst/>
                <a:latin typeface="Arial" pitchFamily="34" charset="0"/>
              </a:endParaRPr>
            </a:p>
          </p:txBody>
        </p:sp>
        <p:sp>
          <p:nvSpPr>
            <p:cNvPr id="4111" name="Rectangle 15"/>
            <p:cNvSpPr>
              <a:spLocks noChangeArrowheads="1"/>
            </p:cNvSpPr>
            <p:nvPr/>
          </p:nvSpPr>
          <p:spPr bwMode="auto">
            <a:xfrm>
              <a:off x="2957" y="2578"/>
              <a:ext cx="195" cy="2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BE"/>
            </a:p>
          </p:txBody>
        </p:sp>
        <p:sp>
          <p:nvSpPr>
            <p:cNvPr id="4112" name="Rectangle 16"/>
            <p:cNvSpPr>
              <a:spLocks noChangeArrowheads="1"/>
            </p:cNvSpPr>
            <p:nvPr/>
          </p:nvSpPr>
          <p:spPr bwMode="auto">
            <a:xfrm>
              <a:off x="3015" y="2615"/>
              <a:ext cx="148" cy="2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FF0000"/>
                  </a:solidFill>
                  <a:effectLst/>
                  <a:latin typeface="Times New Roman" pitchFamily="18" charset="0"/>
                </a:rPr>
                <a:t>?</a:t>
              </a:r>
              <a:endParaRPr kumimoji="0" lang="fr-FR" sz="1800" b="0" i="0" u="none" strike="noStrike" cap="none" normalizeH="0" baseline="0" smtClean="0">
                <a:ln>
                  <a:noFill/>
                </a:ln>
                <a:solidFill>
                  <a:schemeClr val="tx1"/>
                </a:solidFill>
                <a:effectLst/>
                <a:latin typeface="Arial" pitchFamily="34" charset="0"/>
              </a:endParaRPr>
            </a:p>
          </p:txBody>
        </p:sp>
        <p:sp>
          <p:nvSpPr>
            <p:cNvPr id="4113" name="Rectangle 17"/>
            <p:cNvSpPr>
              <a:spLocks noChangeArrowheads="1"/>
            </p:cNvSpPr>
            <p:nvPr/>
          </p:nvSpPr>
          <p:spPr bwMode="auto">
            <a:xfrm>
              <a:off x="1594" y="212"/>
              <a:ext cx="1370" cy="237"/>
            </a:xfrm>
            <a:prstGeom prst="rect">
              <a:avLst/>
            </a:prstGeom>
            <a:noFill/>
            <a:ln w="6"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BE"/>
            </a:p>
          </p:txBody>
        </p:sp>
        <p:sp>
          <p:nvSpPr>
            <p:cNvPr id="4114" name="Rectangle 18"/>
            <p:cNvSpPr>
              <a:spLocks noChangeArrowheads="1"/>
            </p:cNvSpPr>
            <p:nvPr/>
          </p:nvSpPr>
          <p:spPr bwMode="auto">
            <a:xfrm>
              <a:off x="1655" y="255"/>
              <a:ext cx="927" cy="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itchFamily="18" charset="0"/>
                </a:rPr>
                <a:t>Astronomische</a:t>
              </a:r>
              <a:endParaRPr kumimoji="0" lang="fr-FR" sz="1800" b="0" i="0" u="none" strike="noStrike" cap="none" normalizeH="0" baseline="0" smtClean="0">
                <a:ln>
                  <a:noFill/>
                </a:ln>
                <a:solidFill>
                  <a:schemeClr val="tx1"/>
                </a:solidFill>
                <a:effectLst/>
                <a:latin typeface="Arial" pitchFamily="34" charset="0"/>
              </a:endParaRPr>
            </a:p>
          </p:txBody>
        </p:sp>
        <p:sp>
          <p:nvSpPr>
            <p:cNvPr id="4115" name="Rectangle 19"/>
            <p:cNvSpPr>
              <a:spLocks noChangeArrowheads="1"/>
            </p:cNvSpPr>
            <p:nvPr/>
          </p:nvSpPr>
          <p:spPr bwMode="auto">
            <a:xfrm>
              <a:off x="2563" y="255"/>
              <a:ext cx="322" cy="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itchFamily="18" charset="0"/>
                </a:rPr>
                <a:t>bron</a:t>
              </a:r>
              <a:endParaRPr kumimoji="0" lang="fr-FR" sz="1800" b="0" i="0" u="none" strike="noStrike" cap="none" normalizeH="0" baseline="0" smtClean="0">
                <a:ln>
                  <a:noFill/>
                </a:ln>
                <a:solidFill>
                  <a:schemeClr val="tx1"/>
                </a:solidFill>
                <a:effectLst/>
                <a:latin typeface="Arial" pitchFamily="34" charset="0"/>
              </a:endParaRPr>
            </a:p>
          </p:txBody>
        </p:sp>
        <p:grpSp>
          <p:nvGrpSpPr>
            <p:cNvPr id="4118" name="Group 22"/>
            <p:cNvGrpSpPr>
              <a:grpSpLocks/>
            </p:cNvGrpSpPr>
            <p:nvPr/>
          </p:nvGrpSpPr>
          <p:grpSpPr bwMode="auto">
            <a:xfrm>
              <a:off x="2299" y="3351"/>
              <a:ext cx="658" cy="237"/>
              <a:chOff x="2299" y="3351"/>
              <a:chExt cx="658" cy="237"/>
            </a:xfrm>
          </p:grpSpPr>
          <p:sp>
            <p:nvSpPr>
              <p:cNvPr id="4116" name="Rectangle 20"/>
              <p:cNvSpPr>
                <a:spLocks noChangeArrowheads="1"/>
              </p:cNvSpPr>
              <p:nvPr/>
            </p:nvSpPr>
            <p:spPr bwMode="auto">
              <a:xfrm>
                <a:off x="2299" y="3351"/>
                <a:ext cx="658" cy="2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BE"/>
              </a:p>
            </p:txBody>
          </p:sp>
          <p:sp>
            <p:nvSpPr>
              <p:cNvPr id="4117" name="Rectangle 21"/>
              <p:cNvSpPr>
                <a:spLocks noChangeArrowheads="1"/>
              </p:cNvSpPr>
              <p:nvPr/>
            </p:nvSpPr>
            <p:spPr bwMode="auto">
              <a:xfrm>
                <a:off x="2299" y="3351"/>
                <a:ext cx="658" cy="237"/>
              </a:xfrm>
              <a:prstGeom prst="rect">
                <a:avLst/>
              </a:prstGeom>
              <a:noFill/>
              <a:ln w="6" cap="rnd">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BE"/>
              </a:p>
            </p:txBody>
          </p:sp>
        </p:grpSp>
        <p:sp>
          <p:nvSpPr>
            <p:cNvPr id="4119" name="Rectangle 23"/>
            <p:cNvSpPr>
              <a:spLocks noChangeArrowheads="1"/>
            </p:cNvSpPr>
            <p:nvPr/>
          </p:nvSpPr>
          <p:spPr bwMode="auto">
            <a:xfrm>
              <a:off x="2361" y="3394"/>
              <a:ext cx="599"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FF0000"/>
                  </a:solidFill>
                  <a:effectLst/>
                  <a:latin typeface="Arial" pitchFamily="34" charset="0"/>
                </a:rPr>
                <a:t>IceCube</a:t>
              </a:r>
              <a:endParaRPr kumimoji="0" lang="fr-FR" sz="1800" b="0" i="0" u="none" strike="noStrike" cap="none" normalizeH="0" baseline="0" smtClean="0">
                <a:ln>
                  <a:noFill/>
                </a:ln>
                <a:solidFill>
                  <a:schemeClr val="tx1"/>
                </a:solidFill>
                <a:effectLst/>
                <a:latin typeface="Arial" pitchFamily="34" charset="0"/>
              </a:endParaRPr>
            </a:p>
          </p:txBody>
        </p:sp>
        <p:sp>
          <p:nvSpPr>
            <p:cNvPr id="4120" name="Rectangle 24"/>
            <p:cNvSpPr>
              <a:spLocks noChangeArrowheads="1"/>
            </p:cNvSpPr>
            <p:nvPr/>
          </p:nvSpPr>
          <p:spPr bwMode="auto">
            <a:xfrm>
              <a:off x="3461" y="3158"/>
              <a:ext cx="300" cy="2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BE"/>
            </a:p>
          </p:txBody>
        </p:sp>
        <p:pic>
          <p:nvPicPr>
            <p:cNvPr id="4121" name="Picture 25"/>
            <p:cNvPicPr>
              <a:picLocks noChangeAspect="1" noChangeArrowheads="1"/>
            </p:cNvPicPr>
            <p:nvPr/>
          </p:nvPicPr>
          <p:blipFill>
            <a:blip r:embed="rId2" cstate="print"/>
            <a:srcRect/>
            <a:stretch>
              <a:fillRect/>
            </a:stretch>
          </p:blipFill>
          <p:spPr bwMode="auto">
            <a:xfrm>
              <a:off x="1267" y="18"/>
              <a:ext cx="3163" cy="4275"/>
            </a:xfrm>
            <a:prstGeom prst="rect">
              <a:avLst/>
            </a:prstGeom>
            <a:noFill/>
            <a:ln w="9525">
              <a:noFill/>
              <a:miter lim="800000"/>
              <a:headEnd/>
              <a:tailEnd/>
            </a:ln>
          </p:spPr>
        </p:pic>
        <p:sp>
          <p:nvSpPr>
            <p:cNvPr id="4122" name="Rectangle 26"/>
            <p:cNvSpPr>
              <a:spLocks noChangeArrowheads="1"/>
            </p:cNvSpPr>
            <p:nvPr/>
          </p:nvSpPr>
          <p:spPr bwMode="auto">
            <a:xfrm>
              <a:off x="4368" y="3371"/>
              <a:ext cx="116" cy="2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BE"/>
            </a:p>
          </p:txBody>
        </p:sp>
        <p:sp>
          <p:nvSpPr>
            <p:cNvPr id="4134" name="Rectangle 38"/>
            <p:cNvSpPr>
              <a:spLocks noChangeArrowheads="1"/>
            </p:cNvSpPr>
            <p:nvPr/>
          </p:nvSpPr>
          <p:spPr bwMode="auto">
            <a:xfrm>
              <a:off x="2299" y="3351"/>
              <a:ext cx="658" cy="2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BE"/>
            </a:p>
          </p:txBody>
        </p:sp>
        <p:sp>
          <p:nvSpPr>
            <p:cNvPr id="4137" name="Rectangle 41"/>
            <p:cNvSpPr>
              <a:spLocks noChangeArrowheads="1"/>
            </p:cNvSpPr>
            <p:nvPr/>
          </p:nvSpPr>
          <p:spPr bwMode="auto">
            <a:xfrm>
              <a:off x="2189" y="3334"/>
              <a:ext cx="760" cy="22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err="1" smtClean="0">
                  <a:ln>
                    <a:noFill/>
                  </a:ln>
                  <a:solidFill>
                    <a:srgbClr val="FF0000"/>
                  </a:solidFill>
                  <a:effectLst/>
                  <a:latin typeface="Arial" pitchFamily="34" charset="0"/>
                </a:rPr>
                <a:t>IceCube</a:t>
              </a:r>
              <a:endParaRPr kumimoji="0" lang="fr-FR" sz="1800" b="0" i="0" u="none" strike="noStrike" cap="none" normalizeH="0" baseline="0" dirty="0" smtClean="0">
                <a:ln>
                  <a:noFill/>
                </a:ln>
                <a:solidFill>
                  <a:schemeClr val="tx1"/>
                </a:solidFill>
                <a:effectLst/>
                <a:latin typeface="Arial" pitchFamily="34" charset="0"/>
              </a:endParaRPr>
            </a:p>
          </p:txBody>
        </p:sp>
        <p:sp>
          <p:nvSpPr>
            <p:cNvPr id="4138" name="Rectangle 42"/>
            <p:cNvSpPr>
              <a:spLocks noChangeArrowheads="1"/>
            </p:cNvSpPr>
            <p:nvPr/>
          </p:nvSpPr>
          <p:spPr bwMode="auto">
            <a:xfrm>
              <a:off x="3461" y="3158"/>
              <a:ext cx="300" cy="2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BE"/>
            </a:p>
          </p:txBody>
        </p:sp>
      </p:grpSp>
      <p:sp>
        <p:nvSpPr>
          <p:cNvPr id="2" name="Title 1"/>
          <p:cNvSpPr>
            <a:spLocks noGrp="1"/>
          </p:cNvSpPr>
          <p:nvPr>
            <p:ph type="title"/>
          </p:nvPr>
        </p:nvSpPr>
        <p:spPr/>
        <p:txBody>
          <a:bodyPr/>
          <a:lstStyle/>
          <a:p>
            <a:r>
              <a:rPr lang="fr-BE" dirty="0" err="1" smtClean="0"/>
              <a:t>IceCube</a:t>
            </a:r>
            <a:r>
              <a:rPr lang="fr-BE" dirty="0" smtClean="0"/>
              <a:t> Mission </a:t>
            </a:r>
            <a:endParaRPr lang="fr-BE" dirty="0"/>
          </a:p>
        </p:txBody>
      </p:sp>
      <p:sp>
        <p:nvSpPr>
          <p:cNvPr id="3" name="Content Placeholder 2"/>
          <p:cNvSpPr>
            <a:spLocks noGrp="1"/>
          </p:cNvSpPr>
          <p:nvPr>
            <p:ph idx="1"/>
          </p:nvPr>
        </p:nvSpPr>
        <p:spPr>
          <a:xfrm>
            <a:off x="0" y="980728"/>
            <a:ext cx="5580112" cy="5328592"/>
          </a:xfrm>
        </p:spPr>
        <p:txBody>
          <a:bodyPr/>
          <a:lstStyle/>
          <a:p>
            <a:r>
              <a:rPr lang="fr-BE" dirty="0" err="1" smtClean="0"/>
              <a:t>search</a:t>
            </a:r>
            <a:r>
              <a:rPr lang="fr-BE" dirty="0" smtClean="0"/>
              <a:t> for extra-</a:t>
            </a:r>
            <a:r>
              <a:rPr lang="fr-BE" dirty="0" err="1" smtClean="0"/>
              <a:t>terrestrial</a:t>
            </a:r>
            <a:r>
              <a:rPr lang="fr-BE" dirty="0" smtClean="0"/>
              <a:t> neutrinos </a:t>
            </a:r>
            <a:r>
              <a:rPr lang="fr-BE" dirty="0" smtClean="0">
                <a:latin typeface="Arial"/>
                <a:cs typeface="Arial"/>
              </a:rPr>
              <a:t>→ </a:t>
            </a:r>
            <a:r>
              <a:rPr lang="fr-BE" dirty="0" err="1" smtClean="0">
                <a:cs typeface="Arial"/>
              </a:rPr>
              <a:t>natural</a:t>
            </a:r>
            <a:r>
              <a:rPr lang="fr-BE" dirty="0" smtClean="0">
                <a:cs typeface="Arial"/>
              </a:rPr>
              <a:t> </a:t>
            </a:r>
            <a:r>
              <a:rPr lang="fr-BE" dirty="0" err="1" smtClean="0">
                <a:cs typeface="Arial"/>
              </a:rPr>
              <a:t>accelerators</a:t>
            </a:r>
            <a:r>
              <a:rPr lang="fr-BE" dirty="0" smtClean="0">
                <a:cs typeface="Arial"/>
              </a:rPr>
              <a:t> </a:t>
            </a:r>
            <a:r>
              <a:rPr lang="fr-BE" dirty="0" err="1" smtClean="0">
                <a:cs typeface="Arial"/>
              </a:rPr>
              <a:t>producing</a:t>
            </a:r>
            <a:r>
              <a:rPr lang="fr-BE" dirty="0" smtClean="0">
                <a:cs typeface="Arial"/>
              </a:rPr>
              <a:t> HE </a:t>
            </a:r>
            <a:r>
              <a:rPr lang="fr-BE" dirty="0" err="1" smtClean="0">
                <a:cs typeface="Arial"/>
              </a:rPr>
              <a:t>cosmic</a:t>
            </a:r>
            <a:r>
              <a:rPr lang="fr-BE" dirty="0" smtClean="0">
                <a:cs typeface="Arial"/>
              </a:rPr>
              <a:t> rays</a:t>
            </a:r>
          </a:p>
          <a:p>
            <a:r>
              <a:rPr lang="fr-BE" dirty="0" err="1" smtClean="0">
                <a:cs typeface="Arial"/>
              </a:rPr>
              <a:t>Such</a:t>
            </a:r>
            <a:r>
              <a:rPr lang="fr-BE" dirty="0" smtClean="0">
                <a:cs typeface="Arial"/>
              </a:rPr>
              <a:t> as </a:t>
            </a:r>
            <a:endParaRPr lang="fr-BE" dirty="0" smtClean="0"/>
          </a:p>
          <a:p>
            <a:pPr lvl="1"/>
            <a:r>
              <a:rPr lang="fr-BE" dirty="0" smtClean="0"/>
              <a:t>Active </a:t>
            </a:r>
            <a:r>
              <a:rPr lang="fr-BE" dirty="0" err="1" smtClean="0"/>
              <a:t>Galactic</a:t>
            </a:r>
            <a:r>
              <a:rPr lang="fr-BE" dirty="0" smtClean="0"/>
              <a:t> </a:t>
            </a:r>
            <a:r>
              <a:rPr lang="fr-BE" dirty="0" err="1" smtClean="0"/>
              <a:t>Nuclei</a:t>
            </a:r>
            <a:endParaRPr lang="fr-BE" dirty="0" smtClean="0"/>
          </a:p>
          <a:p>
            <a:pPr lvl="1"/>
            <a:r>
              <a:rPr lang="fr-BE" dirty="0" smtClean="0"/>
              <a:t>Gamma Ray </a:t>
            </a:r>
            <a:r>
              <a:rPr lang="fr-BE" dirty="0" err="1" smtClean="0"/>
              <a:t>Bursts</a:t>
            </a:r>
            <a:endParaRPr lang="fr-BE" dirty="0" smtClean="0"/>
          </a:p>
          <a:p>
            <a:pPr lvl="1"/>
            <a:r>
              <a:rPr lang="fr-BE" dirty="0" err="1" smtClean="0"/>
              <a:t>SuperNovae</a:t>
            </a:r>
            <a:endParaRPr lang="fr-BE" dirty="0" smtClean="0"/>
          </a:p>
          <a:p>
            <a:r>
              <a:rPr lang="fr-BE" dirty="0" smtClean="0"/>
              <a:t>Indirect </a:t>
            </a:r>
            <a:r>
              <a:rPr lang="fr-BE" dirty="0" err="1" smtClean="0"/>
              <a:t>Dark</a:t>
            </a:r>
            <a:r>
              <a:rPr lang="fr-BE" dirty="0" smtClean="0"/>
              <a:t> </a:t>
            </a:r>
            <a:r>
              <a:rPr lang="fr-BE" dirty="0" err="1" smtClean="0"/>
              <a:t>Matter</a:t>
            </a:r>
            <a:r>
              <a:rPr lang="fr-BE" dirty="0" smtClean="0"/>
              <a:t> </a:t>
            </a:r>
            <a:r>
              <a:rPr lang="fr-BE" dirty="0" err="1" smtClean="0"/>
              <a:t>search</a:t>
            </a:r>
            <a:endParaRPr lang="fr-BE" dirty="0" smtClean="0"/>
          </a:p>
          <a:p>
            <a:r>
              <a:rPr lang="fr-BE" dirty="0" err="1" smtClean="0"/>
              <a:t>Cosmic</a:t>
            </a:r>
            <a:r>
              <a:rPr lang="fr-BE" dirty="0" smtClean="0"/>
              <a:t> ray air </a:t>
            </a:r>
            <a:r>
              <a:rPr lang="fr-BE" dirty="0" err="1" smtClean="0"/>
              <a:t>showers</a:t>
            </a:r>
            <a:r>
              <a:rPr lang="fr-BE" dirty="0" smtClean="0"/>
              <a:t> </a:t>
            </a:r>
            <a:r>
              <a:rPr lang="fr-BE" dirty="0" err="1" smtClean="0"/>
              <a:t>with</a:t>
            </a:r>
            <a:r>
              <a:rPr lang="fr-BE" dirty="0" smtClean="0"/>
              <a:t> </a:t>
            </a:r>
            <a:r>
              <a:rPr lang="fr-BE" dirty="0" err="1" smtClean="0"/>
              <a:t>IceTop</a:t>
            </a:r>
            <a:endParaRPr lang="fr-BE" dirty="0" smtClean="0"/>
          </a:p>
          <a:p>
            <a:endParaRPr lang="fr-BE" dirty="0"/>
          </a:p>
        </p:txBody>
      </p:sp>
      <p:sp>
        <p:nvSpPr>
          <p:cNvPr id="4" name="Date Placeholder 3"/>
          <p:cNvSpPr>
            <a:spLocks noGrp="1"/>
          </p:cNvSpPr>
          <p:nvPr>
            <p:ph type="dt" sz="half" idx="10"/>
          </p:nvPr>
        </p:nvSpPr>
        <p:spPr/>
        <p:txBody>
          <a:bodyPr/>
          <a:lstStyle/>
          <a:p>
            <a:r>
              <a:rPr lang="fr-FR" smtClean="0"/>
              <a:t>Catherine De Clercq</a:t>
            </a:r>
            <a:endParaRPr lang="fr-BE" dirty="0"/>
          </a:p>
        </p:txBody>
      </p:sp>
      <p:sp>
        <p:nvSpPr>
          <p:cNvPr id="5" name="Footer Placeholder 4"/>
          <p:cNvSpPr>
            <a:spLocks noGrp="1"/>
          </p:cNvSpPr>
          <p:nvPr>
            <p:ph type="ftr" sz="quarter" idx="11"/>
          </p:nvPr>
        </p:nvSpPr>
        <p:spPr/>
        <p:txBody>
          <a:bodyPr/>
          <a:lstStyle/>
          <a:p>
            <a:r>
              <a:rPr lang="fr-BE" smtClean="0"/>
              <a:t>DM in IceCube</a:t>
            </a:r>
            <a:endParaRPr lang="fr-BE" dirty="0"/>
          </a:p>
        </p:txBody>
      </p:sp>
      <p:sp>
        <p:nvSpPr>
          <p:cNvPr id="6" name="Slide Number Placeholder 5"/>
          <p:cNvSpPr>
            <a:spLocks noGrp="1"/>
          </p:cNvSpPr>
          <p:nvPr>
            <p:ph type="sldNum" sz="quarter" idx="12"/>
          </p:nvPr>
        </p:nvSpPr>
        <p:spPr/>
        <p:txBody>
          <a:bodyPr/>
          <a:lstStyle/>
          <a:p>
            <a:fld id="{EAA0DE33-1A4D-41F2-B9D0-EF65D06789FD}" type="slidenum">
              <a:rPr lang="fr-BE" smtClean="0"/>
              <a:pPr/>
              <a:t>10</a:t>
            </a:fld>
            <a:endParaRPr lang="fr-B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fr-BE" dirty="0" err="1" smtClean="0"/>
              <a:t>IceCube</a:t>
            </a:r>
            <a:r>
              <a:rPr lang="fr-BE" dirty="0" smtClean="0"/>
              <a:t> detector</a:t>
            </a:r>
            <a:endParaRPr lang="fr-BE" dirty="0"/>
          </a:p>
        </p:txBody>
      </p:sp>
      <p:sp>
        <p:nvSpPr>
          <p:cNvPr id="4" name="Date Placeholder 3"/>
          <p:cNvSpPr>
            <a:spLocks noGrp="1"/>
          </p:cNvSpPr>
          <p:nvPr>
            <p:ph type="dt" sz="half" idx="10"/>
          </p:nvPr>
        </p:nvSpPr>
        <p:spPr/>
        <p:txBody>
          <a:bodyPr/>
          <a:lstStyle/>
          <a:p>
            <a:r>
              <a:rPr lang="fr-FR" smtClean="0"/>
              <a:t>Catherine De Clercq</a:t>
            </a:r>
            <a:endParaRPr lang="fr-BE" dirty="0"/>
          </a:p>
        </p:txBody>
      </p:sp>
      <p:sp>
        <p:nvSpPr>
          <p:cNvPr id="5" name="Footer Placeholder 4"/>
          <p:cNvSpPr>
            <a:spLocks noGrp="1"/>
          </p:cNvSpPr>
          <p:nvPr>
            <p:ph type="ftr" sz="quarter" idx="11"/>
          </p:nvPr>
        </p:nvSpPr>
        <p:spPr/>
        <p:txBody>
          <a:bodyPr/>
          <a:lstStyle/>
          <a:p>
            <a:r>
              <a:rPr lang="fr-BE" smtClean="0"/>
              <a:t>DM in IceCube</a:t>
            </a:r>
            <a:endParaRPr lang="fr-BE" dirty="0"/>
          </a:p>
        </p:txBody>
      </p:sp>
      <p:sp>
        <p:nvSpPr>
          <p:cNvPr id="6" name="Slide Number Placeholder 5"/>
          <p:cNvSpPr>
            <a:spLocks noGrp="1"/>
          </p:cNvSpPr>
          <p:nvPr>
            <p:ph type="sldNum" sz="quarter" idx="12"/>
          </p:nvPr>
        </p:nvSpPr>
        <p:spPr/>
        <p:txBody>
          <a:bodyPr/>
          <a:lstStyle/>
          <a:p>
            <a:fld id="{EAA0DE33-1A4D-41F2-B9D0-EF65D06789FD}" type="slidenum">
              <a:rPr lang="fr-BE" smtClean="0"/>
              <a:pPr/>
              <a:t>11</a:t>
            </a:fld>
            <a:endParaRPr lang="fr-BE"/>
          </a:p>
        </p:txBody>
      </p:sp>
      <p:grpSp>
        <p:nvGrpSpPr>
          <p:cNvPr id="15" name="Group 14"/>
          <p:cNvGrpSpPr/>
          <p:nvPr/>
        </p:nvGrpSpPr>
        <p:grpSpPr>
          <a:xfrm>
            <a:off x="4772993" y="908720"/>
            <a:ext cx="4263503" cy="3077716"/>
            <a:chOff x="4427984" y="908720"/>
            <a:chExt cx="4263503" cy="3077716"/>
          </a:xfrm>
        </p:grpSpPr>
        <p:pic>
          <p:nvPicPr>
            <p:cNvPr id="1026" name="Picture 2" descr="E:\DATA\Catherine DeClercq\India jan10\talk\2010TopView_seasonLabel.jpg"/>
            <p:cNvPicPr>
              <a:picLocks noChangeAspect="1" noChangeArrowheads="1"/>
            </p:cNvPicPr>
            <p:nvPr/>
          </p:nvPicPr>
          <p:blipFill>
            <a:blip r:embed="rId2" cstate="print"/>
            <a:srcRect/>
            <a:stretch>
              <a:fillRect/>
            </a:stretch>
          </p:blipFill>
          <p:spPr bwMode="auto">
            <a:xfrm>
              <a:off x="4427984" y="908720"/>
              <a:ext cx="4263503" cy="3077716"/>
            </a:xfrm>
            <a:prstGeom prst="rect">
              <a:avLst/>
            </a:prstGeom>
            <a:noFill/>
            <a:ln>
              <a:noFill/>
            </a:ln>
          </p:spPr>
        </p:pic>
        <p:sp>
          <p:nvSpPr>
            <p:cNvPr id="13" name="Hexagon 12"/>
            <p:cNvSpPr/>
            <p:nvPr/>
          </p:nvSpPr>
          <p:spPr>
            <a:xfrm>
              <a:off x="4860032" y="908720"/>
              <a:ext cx="3312368" cy="3024336"/>
            </a:xfrm>
            <a:prstGeom prst="hexagon">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18" name="Group 17"/>
          <p:cNvGrpSpPr/>
          <p:nvPr/>
        </p:nvGrpSpPr>
        <p:grpSpPr>
          <a:xfrm>
            <a:off x="0" y="1"/>
            <a:ext cx="4776025" cy="6381328"/>
            <a:chOff x="0" y="1"/>
            <a:chExt cx="4776025" cy="6381328"/>
          </a:xfrm>
        </p:grpSpPr>
        <p:pic>
          <p:nvPicPr>
            <p:cNvPr id="7" name="Picture 6" descr="NeitherLowRes.jpg"/>
            <p:cNvPicPr>
              <a:picLocks noChangeAspect="1"/>
            </p:cNvPicPr>
            <p:nvPr/>
          </p:nvPicPr>
          <p:blipFill>
            <a:blip r:embed="rId3" cstate="print"/>
            <a:stretch>
              <a:fillRect/>
            </a:stretch>
          </p:blipFill>
          <p:spPr>
            <a:xfrm>
              <a:off x="0" y="1"/>
              <a:ext cx="4776025" cy="6381328"/>
            </a:xfrm>
            <a:prstGeom prst="rect">
              <a:avLst/>
            </a:prstGeom>
          </p:spPr>
        </p:pic>
        <p:sp>
          <p:nvSpPr>
            <p:cNvPr id="16" name="TextBox 15"/>
            <p:cNvSpPr txBox="1"/>
            <p:nvPr/>
          </p:nvSpPr>
          <p:spPr>
            <a:xfrm>
              <a:off x="0" y="3140968"/>
              <a:ext cx="907621" cy="369332"/>
            </a:xfrm>
            <a:prstGeom prst="rect">
              <a:avLst/>
            </a:prstGeom>
            <a:solidFill>
              <a:schemeClr val="bg1"/>
            </a:solidFill>
            <a:ln>
              <a:solidFill>
                <a:schemeClr val="tx2">
                  <a:lumMod val="60000"/>
                  <a:lumOff val="40000"/>
                </a:schemeClr>
              </a:solidFill>
            </a:ln>
          </p:spPr>
          <p:txBody>
            <a:bodyPr wrap="none" rtlCol="0">
              <a:spAutoFit/>
            </a:bodyPr>
            <a:lstStyle/>
            <a:p>
              <a:r>
                <a:rPr lang="fr-BE" dirty="0" smtClean="0">
                  <a:solidFill>
                    <a:schemeClr val="accent1">
                      <a:lumMod val="75000"/>
                    </a:schemeClr>
                  </a:solidFill>
                </a:rPr>
                <a:t>-1450m</a:t>
              </a:r>
              <a:endParaRPr lang="fr-BE" dirty="0">
                <a:solidFill>
                  <a:schemeClr val="accent1">
                    <a:lumMod val="75000"/>
                  </a:schemeClr>
                </a:solidFill>
              </a:endParaRPr>
            </a:p>
          </p:txBody>
        </p:sp>
        <p:sp>
          <p:nvSpPr>
            <p:cNvPr id="17" name="TextBox 16"/>
            <p:cNvSpPr txBox="1"/>
            <p:nvPr/>
          </p:nvSpPr>
          <p:spPr>
            <a:xfrm>
              <a:off x="0" y="4437112"/>
              <a:ext cx="907621" cy="369332"/>
            </a:xfrm>
            <a:prstGeom prst="rect">
              <a:avLst/>
            </a:prstGeom>
            <a:solidFill>
              <a:schemeClr val="bg1"/>
            </a:solidFill>
            <a:ln>
              <a:solidFill>
                <a:schemeClr val="tx2">
                  <a:lumMod val="60000"/>
                  <a:lumOff val="40000"/>
                </a:schemeClr>
              </a:solidFill>
            </a:ln>
          </p:spPr>
          <p:txBody>
            <a:bodyPr wrap="none" rtlCol="0">
              <a:spAutoFit/>
            </a:bodyPr>
            <a:lstStyle/>
            <a:p>
              <a:r>
                <a:rPr lang="fr-BE" dirty="0" smtClean="0">
                  <a:solidFill>
                    <a:schemeClr val="accent1">
                      <a:lumMod val="75000"/>
                    </a:schemeClr>
                  </a:solidFill>
                </a:rPr>
                <a:t>-2450m</a:t>
              </a:r>
              <a:endParaRPr lang="fr-BE" dirty="0">
                <a:solidFill>
                  <a:schemeClr val="accent1">
                    <a:lumMod val="75000"/>
                  </a:schemeClr>
                </a:solidFill>
              </a:endParaRPr>
            </a:p>
          </p:txBody>
        </p:sp>
      </p:grpSp>
      <p:grpSp>
        <p:nvGrpSpPr>
          <p:cNvPr id="27" name="Group 26"/>
          <p:cNvGrpSpPr/>
          <p:nvPr/>
        </p:nvGrpSpPr>
        <p:grpSpPr>
          <a:xfrm>
            <a:off x="179512" y="116632"/>
            <a:ext cx="2304256" cy="1319808"/>
            <a:chOff x="179512" y="116632"/>
            <a:chExt cx="2304256" cy="1319808"/>
          </a:xfrm>
        </p:grpSpPr>
        <p:pic>
          <p:nvPicPr>
            <p:cNvPr id="21" name="Picture 2" descr="E:\DATA\Catherine DeClercq\IceCube Outreach\2007_1102Image0008.JPG"/>
            <p:cNvPicPr>
              <a:picLocks noChangeAspect="1" noChangeArrowheads="1"/>
            </p:cNvPicPr>
            <p:nvPr/>
          </p:nvPicPr>
          <p:blipFill>
            <a:blip r:embed="rId4" cstate="print"/>
            <a:srcRect/>
            <a:stretch>
              <a:fillRect/>
            </a:stretch>
          </p:blipFill>
          <p:spPr bwMode="auto">
            <a:xfrm>
              <a:off x="179512" y="116632"/>
              <a:ext cx="1759744" cy="1319808"/>
            </a:xfrm>
            <a:prstGeom prst="rect">
              <a:avLst/>
            </a:prstGeom>
            <a:noFill/>
          </p:spPr>
        </p:pic>
        <p:cxnSp>
          <p:nvCxnSpPr>
            <p:cNvPr id="19" name="Straight Connector 18"/>
            <p:cNvCxnSpPr/>
            <p:nvPr/>
          </p:nvCxnSpPr>
          <p:spPr>
            <a:xfrm rot="16200000" flipH="1">
              <a:off x="1907704" y="116632"/>
              <a:ext cx="576064" cy="5760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1835696" y="764704"/>
              <a:ext cx="720080" cy="57606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29" name="Straight Arrow Connector 28"/>
          <p:cNvCxnSpPr/>
          <p:nvPr/>
        </p:nvCxnSpPr>
        <p:spPr>
          <a:xfrm>
            <a:off x="5220072" y="4149080"/>
            <a:ext cx="3312368" cy="1588"/>
          </a:xfrm>
          <a:prstGeom prst="straightConnector1">
            <a:avLst/>
          </a:prstGeom>
          <a:ln w="38100">
            <a:solidFill>
              <a:schemeClr val="accent4">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588224" y="4077072"/>
            <a:ext cx="899605" cy="523220"/>
          </a:xfrm>
          <a:prstGeom prst="rect">
            <a:avLst/>
          </a:prstGeom>
          <a:noFill/>
        </p:spPr>
        <p:txBody>
          <a:bodyPr wrap="none" rtlCol="0">
            <a:spAutoFit/>
          </a:bodyPr>
          <a:lstStyle/>
          <a:p>
            <a:r>
              <a:rPr lang="fr-BE" sz="2800" dirty="0" smtClean="0">
                <a:solidFill>
                  <a:srgbClr val="7030A0"/>
                </a:solidFill>
              </a:rPr>
              <a:t>1 km</a:t>
            </a:r>
            <a:endParaRPr lang="fr-BE" sz="2800" dirty="0">
              <a:solidFill>
                <a:srgbClr val="7030A0"/>
              </a:solidFill>
            </a:endParaRPr>
          </a:p>
        </p:txBody>
      </p:sp>
      <p:sp>
        <p:nvSpPr>
          <p:cNvPr id="32" name="TextBox 31"/>
          <p:cNvSpPr txBox="1"/>
          <p:nvPr/>
        </p:nvSpPr>
        <p:spPr>
          <a:xfrm>
            <a:off x="4192003" y="4869160"/>
            <a:ext cx="4951997" cy="954107"/>
          </a:xfrm>
          <a:prstGeom prst="rect">
            <a:avLst/>
          </a:prstGeom>
          <a:solidFill>
            <a:schemeClr val="bg1"/>
          </a:solidFill>
          <a:ln>
            <a:solidFill>
              <a:schemeClr val="accent1">
                <a:lumMod val="75000"/>
              </a:schemeClr>
            </a:solidFill>
          </a:ln>
        </p:spPr>
        <p:txBody>
          <a:bodyPr wrap="none" rtlCol="0">
            <a:spAutoFit/>
          </a:bodyPr>
          <a:lstStyle/>
          <a:p>
            <a:pPr algn="r"/>
            <a:r>
              <a:rPr lang="fr-BE" sz="2800" dirty="0" err="1" smtClean="0">
                <a:solidFill>
                  <a:schemeClr val="tx2">
                    <a:lumMod val="50000"/>
                  </a:schemeClr>
                </a:solidFill>
                <a:latin typeface="Berlin Sans FB" pitchFamily="34" charset="0"/>
                <a:ea typeface="Arial Unicode MS" pitchFamily="34" charset="-128"/>
                <a:cs typeface="Arial Unicode MS" pitchFamily="34" charset="-128"/>
              </a:rPr>
              <a:t>Array</a:t>
            </a:r>
            <a:r>
              <a:rPr lang="fr-BE" sz="2800" dirty="0" smtClean="0">
                <a:solidFill>
                  <a:schemeClr val="tx2">
                    <a:lumMod val="50000"/>
                  </a:schemeClr>
                </a:solidFill>
                <a:latin typeface="Berlin Sans FB" pitchFamily="34" charset="0"/>
                <a:ea typeface="Arial Unicode MS" pitchFamily="34" charset="-128"/>
                <a:cs typeface="Arial Unicode MS" pitchFamily="34" charset="-128"/>
              </a:rPr>
              <a:t> of 80 strings </a:t>
            </a:r>
          </a:p>
          <a:p>
            <a:pPr algn="r"/>
            <a:r>
              <a:rPr lang="fr-BE" sz="2800" dirty="0" err="1" smtClean="0">
                <a:solidFill>
                  <a:schemeClr val="tx2">
                    <a:lumMod val="50000"/>
                  </a:schemeClr>
                </a:solidFill>
                <a:latin typeface="Berlin Sans FB" pitchFamily="34" charset="0"/>
                <a:ea typeface="Arial Unicode MS" pitchFamily="34" charset="-128"/>
                <a:cs typeface="Arial Unicode MS" pitchFamily="34" charset="-128"/>
              </a:rPr>
              <a:t>with</a:t>
            </a:r>
            <a:r>
              <a:rPr lang="fr-BE" sz="2800" dirty="0" smtClean="0">
                <a:solidFill>
                  <a:schemeClr val="tx2">
                    <a:lumMod val="50000"/>
                  </a:schemeClr>
                </a:solidFill>
                <a:latin typeface="Berlin Sans FB" pitchFamily="34" charset="0"/>
                <a:ea typeface="Arial Unicode MS" pitchFamily="34" charset="-128"/>
                <a:cs typeface="Arial Unicode MS" pitchFamily="34" charset="-128"/>
              </a:rPr>
              <a:t> 60 Digital Optical Modules</a:t>
            </a:r>
            <a:endParaRPr lang="fr-BE" sz="2800" dirty="0">
              <a:solidFill>
                <a:schemeClr val="tx2">
                  <a:lumMod val="50000"/>
                </a:schemeClr>
              </a:solidFill>
              <a:latin typeface="Berlin Sans FB" pitchFamily="34" charset="0"/>
              <a:ea typeface="Arial Unicode MS" pitchFamily="34" charset="-128"/>
              <a:cs typeface="Arial Unicode MS" pitchFamily="34" charset="-128"/>
            </a:endParaRPr>
          </a:p>
        </p:txBody>
      </p:sp>
      <p:cxnSp>
        <p:nvCxnSpPr>
          <p:cNvPr id="34" name="Straight Connector 33"/>
          <p:cNvCxnSpPr/>
          <p:nvPr/>
        </p:nvCxnSpPr>
        <p:spPr>
          <a:xfrm>
            <a:off x="1907704" y="4005064"/>
            <a:ext cx="2304256" cy="864096"/>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07704" y="5229200"/>
            <a:ext cx="2304256" cy="576064"/>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555776" y="2636912"/>
            <a:ext cx="1069332" cy="369332"/>
          </a:xfrm>
          <a:prstGeom prst="rect">
            <a:avLst/>
          </a:prstGeom>
          <a:noFill/>
        </p:spPr>
        <p:txBody>
          <a:bodyPr wrap="none" rtlCol="0">
            <a:spAutoFit/>
          </a:bodyPr>
          <a:lstStyle/>
          <a:p>
            <a:r>
              <a:rPr lang="fr-BE" dirty="0" smtClean="0">
                <a:solidFill>
                  <a:schemeClr val="tx2">
                    <a:lumMod val="60000"/>
                    <a:lumOff val="40000"/>
                  </a:schemeClr>
                </a:solidFill>
              </a:rPr>
              <a:t>AMANDA</a:t>
            </a:r>
            <a:endParaRPr lang="fr-BE" dirty="0">
              <a:solidFill>
                <a:schemeClr val="tx2">
                  <a:lumMod val="60000"/>
                  <a:lumOff val="40000"/>
                </a:schemeClr>
              </a:solidFill>
            </a:endParaRPr>
          </a:p>
        </p:txBody>
      </p:sp>
      <p:sp>
        <p:nvSpPr>
          <p:cNvPr id="47" name="TextBox 46"/>
          <p:cNvSpPr txBox="1"/>
          <p:nvPr/>
        </p:nvSpPr>
        <p:spPr>
          <a:xfrm>
            <a:off x="3131840" y="692696"/>
            <a:ext cx="843821" cy="369332"/>
          </a:xfrm>
          <a:prstGeom prst="rect">
            <a:avLst/>
          </a:prstGeom>
          <a:noFill/>
        </p:spPr>
        <p:txBody>
          <a:bodyPr wrap="none" rtlCol="0">
            <a:spAutoFit/>
          </a:bodyPr>
          <a:lstStyle/>
          <a:p>
            <a:r>
              <a:rPr lang="fr-BE" dirty="0" err="1" smtClean="0"/>
              <a:t>IceTop</a:t>
            </a:r>
            <a:r>
              <a:rPr lang="fr-BE" dirty="0" smtClean="0"/>
              <a:t> </a:t>
            </a:r>
            <a:endParaRPr lang="fr-BE" dirty="0"/>
          </a:p>
        </p:txBody>
      </p:sp>
      <p:sp>
        <p:nvSpPr>
          <p:cNvPr id="48" name="TextBox 47"/>
          <p:cNvSpPr txBox="1"/>
          <p:nvPr/>
        </p:nvSpPr>
        <p:spPr>
          <a:xfrm>
            <a:off x="1907704" y="116632"/>
            <a:ext cx="1435073" cy="369332"/>
          </a:xfrm>
          <a:prstGeom prst="rect">
            <a:avLst/>
          </a:prstGeom>
          <a:noFill/>
        </p:spPr>
        <p:txBody>
          <a:bodyPr wrap="none" rtlCol="0">
            <a:spAutoFit/>
          </a:bodyPr>
          <a:lstStyle/>
          <a:p>
            <a:r>
              <a:rPr lang="fr-BE" dirty="0" smtClean="0"/>
              <a:t>Control room</a:t>
            </a:r>
            <a:endParaRPr lang="fr-B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dirty="0" err="1" smtClean="0"/>
              <a:t>IceCube</a:t>
            </a:r>
            <a:r>
              <a:rPr lang="fr-BE" dirty="0" smtClean="0"/>
              <a:t> detector</a:t>
            </a:r>
            <a:endParaRPr lang="fr-BE" dirty="0"/>
          </a:p>
        </p:txBody>
      </p:sp>
      <p:sp>
        <p:nvSpPr>
          <p:cNvPr id="2" name="Date Placeholder 1"/>
          <p:cNvSpPr>
            <a:spLocks noGrp="1"/>
          </p:cNvSpPr>
          <p:nvPr>
            <p:ph type="dt" sz="half" idx="10"/>
          </p:nvPr>
        </p:nvSpPr>
        <p:spPr/>
        <p:txBody>
          <a:bodyPr/>
          <a:lstStyle/>
          <a:p>
            <a:r>
              <a:rPr lang="fr-FR" smtClean="0"/>
              <a:t>Catherine De Clercq</a:t>
            </a:r>
            <a:endParaRPr lang="fr-BE"/>
          </a:p>
        </p:txBody>
      </p:sp>
      <p:sp>
        <p:nvSpPr>
          <p:cNvPr id="3" name="Footer Placeholder 2"/>
          <p:cNvSpPr>
            <a:spLocks noGrp="1"/>
          </p:cNvSpPr>
          <p:nvPr>
            <p:ph type="ftr" sz="quarter" idx="11"/>
          </p:nvPr>
        </p:nvSpPr>
        <p:spPr/>
        <p:txBody>
          <a:bodyPr/>
          <a:lstStyle/>
          <a:p>
            <a:r>
              <a:rPr lang="fr-BE" smtClean="0"/>
              <a:t>DM in IceCube</a:t>
            </a:r>
            <a:endParaRPr lang="fr-BE"/>
          </a:p>
        </p:txBody>
      </p:sp>
      <p:sp>
        <p:nvSpPr>
          <p:cNvPr id="4" name="Slide Number Placeholder 3"/>
          <p:cNvSpPr>
            <a:spLocks noGrp="1"/>
          </p:cNvSpPr>
          <p:nvPr>
            <p:ph type="sldNum" sz="quarter" idx="12"/>
          </p:nvPr>
        </p:nvSpPr>
        <p:spPr/>
        <p:txBody>
          <a:bodyPr/>
          <a:lstStyle/>
          <a:p>
            <a:fld id="{EAA0DE33-1A4D-41F2-B9D0-EF65D06789FD}" type="slidenum">
              <a:rPr lang="fr-BE" smtClean="0"/>
              <a:pPr/>
              <a:t>12</a:t>
            </a:fld>
            <a:endParaRPr lang="fr-BE"/>
          </a:p>
        </p:txBody>
      </p:sp>
      <p:grpSp>
        <p:nvGrpSpPr>
          <p:cNvPr id="13" name="Group 12"/>
          <p:cNvGrpSpPr/>
          <p:nvPr/>
        </p:nvGrpSpPr>
        <p:grpSpPr>
          <a:xfrm>
            <a:off x="4772993" y="908720"/>
            <a:ext cx="4263503" cy="3077716"/>
            <a:chOff x="4427984" y="908720"/>
            <a:chExt cx="4263503" cy="3077716"/>
          </a:xfrm>
        </p:grpSpPr>
        <p:pic>
          <p:nvPicPr>
            <p:cNvPr id="9" name="Picture 2" descr="E:\DATA\Catherine DeClercq\India jan10\talk\2010TopView_seasonLabel.jpg"/>
            <p:cNvPicPr>
              <a:picLocks noChangeAspect="1" noChangeArrowheads="1"/>
            </p:cNvPicPr>
            <p:nvPr/>
          </p:nvPicPr>
          <p:blipFill>
            <a:blip r:embed="rId2" cstate="print"/>
            <a:srcRect/>
            <a:stretch>
              <a:fillRect/>
            </a:stretch>
          </p:blipFill>
          <p:spPr bwMode="auto">
            <a:xfrm>
              <a:off x="4427984" y="908720"/>
              <a:ext cx="4263503" cy="3077716"/>
            </a:xfrm>
            <a:prstGeom prst="rect">
              <a:avLst/>
            </a:prstGeom>
            <a:noFill/>
            <a:ln>
              <a:noFill/>
            </a:ln>
          </p:spPr>
        </p:pic>
        <p:sp>
          <p:nvSpPr>
            <p:cNvPr id="10" name="Hexagon 9"/>
            <p:cNvSpPr/>
            <p:nvPr/>
          </p:nvSpPr>
          <p:spPr>
            <a:xfrm>
              <a:off x="4860032" y="908720"/>
              <a:ext cx="3312368" cy="3024336"/>
            </a:xfrm>
            <a:prstGeom prst="hexagon">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Oval 10"/>
            <p:cNvSpPr/>
            <p:nvPr/>
          </p:nvSpPr>
          <p:spPr>
            <a:xfrm>
              <a:off x="6228184" y="1988840"/>
              <a:ext cx="864096" cy="864096"/>
            </a:xfrm>
            <a:prstGeom prst="ellipse">
              <a:avLst/>
            </a:prstGeom>
            <a:noFill/>
            <a:ln>
              <a:solidFill>
                <a:srgbClr val="BCDD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16" name="Group 15"/>
          <p:cNvGrpSpPr/>
          <p:nvPr/>
        </p:nvGrpSpPr>
        <p:grpSpPr>
          <a:xfrm>
            <a:off x="0" y="0"/>
            <a:ext cx="4788024" cy="6376944"/>
            <a:chOff x="0" y="0"/>
            <a:chExt cx="4788024" cy="6376944"/>
          </a:xfrm>
        </p:grpSpPr>
        <p:pic>
          <p:nvPicPr>
            <p:cNvPr id="5" name="Picture 4" descr="DCLowRes.jpg"/>
            <p:cNvPicPr>
              <a:picLocks noChangeAspect="1"/>
            </p:cNvPicPr>
            <p:nvPr/>
          </p:nvPicPr>
          <p:blipFill>
            <a:blip r:embed="rId3" cstate="print"/>
            <a:stretch>
              <a:fillRect/>
            </a:stretch>
          </p:blipFill>
          <p:spPr>
            <a:xfrm>
              <a:off x="15280" y="0"/>
              <a:ext cx="4772744" cy="6376944"/>
            </a:xfrm>
            <a:prstGeom prst="rect">
              <a:avLst/>
            </a:prstGeom>
          </p:spPr>
        </p:pic>
        <p:sp>
          <p:nvSpPr>
            <p:cNvPr id="14" name="TextBox 13"/>
            <p:cNvSpPr txBox="1"/>
            <p:nvPr/>
          </p:nvSpPr>
          <p:spPr>
            <a:xfrm>
              <a:off x="0" y="3140968"/>
              <a:ext cx="907621" cy="369332"/>
            </a:xfrm>
            <a:prstGeom prst="rect">
              <a:avLst/>
            </a:prstGeom>
            <a:solidFill>
              <a:schemeClr val="bg1"/>
            </a:solidFill>
            <a:ln>
              <a:solidFill>
                <a:schemeClr val="tx2">
                  <a:lumMod val="60000"/>
                  <a:lumOff val="40000"/>
                </a:schemeClr>
              </a:solidFill>
            </a:ln>
          </p:spPr>
          <p:txBody>
            <a:bodyPr wrap="none" rtlCol="0">
              <a:spAutoFit/>
            </a:bodyPr>
            <a:lstStyle/>
            <a:p>
              <a:r>
                <a:rPr lang="fr-BE" dirty="0" smtClean="0">
                  <a:solidFill>
                    <a:schemeClr val="accent1">
                      <a:lumMod val="75000"/>
                    </a:schemeClr>
                  </a:solidFill>
                </a:rPr>
                <a:t>-1450m</a:t>
              </a:r>
              <a:endParaRPr lang="fr-BE" dirty="0">
                <a:solidFill>
                  <a:schemeClr val="accent1">
                    <a:lumMod val="75000"/>
                  </a:schemeClr>
                </a:solidFill>
              </a:endParaRPr>
            </a:p>
          </p:txBody>
        </p:sp>
        <p:sp>
          <p:nvSpPr>
            <p:cNvPr id="15" name="TextBox 14"/>
            <p:cNvSpPr txBox="1"/>
            <p:nvPr/>
          </p:nvSpPr>
          <p:spPr>
            <a:xfrm>
              <a:off x="0" y="4437112"/>
              <a:ext cx="907621" cy="369332"/>
            </a:xfrm>
            <a:prstGeom prst="rect">
              <a:avLst/>
            </a:prstGeom>
            <a:solidFill>
              <a:schemeClr val="bg1"/>
            </a:solidFill>
            <a:ln>
              <a:solidFill>
                <a:schemeClr val="tx2">
                  <a:lumMod val="60000"/>
                  <a:lumOff val="40000"/>
                </a:schemeClr>
              </a:solidFill>
            </a:ln>
          </p:spPr>
          <p:txBody>
            <a:bodyPr wrap="none" rtlCol="0">
              <a:spAutoFit/>
            </a:bodyPr>
            <a:lstStyle/>
            <a:p>
              <a:r>
                <a:rPr lang="fr-BE" dirty="0" smtClean="0">
                  <a:solidFill>
                    <a:schemeClr val="accent1">
                      <a:lumMod val="75000"/>
                    </a:schemeClr>
                  </a:solidFill>
                </a:rPr>
                <a:t>-2450m</a:t>
              </a:r>
              <a:endParaRPr lang="fr-BE" dirty="0">
                <a:solidFill>
                  <a:schemeClr val="accent1">
                    <a:lumMod val="75000"/>
                  </a:schemeClr>
                </a:solidFill>
              </a:endParaRPr>
            </a:p>
          </p:txBody>
        </p:sp>
      </p:grpSp>
      <p:grpSp>
        <p:nvGrpSpPr>
          <p:cNvPr id="19" name="Group 18"/>
          <p:cNvGrpSpPr/>
          <p:nvPr/>
        </p:nvGrpSpPr>
        <p:grpSpPr>
          <a:xfrm>
            <a:off x="179512" y="116632"/>
            <a:ext cx="2304256" cy="1319808"/>
            <a:chOff x="179512" y="116632"/>
            <a:chExt cx="2304256" cy="1319808"/>
          </a:xfrm>
        </p:grpSpPr>
        <p:pic>
          <p:nvPicPr>
            <p:cNvPr id="20" name="Picture 2" descr="E:\DATA\Catherine DeClercq\IceCube Outreach\2007_1102Image0008.JPG"/>
            <p:cNvPicPr>
              <a:picLocks noChangeAspect="1" noChangeArrowheads="1"/>
            </p:cNvPicPr>
            <p:nvPr/>
          </p:nvPicPr>
          <p:blipFill>
            <a:blip r:embed="rId4" cstate="print"/>
            <a:srcRect/>
            <a:stretch>
              <a:fillRect/>
            </a:stretch>
          </p:blipFill>
          <p:spPr bwMode="auto">
            <a:xfrm>
              <a:off x="179512" y="116632"/>
              <a:ext cx="1759744" cy="1319808"/>
            </a:xfrm>
            <a:prstGeom prst="rect">
              <a:avLst/>
            </a:prstGeom>
            <a:noFill/>
          </p:spPr>
        </p:pic>
        <p:cxnSp>
          <p:nvCxnSpPr>
            <p:cNvPr id="21" name="Straight Connector 20"/>
            <p:cNvCxnSpPr/>
            <p:nvPr/>
          </p:nvCxnSpPr>
          <p:spPr>
            <a:xfrm rot="16200000" flipH="1">
              <a:off x="1907704" y="116632"/>
              <a:ext cx="576064" cy="5760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1835696" y="764704"/>
              <a:ext cx="720080" cy="576064"/>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4932040" y="4509120"/>
            <a:ext cx="3650358" cy="1815882"/>
          </a:xfrm>
          <a:prstGeom prst="rect">
            <a:avLst/>
          </a:prstGeom>
          <a:solidFill>
            <a:srgbClr val="D1E686"/>
          </a:solidFill>
          <a:ln>
            <a:solidFill>
              <a:srgbClr val="C00000"/>
            </a:solidFill>
          </a:ln>
        </p:spPr>
        <p:txBody>
          <a:bodyPr wrap="none" rtlCol="0">
            <a:spAutoFit/>
          </a:bodyPr>
          <a:lstStyle/>
          <a:p>
            <a:r>
              <a:rPr lang="fr-BE" sz="2800" dirty="0" err="1" smtClean="0">
                <a:solidFill>
                  <a:srgbClr val="C00000"/>
                </a:solidFill>
                <a:latin typeface="Berlin Sans FB" pitchFamily="34" charset="0"/>
              </a:rPr>
              <a:t>DeepCore</a:t>
            </a:r>
            <a:endParaRPr lang="fr-BE" sz="2800" dirty="0" smtClean="0">
              <a:solidFill>
                <a:srgbClr val="C00000"/>
              </a:solidFill>
              <a:latin typeface="Berlin Sans FB" pitchFamily="34" charset="0"/>
            </a:endParaRPr>
          </a:p>
          <a:p>
            <a:pPr>
              <a:buFont typeface="Wingdings" pitchFamily="2" charset="2"/>
              <a:buChar char="Ø"/>
            </a:pPr>
            <a:r>
              <a:rPr lang="fr-BE" sz="2800" dirty="0" err="1" smtClean="0">
                <a:solidFill>
                  <a:srgbClr val="C00000"/>
                </a:solidFill>
                <a:latin typeface="Berlin Sans FB" pitchFamily="34" charset="0"/>
              </a:rPr>
              <a:t>Denser</a:t>
            </a:r>
            <a:r>
              <a:rPr lang="fr-BE" sz="2800" dirty="0" smtClean="0">
                <a:solidFill>
                  <a:srgbClr val="C00000"/>
                </a:solidFill>
                <a:latin typeface="Berlin Sans FB" pitchFamily="34" charset="0"/>
              </a:rPr>
              <a:t> </a:t>
            </a:r>
            <a:r>
              <a:rPr lang="fr-BE" sz="2800" dirty="0" err="1" smtClean="0">
                <a:solidFill>
                  <a:srgbClr val="C00000"/>
                </a:solidFill>
                <a:latin typeface="Berlin Sans FB" pitchFamily="34" charset="0"/>
              </a:rPr>
              <a:t>spacing</a:t>
            </a:r>
            <a:endParaRPr lang="fr-BE" sz="2800" dirty="0" smtClean="0">
              <a:solidFill>
                <a:srgbClr val="C00000"/>
              </a:solidFill>
              <a:latin typeface="Berlin Sans FB" pitchFamily="34" charset="0"/>
            </a:endParaRPr>
          </a:p>
          <a:p>
            <a:pPr>
              <a:buFont typeface="Wingdings" pitchFamily="2" charset="2"/>
              <a:buChar char="Ø"/>
            </a:pPr>
            <a:r>
              <a:rPr lang="fr-BE" sz="2800" dirty="0" err="1" smtClean="0">
                <a:solidFill>
                  <a:srgbClr val="C00000"/>
                </a:solidFill>
                <a:latin typeface="Berlin Sans FB" pitchFamily="34" charset="0"/>
              </a:rPr>
              <a:t>Low</a:t>
            </a:r>
            <a:r>
              <a:rPr lang="fr-BE" sz="2800" dirty="0" smtClean="0">
                <a:solidFill>
                  <a:srgbClr val="C00000"/>
                </a:solidFill>
                <a:latin typeface="Berlin Sans FB" pitchFamily="34" charset="0"/>
              </a:rPr>
              <a:t> </a:t>
            </a:r>
            <a:r>
              <a:rPr lang="fr-BE" sz="2800" dirty="0" err="1" smtClean="0">
                <a:solidFill>
                  <a:srgbClr val="C00000"/>
                </a:solidFill>
                <a:latin typeface="Berlin Sans FB" pitchFamily="34" charset="0"/>
              </a:rPr>
              <a:t>energy</a:t>
            </a:r>
            <a:r>
              <a:rPr lang="fr-BE" sz="2800" dirty="0" smtClean="0">
                <a:solidFill>
                  <a:srgbClr val="C00000"/>
                </a:solidFill>
                <a:latin typeface="Berlin Sans FB" pitchFamily="34" charset="0"/>
              </a:rPr>
              <a:t> </a:t>
            </a:r>
            <a:r>
              <a:rPr lang="fr-BE" sz="2800" dirty="0" err="1" smtClean="0">
                <a:solidFill>
                  <a:srgbClr val="C00000"/>
                </a:solidFill>
                <a:latin typeface="Berlin Sans FB" pitchFamily="34" charset="0"/>
              </a:rPr>
              <a:t>GeV</a:t>
            </a:r>
            <a:r>
              <a:rPr lang="fr-BE" sz="2800" dirty="0" smtClean="0">
                <a:solidFill>
                  <a:srgbClr val="C00000"/>
                </a:solidFill>
                <a:latin typeface="Berlin Sans FB" pitchFamily="34" charset="0"/>
              </a:rPr>
              <a:t>-</a:t>
            </a:r>
            <a:r>
              <a:rPr lang="fr-BE" sz="2800" dirty="0" err="1" smtClean="0">
                <a:solidFill>
                  <a:srgbClr val="C00000"/>
                </a:solidFill>
                <a:latin typeface="Berlin Sans FB" pitchFamily="34" charset="0"/>
              </a:rPr>
              <a:t>TeV</a:t>
            </a:r>
            <a:endParaRPr lang="fr-BE" sz="2800" dirty="0" smtClean="0">
              <a:solidFill>
                <a:srgbClr val="C00000"/>
              </a:solidFill>
              <a:latin typeface="Berlin Sans FB" pitchFamily="34" charset="0"/>
            </a:endParaRPr>
          </a:p>
          <a:p>
            <a:pPr>
              <a:buFont typeface="Wingdings" pitchFamily="2" charset="2"/>
              <a:buChar char="Ø"/>
            </a:pPr>
            <a:r>
              <a:rPr lang="fr-BE" sz="2800" dirty="0" err="1" smtClean="0">
                <a:solidFill>
                  <a:srgbClr val="C00000"/>
                </a:solidFill>
                <a:latin typeface="Berlin Sans FB" pitchFamily="34" charset="0"/>
              </a:rPr>
              <a:t>Southern</a:t>
            </a:r>
            <a:r>
              <a:rPr lang="fr-BE" sz="2800" dirty="0" smtClean="0">
                <a:solidFill>
                  <a:srgbClr val="C00000"/>
                </a:solidFill>
                <a:latin typeface="Berlin Sans FB" pitchFamily="34" charset="0"/>
              </a:rPr>
              <a:t> </a:t>
            </a:r>
            <a:r>
              <a:rPr lang="fr-BE" sz="2800" dirty="0" err="1" smtClean="0">
                <a:solidFill>
                  <a:srgbClr val="C00000"/>
                </a:solidFill>
                <a:latin typeface="Berlin Sans FB" pitchFamily="34" charset="0"/>
              </a:rPr>
              <a:t>hemisphere</a:t>
            </a:r>
            <a:endParaRPr lang="fr-BE" sz="2800" dirty="0">
              <a:solidFill>
                <a:srgbClr val="C00000"/>
              </a:solidFill>
              <a:latin typeface="Berlin Sans FB" pitchFamily="34" charset="0"/>
            </a:endParaRPr>
          </a:p>
        </p:txBody>
      </p:sp>
      <p:cxnSp>
        <p:nvCxnSpPr>
          <p:cNvPr id="25" name="Straight Connector 24"/>
          <p:cNvCxnSpPr/>
          <p:nvPr/>
        </p:nvCxnSpPr>
        <p:spPr>
          <a:xfrm>
            <a:off x="2555776" y="3645024"/>
            <a:ext cx="2376264" cy="864096"/>
          </a:xfrm>
          <a:prstGeom prst="line">
            <a:avLst/>
          </a:prstGeom>
          <a:ln w="38100">
            <a:solidFill>
              <a:srgbClr val="BCDD6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55776" y="4725144"/>
            <a:ext cx="2376264" cy="1584176"/>
          </a:xfrm>
          <a:prstGeom prst="line">
            <a:avLst/>
          </a:prstGeom>
          <a:ln w="38100">
            <a:solidFill>
              <a:srgbClr val="BCDD6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680012" y="2600908"/>
            <a:ext cx="2232248" cy="1584176"/>
          </a:xfrm>
          <a:prstGeom prst="line">
            <a:avLst/>
          </a:prstGeom>
          <a:ln w="38100">
            <a:solidFill>
              <a:srgbClr val="BCDD6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840252" y="2888940"/>
            <a:ext cx="2376264" cy="1152128"/>
          </a:xfrm>
          <a:prstGeom prst="line">
            <a:avLst/>
          </a:prstGeom>
          <a:ln w="38100">
            <a:solidFill>
              <a:srgbClr val="BCDD69"/>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555776" y="2636912"/>
            <a:ext cx="1069332" cy="369332"/>
          </a:xfrm>
          <a:prstGeom prst="rect">
            <a:avLst/>
          </a:prstGeom>
          <a:noFill/>
        </p:spPr>
        <p:txBody>
          <a:bodyPr wrap="none" rtlCol="0">
            <a:spAutoFit/>
          </a:bodyPr>
          <a:lstStyle/>
          <a:p>
            <a:r>
              <a:rPr lang="fr-BE" dirty="0" smtClean="0">
                <a:solidFill>
                  <a:schemeClr val="tx2">
                    <a:lumMod val="60000"/>
                    <a:lumOff val="40000"/>
                  </a:schemeClr>
                </a:solidFill>
              </a:rPr>
              <a:t>AMANDA</a:t>
            </a:r>
            <a:endParaRPr lang="fr-BE" dirty="0">
              <a:solidFill>
                <a:schemeClr val="tx2">
                  <a:lumMod val="60000"/>
                  <a:lumOff val="40000"/>
                </a:schemeClr>
              </a:solidFill>
            </a:endParaRPr>
          </a:p>
        </p:txBody>
      </p:sp>
      <p:sp>
        <p:nvSpPr>
          <p:cNvPr id="44" name="TextBox 43"/>
          <p:cNvSpPr txBox="1"/>
          <p:nvPr/>
        </p:nvSpPr>
        <p:spPr>
          <a:xfrm>
            <a:off x="1907704" y="3140968"/>
            <a:ext cx="1117807" cy="369332"/>
          </a:xfrm>
          <a:prstGeom prst="rect">
            <a:avLst/>
          </a:prstGeom>
          <a:noFill/>
        </p:spPr>
        <p:txBody>
          <a:bodyPr wrap="none" rtlCol="0">
            <a:spAutoFit/>
          </a:bodyPr>
          <a:lstStyle/>
          <a:p>
            <a:r>
              <a:rPr lang="fr-BE" dirty="0" err="1" smtClean="0">
                <a:solidFill>
                  <a:srgbClr val="00B050"/>
                </a:solidFill>
              </a:rPr>
              <a:t>DeepCore</a:t>
            </a:r>
            <a:endParaRPr lang="fr-BE" dirty="0">
              <a:solidFill>
                <a:srgbClr val="00B050"/>
              </a:solidFill>
            </a:endParaRPr>
          </a:p>
        </p:txBody>
      </p:sp>
      <p:sp>
        <p:nvSpPr>
          <p:cNvPr id="45" name="TextBox 44"/>
          <p:cNvSpPr txBox="1"/>
          <p:nvPr/>
        </p:nvSpPr>
        <p:spPr>
          <a:xfrm>
            <a:off x="1907704" y="116632"/>
            <a:ext cx="1435073" cy="369332"/>
          </a:xfrm>
          <a:prstGeom prst="rect">
            <a:avLst/>
          </a:prstGeom>
          <a:noFill/>
        </p:spPr>
        <p:txBody>
          <a:bodyPr wrap="none" rtlCol="0">
            <a:spAutoFit/>
          </a:bodyPr>
          <a:lstStyle/>
          <a:p>
            <a:r>
              <a:rPr lang="fr-BE" dirty="0" smtClean="0"/>
              <a:t>Control room</a:t>
            </a:r>
            <a:endParaRPr lang="fr-BE" dirty="0"/>
          </a:p>
        </p:txBody>
      </p:sp>
      <p:sp>
        <p:nvSpPr>
          <p:cNvPr id="46" name="TextBox 45"/>
          <p:cNvSpPr txBox="1"/>
          <p:nvPr/>
        </p:nvSpPr>
        <p:spPr>
          <a:xfrm>
            <a:off x="3131840" y="692696"/>
            <a:ext cx="843821" cy="369332"/>
          </a:xfrm>
          <a:prstGeom prst="rect">
            <a:avLst/>
          </a:prstGeom>
          <a:noFill/>
        </p:spPr>
        <p:txBody>
          <a:bodyPr wrap="none" rtlCol="0">
            <a:spAutoFit/>
          </a:bodyPr>
          <a:lstStyle/>
          <a:p>
            <a:r>
              <a:rPr lang="fr-BE" dirty="0" err="1" smtClean="0"/>
              <a:t>IceTop</a:t>
            </a:r>
            <a:r>
              <a:rPr lang="fr-BE" dirty="0" smtClean="0"/>
              <a:t> </a:t>
            </a:r>
            <a:endParaRPr lang="fr-B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r-FR" smtClean="0"/>
              <a:t>Catherine De Clercq</a:t>
            </a:r>
            <a:endParaRPr lang="fr-BE" dirty="0"/>
          </a:p>
        </p:txBody>
      </p:sp>
      <p:sp>
        <p:nvSpPr>
          <p:cNvPr id="5" name="Footer Placeholder 4"/>
          <p:cNvSpPr>
            <a:spLocks noGrp="1"/>
          </p:cNvSpPr>
          <p:nvPr>
            <p:ph type="ftr" sz="quarter" idx="11"/>
          </p:nvPr>
        </p:nvSpPr>
        <p:spPr/>
        <p:txBody>
          <a:bodyPr/>
          <a:lstStyle/>
          <a:p>
            <a:r>
              <a:rPr lang="fr-BE" smtClean="0"/>
              <a:t>DM in IceCube</a:t>
            </a:r>
            <a:endParaRPr lang="fr-BE" dirty="0"/>
          </a:p>
        </p:txBody>
      </p:sp>
      <p:sp>
        <p:nvSpPr>
          <p:cNvPr id="6" name="Slide Number Placeholder 5"/>
          <p:cNvSpPr>
            <a:spLocks noGrp="1"/>
          </p:cNvSpPr>
          <p:nvPr>
            <p:ph type="sldNum" sz="quarter" idx="12"/>
          </p:nvPr>
        </p:nvSpPr>
        <p:spPr/>
        <p:txBody>
          <a:bodyPr/>
          <a:lstStyle/>
          <a:p>
            <a:fld id="{EAA0DE33-1A4D-41F2-B9D0-EF65D06789FD}" type="slidenum">
              <a:rPr lang="fr-BE" smtClean="0"/>
              <a:pPr/>
              <a:t>13</a:t>
            </a:fld>
            <a:endParaRPr lang="fr-BE"/>
          </a:p>
        </p:txBody>
      </p:sp>
      <p:pic>
        <p:nvPicPr>
          <p:cNvPr id="8" name="Picture 2"/>
          <p:cNvPicPr>
            <a:picLocks noChangeArrowheads="1"/>
          </p:cNvPicPr>
          <p:nvPr/>
        </p:nvPicPr>
        <p:blipFill>
          <a:blip r:embed="rId3" cstate="print"/>
          <a:srcRect/>
          <a:stretch>
            <a:fillRect/>
          </a:stretch>
        </p:blipFill>
        <p:spPr>
          <a:xfrm>
            <a:off x="-36512" y="0"/>
            <a:ext cx="5508625" cy="6858000"/>
          </a:xfrm>
          <a:prstGeom prst="rect">
            <a:avLst/>
          </a:prstGeom>
          <a:noFill/>
          <a:ln/>
        </p:spPr>
      </p:pic>
      <p:sp>
        <p:nvSpPr>
          <p:cNvPr id="9" name="Rectangle 8"/>
          <p:cNvSpPr/>
          <p:nvPr/>
        </p:nvSpPr>
        <p:spPr>
          <a:xfrm>
            <a:off x="1571604" y="3929066"/>
            <a:ext cx="1714512" cy="164307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Line 9"/>
          <p:cNvSpPr>
            <a:spLocks noChangeShapeType="1"/>
          </p:cNvSpPr>
          <p:nvPr/>
        </p:nvSpPr>
        <p:spPr bwMode="auto">
          <a:xfrm flipH="1">
            <a:off x="5076825" y="6021289"/>
            <a:ext cx="647303" cy="216000"/>
          </a:xfrm>
          <a:prstGeom prst="line">
            <a:avLst/>
          </a:prstGeom>
          <a:noFill/>
          <a:ln w="38100">
            <a:solidFill>
              <a:srgbClr val="66FF33"/>
            </a:solidFill>
            <a:round/>
            <a:headEnd/>
            <a:tailEnd type="triangle" w="med" len="med"/>
          </a:ln>
          <a:effectLst/>
        </p:spPr>
        <p:txBody>
          <a:bodyPr/>
          <a:lstStyle/>
          <a:p>
            <a:endParaRPr lang="fr-BE"/>
          </a:p>
        </p:txBody>
      </p:sp>
      <p:sp>
        <p:nvSpPr>
          <p:cNvPr id="12" name="Line 10"/>
          <p:cNvSpPr>
            <a:spLocks noChangeShapeType="1"/>
          </p:cNvSpPr>
          <p:nvPr/>
        </p:nvSpPr>
        <p:spPr bwMode="auto">
          <a:xfrm flipH="1">
            <a:off x="4500563" y="5661248"/>
            <a:ext cx="1151557" cy="72802"/>
          </a:xfrm>
          <a:prstGeom prst="line">
            <a:avLst/>
          </a:prstGeom>
          <a:noFill/>
          <a:ln w="38100">
            <a:solidFill>
              <a:srgbClr val="66FF33"/>
            </a:solidFill>
            <a:round/>
            <a:headEnd/>
            <a:tailEnd type="triangle" w="med" len="med"/>
          </a:ln>
          <a:effectLst/>
        </p:spPr>
        <p:txBody>
          <a:bodyPr/>
          <a:lstStyle/>
          <a:p>
            <a:endParaRPr lang="fr-BE"/>
          </a:p>
        </p:txBody>
      </p:sp>
      <p:sp>
        <p:nvSpPr>
          <p:cNvPr id="13" name="Line 11"/>
          <p:cNvSpPr>
            <a:spLocks noChangeShapeType="1"/>
          </p:cNvSpPr>
          <p:nvPr/>
        </p:nvSpPr>
        <p:spPr bwMode="auto">
          <a:xfrm flipH="1" flipV="1">
            <a:off x="3851274" y="5229224"/>
            <a:ext cx="1800845" cy="143991"/>
          </a:xfrm>
          <a:prstGeom prst="line">
            <a:avLst/>
          </a:prstGeom>
          <a:noFill/>
          <a:ln w="38100">
            <a:solidFill>
              <a:srgbClr val="66FF33"/>
            </a:solidFill>
            <a:round/>
            <a:headEnd/>
            <a:tailEnd type="triangle" w="med" len="med"/>
          </a:ln>
          <a:effectLst/>
        </p:spPr>
        <p:txBody>
          <a:bodyPr/>
          <a:lstStyle/>
          <a:p>
            <a:endParaRPr lang="fr-BE"/>
          </a:p>
        </p:txBody>
      </p:sp>
      <p:sp>
        <p:nvSpPr>
          <p:cNvPr id="15" name="Text Box 6"/>
          <p:cNvSpPr txBox="1">
            <a:spLocks noGrp="1" noChangeArrowheads="1"/>
          </p:cNvSpPr>
          <p:nvPr>
            <p:ph idx="1"/>
          </p:nvPr>
        </p:nvSpPr>
        <p:spPr bwMode="auto">
          <a:xfrm>
            <a:off x="5652120" y="5157192"/>
            <a:ext cx="3744416" cy="1015663"/>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None/>
              <a:tabLst/>
              <a:defRPr/>
            </a:pPr>
            <a:r>
              <a:rPr kumimoji="0" lang="fr-BE" sz="2000" b="0" i="0" u="none" strike="noStrike" kern="0" cap="none" spc="0" normalizeH="0" baseline="0" noProof="0" dirty="0" smtClean="0">
                <a:ln>
                  <a:noFill/>
                </a:ln>
                <a:solidFill>
                  <a:sysClr val="windowText" lastClr="000000"/>
                </a:solidFill>
                <a:effectLst/>
                <a:uLnTx/>
                <a:uFillTx/>
              </a:rPr>
              <a:t>Muon </a:t>
            </a:r>
            <a:r>
              <a:rPr kumimoji="0" lang="fr-BE" sz="2000" b="0" i="0" u="none" strike="noStrike" kern="0" cap="none" spc="0" normalizeH="0" baseline="0" noProof="0" dirty="0" err="1" smtClean="0">
                <a:ln>
                  <a:noFill/>
                </a:ln>
                <a:solidFill>
                  <a:sysClr val="windowText" lastClr="000000"/>
                </a:solidFill>
                <a:effectLst/>
                <a:uLnTx/>
                <a:uFillTx/>
              </a:rPr>
              <a:t>track</a:t>
            </a:r>
            <a:endParaRPr kumimoji="0" lang="fr-BE" sz="20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None/>
              <a:tabLst/>
              <a:defRPr/>
            </a:pPr>
            <a:r>
              <a:rPr kumimoji="0" lang="fr-BE" sz="2000" b="0" i="0" u="none" strike="noStrike" kern="0" cap="none" spc="0" normalizeH="0" baseline="0" noProof="0" dirty="0" smtClean="0">
                <a:ln>
                  <a:noFill/>
                </a:ln>
                <a:solidFill>
                  <a:sysClr val="windowText" lastClr="000000"/>
                </a:solidFill>
                <a:effectLst/>
                <a:uLnTx/>
                <a:uFillTx/>
              </a:rPr>
              <a:t>Charge </a:t>
            </a:r>
            <a:r>
              <a:rPr kumimoji="0" lang="fr-BE" sz="2000" b="0" i="0" u="none" strike="noStrike" kern="0" cap="none" spc="0" normalizeH="0" baseline="0" noProof="0" dirty="0" err="1" smtClean="0">
                <a:ln>
                  <a:noFill/>
                </a:ln>
                <a:solidFill>
                  <a:sysClr val="windowText" lastClr="000000"/>
                </a:solidFill>
                <a:effectLst/>
                <a:uLnTx/>
                <a:uFillTx/>
              </a:rPr>
              <a:t>Current</a:t>
            </a:r>
            <a:r>
              <a:rPr kumimoji="0" lang="fr-BE" sz="2000" b="0" i="0" u="none" strike="noStrike" kern="0" cap="none" spc="0" normalizeH="0" baseline="0" noProof="0" dirty="0" smtClean="0">
                <a:ln>
                  <a:noFill/>
                </a:ln>
                <a:solidFill>
                  <a:sysClr val="windowText" lastClr="000000"/>
                </a:solidFill>
                <a:effectLst/>
                <a:uLnTx/>
                <a:uFillTx/>
              </a:rPr>
              <a:t> interaction</a:t>
            </a:r>
            <a:endParaRPr kumimoji="0" lang="fr-BE" sz="20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None/>
              <a:tabLst/>
              <a:defRPr/>
            </a:pPr>
            <a:r>
              <a:rPr kumimoji="0" lang="fr-BE" sz="2000" b="0" i="0" u="none" strike="noStrike" kern="0" cap="none" spc="0" normalizeH="0" baseline="0" noProof="0" dirty="0">
                <a:ln>
                  <a:noFill/>
                </a:ln>
                <a:solidFill>
                  <a:sysClr val="windowText" lastClr="000000"/>
                </a:solidFill>
                <a:effectLst/>
                <a:uLnTx/>
                <a:uFillTx/>
              </a:rPr>
              <a:t>neutrino </a:t>
            </a:r>
            <a:endParaRPr kumimoji="0" lang="en-US" sz="2000" b="0" i="0" u="none" strike="noStrike" kern="0" cap="none" spc="0" normalizeH="0" baseline="0" noProof="0" dirty="0">
              <a:ln>
                <a:noFill/>
              </a:ln>
              <a:solidFill>
                <a:sysClr val="windowText" lastClr="000000"/>
              </a:solidFill>
              <a:effectLst/>
              <a:uLnTx/>
              <a:uFillTx/>
            </a:endParaRPr>
          </a:p>
        </p:txBody>
      </p:sp>
      <p:sp>
        <p:nvSpPr>
          <p:cNvPr id="2" name="Title 1"/>
          <p:cNvSpPr>
            <a:spLocks noGrp="1"/>
          </p:cNvSpPr>
          <p:nvPr>
            <p:ph type="title"/>
          </p:nvPr>
        </p:nvSpPr>
        <p:spPr/>
        <p:txBody>
          <a:bodyPr/>
          <a:lstStyle/>
          <a:p>
            <a:r>
              <a:rPr lang="fr-BE" dirty="0" smtClean="0"/>
              <a:t>Neutrino </a:t>
            </a:r>
            <a:r>
              <a:rPr lang="fr-BE" dirty="0" err="1" smtClean="0"/>
              <a:t>detection</a:t>
            </a:r>
            <a:r>
              <a:rPr lang="fr-BE" dirty="0" smtClean="0"/>
              <a:t> &amp; reconstruction</a:t>
            </a:r>
            <a:endParaRPr lang="fr-BE" dirty="0"/>
          </a:p>
        </p:txBody>
      </p:sp>
      <p:sp>
        <p:nvSpPr>
          <p:cNvPr id="16" name="Text Box 5"/>
          <p:cNvSpPr txBox="1">
            <a:spLocks noChangeArrowheads="1"/>
          </p:cNvSpPr>
          <p:nvPr/>
        </p:nvSpPr>
        <p:spPr bwMode="auto">
          <a:xfrm>
            <a:off x="107950" y="4221163"/>
            <a:ext cx="1800365" cy="830997"/>
          </a:xfrm>
          <a:prstGeom prst="rect">
            <a:avLst/>
          </a:prstGeom>
          <a:noFill/>
          <a:ln w="9525">
            <a:noFill/>
            <a:miter lim="800000"/>
            <a:headEnd/>
            <a:tailEnd/>
          </a:ln>
          <a:effectLst/>
        </p:spPr>
        <p:txBody>
          <a:bodyPr wrap="none">
            <a:spAutoFit/>
          </a:bodyPr>
          <a:lstStyle/>
          <a:p>
            <a:r>
              <a:rPr lang="fr-BE" sz="2400" dirty="0" err="1">
                <a:solidFill>
                  <a:schemeClr val="bg1"/>
                </a:solidFill>
              </a:rPr>
              <a:t>IceCube</a:t>
            </a:r>
            <a:r>
              <a:rPr lang="fr-BE" sz="2400" dirty="0">
                <a:solidFill>
                  <a:schemeClr val="bg1"/>
                </a:solidFill>
              </a:rPr>
              <a:t> </a:t>
            </a:r>
          </a:p>
          <a:p>
            <a:r>
              <a:rPr lang="fr-BE" sz="2400" dirty="0" smtClean="0">
                <a:solidFill>
                  <a:schemeClr val="bg1"/>
                </a:solidFill>
              </a:rPr>
              <a:t>Light </a:t>
            </a:r>
            <a:r>
              <a:rPr lang="fr-BE" sz="2400" dirty="0" err="1" smtClean="0">
                <a:solidFill>
                  <a:schemeClr val="bg1"/>
                </a:solidFill>
              </a:rPr>
              <a:t>sensors</a:t>
            </a:r>
            <a:endParaRPr lang="en-US" sz="2400" dirty="0">
              <a:solidFill>
                <a:schemeClr val="bg1"/>
              </a:solidFill>
            </a:endParaRPr>
          </a:p>
        </p:txBody>
      </p:sp>
      <p:sp>
        <p:nvSpPr>
          <p:cNvPr id="17" name="TextBox 16"/>
          <p:cNvSpPr txBox="1"/>
          <p:nvPr/>
        </p:nvSpPr>
        <p:spPr>
          <a:xfrm>
            <a:off x="2339752" y="1268760"/>
            <a:ext cx="6818085" cy="1384995"/>
          </a:xfrm>
          <a:prstGeom prst="rect">
            <a:avLst/>
          </a:prstGeom>
          <a:solidFill>
            <a:srgbClr val="C00000"/>
          </a:solidFill>
        </p:spPr>
        <p:txBody>
          <a:bodyPr wrap="none" rtlCol="0">
            <a:spAutoFit/>
          </a:bodyPr>
          <a:lstStyle/>
          <a:p>
            <a:pPr>
              <a:buFont typeface="Arial" pitchFamily="34" charset="0"/>
              <a:buChar char="•"/>
            </a:pPr>
            <a:r>
              <a:rPr lang="fr-BE" sz="2800" dirty="0" smtClean="0">
                <a:solidFill>
                  <a:schemeClr val="accent1">
                    <a:lumMod val="20000"/>
                    <a:lumOff val="80000"/>
                  </a:schemeClr>
                </a:solidFill>
              </a:rPr>
              <a:t>Record </a:t>
            </a:r>
            <a:r>
              <a:rPr lang="fr-BE" sz="2800" dirty="0" err="1" smtClean="0">
                <a:solidFill>
                  <a:schemeClr val="accent1">
                    <a:lumMod val="20000"/>
                    <a:lumOff val="80000"/>
                  </a:schemeClr>
                </a:solidFill>
              </a:rPr>
              <a:t>Cherenkov</a:t>
            </a:r>
            <a:r>
              <a:rPr lang="fr-BE" sz="2800" dirty="0" smtClean="0">
                <a:solidFill>
                  <a:schemeClr val="accent1">
                    <a:lumMod val="20000"/>
                    <a:lumOff val="80000"/>
                  </a:schemeClr>
                </a:solidFill>
              </a:rPr>
              <a:t> light pattern</a:t>
            </a:r>
          </a:p>
          <a:p>
            <a:pPr>
              <a:buFont typeface="Arial" pitchFamily="34" charset="0"/>
              <a:buChar char="•"/>
            </a:pPr>
            <a:r>
              <a:rPr lang="fr-BE" sz="2800" dirty="0" err="1" smtClean="0">
                <a:solidFill>
                  <a:schemeClr val="accent1">
                    <a:lumMod val="20000"/>
                    <a:lumOff val="80000"/>
                  </a:schemeClr>
                </a:solidFill>
              </a:rPr>
              <a:t>Reconstruct</a:t>
            </a:r>
            <a:r>
              <a:rPr lang="fr-BE" sz="2800" dirty="0" smtClean="0">
                <a:solidFill>
                  <a:schemeClr val="accent1">
                    <a:lumMod val="20000"/>
                    <a:lumOff val="80000"/>
                  </a:schemeClr>
                </a:solidFill>
              </a:rPr>
              <a:t> muon </a:t>
            </a:r>
            <a:r>
              <a:rPr lang="fr-BE" sz="2800" dirty="0" err="1" smtClean="0">
                <a:solidFill>
                  <a:schemeClr val="accent1">
                    <a:lumMod val="20000"/>
                    <a:lumOff val="80000"/>
                  </a:schemeClr>
                </a:solidFill>
              </a:rPr>
              <a:t>track</a:t>
            </a:r>
            <a:endParaRPr lang="fr-BE" sz="2800" dirty="0" smtClean="0">
              <a:solidFill>
                <a:schemeClr val="accent1">
                  <a:lumMod val="20000"/>
                  <a:lumOff val="80000"/>
                </a:schemeClr>
              </a:solidFill>
            </a:endParaRPr>
          </a:p>
          <a:p>
            <a:pPr>
              <a:buFont typeface="Arial" pitchFamily="34" charset="0"/>
              <a:buChar char="•"/>
            </a:pPr>
            <a:r>
              <a:rPr lang="fr-BE" sz="2800" dirty="0" smtClean="0">
                <a:solidFill>
                  <a:schemeClr val="accent1">
                    <a:lumMod val="20000"/>
                    <a:lumOff val="80000"/>
                  </a:schemeClr>
                </a:solidFill>
              </a:rPr>
              <a:t>Assume muon </a:t>
            </a:r>
            <a:r>
              <a:rPr lang="fr-BE" sz="2800" dirty="0" err="1" smtClean="0">
                <a:solidFill>
                  <a:schemeClr val="accent1">
                    <a:lumMod val="20000"/>
                    <a:lumOff val="80000"/>
                  </a:schemeClr>
                </a:solidFill>
              </a:rPr>
              <a:t>track</a:t>
            </a:r>
            <a:r>
              <a:rPr lang="fr-BE" sz="2800" dirty="0" smtClean="0">
                <a:solidFill>
                  <a:schemeClr val="accent1">
                    <a:lumMod val="20000"/>
                    <a:lumOff val="80000"/>
                  </a:schemeClr>
                </a:solidFill>
              </a:rPr>
              <a:t> </a:t>
            </a:r>
            <a:r>
              <a:rPr lang="fr-BE" sz="2800" dirty="0" err="1" smtClean="0">
                <a:solidFill>
                  <a:schemeClr val="accent1">
                    <a:lumMod val="20000"/>
                    <a:lumOff val="80000"/>
                  </a:schemeClr>
                </a:solidFill>
              </a:rPr>
              <a:t>aligned</a:t>
            </a:r>
            <a:r>
              <a:rPr lang="fr-BE" sz="2800" dirty="0" smtClean="0">
                <a:solidFill>
                  <a:schemeClr val="accent1">
                    <a:lumMod val="20000"/>
                    <a:lumOff val="80000"/>
                  </a:schemeClr>
                </a:solidFill>
              </a:rPr>
              <a:t> to neutrino </a:t>
            </a:r>
            <a:r>
              <a:rPr lang="fr-BE" sz="2800" dirty="0" err="1" smtClean="0">
                <a:solidFill>
                  <a:schemeClr val="accent1">
                    <a:lumMod val="20000"/>
                    <a:lumOff val="80000"/>
                  </a:schemeClr>
                </a:solidFill>
              </a:rPr>
              <a:t>path</a:t>
            </a:r>
            <a:endParaRPr lang="fr-BE" sz="2800" dirty="0">
              <a:solidFill>
                <a:schemeClr val="accent1">
                  <a:lumMod val="20000"/>
                  <a:lumOff val="80000"/>
                </a:schemeClr>
              </a:solidFill>
            </a:endParaRPr>
          </a:p>
        </p:txBody>
      </p:sp>
      <p:cxnSp>
        <p:nvCxnSpPr>
          <p:cNvPr id="21" name="Straight Arrow Connector 20"/>
          <p:cNvCxnSpPr/>
          <p:nvPr/>
        </p:nvCxnSpPr>
        <p:spPr>
          <a:xfrm rot="10800000">
            <a:off x="2699792" y="4581128"/>
            <a:ext cx="1512168" cy="1152128"/>
          </a:xfrm>
          <a:prstGeom prst="straightConnector1">
            <a:avLst/>
          </a:prstGeom>
          <a:ln w="28575">
            <a:solidFill>
              <a:srgbClr val="99FF33"/>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211960" y="5733256"/>
            <a:ext cx="1296144" cy="10081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5-Point Star 25"/>
          <p:cNvSpPr/>
          <p:nvPr/>
        </p:nvSpPr>
        <p:spPr>
          <a:xfrm>
            <a:off x="3945632" y="5445224"/>
            <a:ext cx="482352" cy="48235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aphicFrame>
        <p:nvGraphicFramePr>
          <p:cNvPr id="18" name="Object 17"/>
          <p:cNvGraphicFramePr>
            <a:graphicFrameLocks noChangeAspect="1"/>
          </p:cNvGraphicFramePr>
          <p:nvPr/>
        </p:nvGraphicFramePr>
        <p:xfrm>
          <a:off x="6183759" y="2702619"/>
          <a:ext cx="2852737" cy="1014413"/>
        </p:xfrm>
        <a:graphic>
          <a:graphicData uri="http://schemas.openxmlformats.org/presentationml/2006/ole">
            <p:oleObj spid="_x0000_s29697" name="Equation" r:id="rId4" imgW="1714320" imgH="60948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r-FR" smtClean="0"/>
              <a:t>Catherine De Clercq</a:t>
            </a:r>
            <a:endParaRPr lang="fr-BE" dirty="0"/>
          </a:p>
        </p:txBody>
      </p:sp>
      <p:sp>
        <p:nvSpPr>
          <p:cNvPr id="5" name="Footer Placeholder 4"/>
          <p:cNvSpPr>
            <a:spLocks noGrp="1"/>
          </p:cNvSpPr>
          <p:nvPr>
            <p:ph type="ftr" sz="quarter" idx="11"/>
          </p:nvPr>
        </p:nvSpPr>
        <p:spPr/>
        <p:txBody>
          <a:bodyPr/>
          <a:lstStyle/>
          <a:p>
            <a:r>
              <a:rPr lang="fr-BE" smtClean="0"/>
              <a:t>DM in IceCube</a:t>
            </a:r>
            <a:endParaRPr lang="fr-BE" dirty="0"/>
          </a:p>
        </p:txBody>
      </p:sp>
      <p:sp>
        <p:nvSpPr>
          <p:cNvPr id="6" name="Slide Number Placeholder 5"/>
          <p:cNvSpPr>
            <a:spLocks noGrp="1"/>
          </p:cNvSpPr>
          <p:nvPr>
            <p:ph type="sldNum" sz="quarter" idx="12"/>
          </p:nvPr>
        </p:nvSpPr>
        <p:spPr/>
        <p:txBody>
          <a:bodyPr/>
          <a:lstStyle/>
          <a:p>
            <a:fld id="{EAA0DE33-1A4D-41F2-B9D0-EF65D06789FD}" type="slidenum">
              <a:rPr lang="fr-BE" smtClean="0"/>
              <a:pPr/>
              <a:t>14</a:t>
            </a:fld>
            <a:endParaRPr lang="fr-BE"/>
          </a:p>
        </p:txBody>
      </p:sp>
      <p:grpSp>
        <p:nvGrpSpPr>
          <p:cNvPr id="11" name="Group 10"/>
          <p:cNvGrpSpPr/>
          <p:nvPr/>
        </p:nvGrpSpPr>
        <p:grpSpPr>
          <a:xfrm>
            <a:off x="-23157" y="0"/>
            <a:ext cx="9203669" cy="6381328"/>
            <a:chOff x="-23157" y="0"/>
            <a:chExt cx="9203669" cy="6381328"/>
          </a:xfrm>
        </p:grpSpPr>
        <p:pic>
          <p:nvPicPr>
            <p:cNvPr id="34818" name="Picture 2"/>
            <p:cNvPicPr>
              <a:picLocks noChangeAspect="1" noChangeArrowheads="1"/>
            </p:cNvPicPr>
            <p:nvPr/>
          </p:nvPicPr>
          <p:blipFill>
            <a:blip r:embed="rId2" cstate="print"/>
            <a:srcRect/>
            <a:stretch>
              <a:fillRect/>
            </a:stretch>
          </p:blipFill>
          <p:spPr bwMode="auto">
            <a:xfrm>
              <a:off x="-23157" y="0"/>
              <a:ext cx="9203669" cy="6381328"/>
            </a:xfrm>
            <a:prstGeom prst="rect">
              <a:avLst/>
            </a:prstGeom>
            <a:noFill/>
            <a:ln w="9525">
              <a:noFill/>
              <a:miter lim="800000"/>
              <a:headEnd/>
              <a:tailEnd/>
            </a:ln>
          </p:spPr>
        </p:pic>
        <p:sp>
          <p:nvSpPr>
            <p:cNvPr id="10" name="TextBox 9"/>
            <p:cNvSpPr txBox="1"/>
            <p:nvPr/>
          </p:nvSpPr>
          <p:spPr>
            <a:xfrm>
              <a:off x="2195736" y="1052736"/>
              <a:ext cx="822661" cy="1015663"/>
            </a:xfrm>
            <a:prstGeom prst="rect">
              <a:avLst/>
            </a:prstGeom>
            <a:noFill/>
          </p:spPr>
          <p:txBody>
            <a:bodyPr wrap="none" rtlCol="0">
              <a:spAutoFit/>
            </a:bodyPr>
            <a:lstStyle/>
            <a:p>
              <a:r>
                <a:rPr lang="el-GR" sz="6000" b="1" dirty="0" smtClean="0">
                  <a:solidFill>
                    <a:srgbClr val="C00000"/>
                  </a:solidFill>
                  <a:latin typeface="Times New Roman"/>
                  <a:cs typeface="Times New Roman"/>
                </a:rPr>
                <a:t>ν</a:t>
              </a:r>
              <a:r>
                <a:rPr lang="fr-BE" sz="6000" b="1" baseline="-25000" dirty="0" smtClean="0">
                  <a:solidFill>
                    <a:srgbClr val="C00000"/>
                  </a:solidFill>
                  <a:latin typeface="Times New Roman"/>
                  <a:cs typeface="Times New Roman"/>
                </a:rPr>
                <a:t>µ</a:t>
              </a:r>
              <a:endParaRPr lang="fr-BE" sz="6000" b="1" dirty="0">
                <a:solidFill>
                  <a:srgbClr val="C00000"/>
                </a:solidFill>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tretch>
            <a:fillRect/>
          </a:stretch>
        </p:blipFill>
        <p:spPr>
          <a:xfrm>
            <a:off x="5940152" y="1124744"/>
            <a:ext cx="3312368" cy="2700444"/>
          </a:xfrm>
          <a:prstGeom prst="rect">
            <a:avLst/>
          </a:prstGeom>
          <a:noFill/>
        </p:spPr>
      </p:pic>
      <p:sp>
        <p:nvSpPr>
          <p:cNvPr id="2" name="Title 1"/>
          <p:cNvSpPr>
            <a:spLocks noGrp="1"/>
          </p:cNvSpPr>
          <p:nvPr>
            <p:ph type="title"/>
          </p:nvPr>
        </p:nvSpPr>
        <p:spPr/>
        <p:txBody>
          <a:bodyPr/>
          <a:lstStyle/>
          <a:p>
            <a:r>
              <a:rPr lang="fr-BE" dirty="0" err="1" smtClean="0"/>
              <a:t>Pointing</a:t>
            </a:r>
            <a:r>
              <a:rPr lang="fr-BE" dirty="0" smtClean="0"/>
              <a:t> </a:t>
            </a:r>
            <a:r>
              <a:rPr lang="fr-BE" dirty="0" err="1" smtClean="0"/>
              <a:t>resolution</a:t>
            </a:r>
            <a:endParaRPr lang="fr-BE" dirty="0"/>
          </a:p>
        </p:txBody>
      </p:sp>
      <p:sp>
        <p:nvSpPr>
          <p:cNvPr id="3" name="Content Placeholder 2"/>
          <p:cNvSpPr>
            <a:spLocks noGrp="1"/>
          </p:cNvSpPr>
          <p:nvPr>
            <p:ph idx="1"/>
          </p:nvPr>
        </p:nvSpPr>
        <p:spPr>
          <a:xfrm>
            <a:off x="0" y="980728"/>
            <a:ext cx="9144000" cy="2088232"/>
          </a:xfrm>
        </p:spPr>
        <p:txBody>
          <a:bodyPr>
            <a:noAutofit/>
          </a:bodyPr>
          <a:lstStyle/>
          <a:p>
            <a:r>
              <a:rPr lang="fr-BE" dirty="0" smtClean="0"/>
              <a:t>Simulation : 1 </a:t>
            </a:r>
            <a:r>
              <a:rPr lang="fr-BE" dirty="0" err="1" smtClean="0"/>
              <a:t>TeV</a:t>
            </a:r>
            <a:r>
              <a:rPr lang="fr-BE" dirty="0" smtClean="0"/>
              <a:t> muon </a:t>
            </a:r>
            <a:r>
              <a:rPr lang="fr-BE" dirty="0" smtClean="0">
                <a:latin typeface="Century Gothic"/>
              </a:rPr>
              <a:t>→ </a:t>
            </a:r>
            <a:r>
              <a:rPr lang="fr-BE" dirty="0" smtClean="0">
                <a:latin typeface="Century Gothic"/>
                <a:cs typeface="Arial"/>
              </a:rPr>
              <a:t>Δ</a:t>
            </a:r>
            <a:r>
              <a:rPr lang="el-GR" dirty="0" smtClean="0">
                <a:latin typeface="Century Gothic"/>
                <a:cs typeface="Arial"/>
              </a:rPr>
              <a:t>Ψ</a:t>
            </a:r>
            <a:r>
              <a:rPr lang="fr-BE" dirty="0" smtClean="0">
                <a:latin typeface="Century Gothic"/>
                <a:cs typeface="Arial"/>
              </a:rPr>
              <a:t> </a:t>
            </a:r>
            <a:r>
              <a:rPr lang="fr-BE" dirty="0" smtClean="0">
                <a:latin typeface="Arial"/>
                <a:cs typeface="Arial"/>
              </a:rPr>
              <a:t>≈ </a:t>
            </a:r>
            <a:r>
              <a:rPr lang="fr-BE" dirty="0" smtClean="0">
                <a:cs typeface="Arial"/>
              </a:rPr>
              <a:t>1°</a:t>
            </a:r>
            <a:endParaRPr lang="fr-BE" dirty="0" smtClean="0"/>
          </a:p>
          <a:p>
            <a:r>
              <a:rPr lang="fr-BE" dirty="0" err="1" smtClean="0"/>
              <a:t>moon</a:t>
            </a:r>
            <a:r>
              <a:rPr lang="fr-BE" dirty="0" smtClean="0"/>
              <a:t> </a:t>
            </a:r>
            <a:r>
              <a:rPr lang="fr-BE" dirty="0" err="1" smtClean="0"/>
              <a:t>shadow</a:t>
            </a:r>
            <a:r>
              <a:rPr lang="fr-BE" dirty="0" smtClean="0"/>
              <a:t> observation </a:t>
            </a:r>
            <a:r>
              <a:rPr lang="fr-BE" dirty="0" smtClean="0">
                <a:latin typeface="Century Gothic"/>
              </a:rPr>
              <a:t>→ </a:t>
            </a:r>
            <a:r>
              <a:rPr lang="fr-BE" dirty="0" smtClean="0">
                <a:latin typeface="Century Gothic"/>
                <a:cs typeface="Arial"/>
              </a:rPr>
              <a:t>Δ</a:t>
            </a:r>
            <a:r>
              <a:rPr lang="el-GR" dirty="0" smtClean="0">
                <a:latin typeface="Century Gothic"/>
                <a:cs typeface="Arial"/>
              </a:rPr>
              <a:t>Ψ</a:t>
            </a:r>
            <a:r>
              <a:rPr lang="fr-BE" dirty="0" smtClean="0">
                <a:latin typeface="Century Gothic"/>
                <a:cs typeface="Arial"/>
              </a:rPr>
              <a:t> </a:t>
            </a:r>
            <a:r>
              <a:rPr lang="el-GR" dirty="0" smtClean="0">
                <a:latin typeface="Century Gothic"/>
                <a:cs typeface="Arial"/>
                <a:sym typeface="MT Symbol"/>
              </a:rPr>
              <a:t></a:t>
            </a:r>
            <a:r>
              <a:rPr lang="fr-BE" dirty="0" smtClean="0">
                <a:cs typeface="Arial"/>
              </a:rPr>
              <a:t> 1.25°</a:t>
            </a:r>
          </a:p>
          <a:p>
            <a:pPr lvl="1"/>
            <a:r>
              <a:rPr lang="fr-BE" dirty="0" smtClean="0">
                <a:cs typeface="Arial"/>
              </a:rPr>
              <a:t>IC40 (2008) 8 </a:t>
            </a:r>
            <a:r>
              <a:rPr lang="fr-BE" dirty="0" err="1" smtClean="0">
                <a:cs typeface="Arial"/>
              </a:rPr>
              <a:t>lunar</a:t>
            </a:r>
            <a:r>
              <a:rPr lang="fr-BE" dirty="0" smtClean="0">
                <a:cs typeface="Arial"/>
              </a:rPr>
              <a:t> </a:t>
            </a:r>
            <a:r>
              <a:rPr lang="fr-BE" dirty="0" err="1" smtClean="0">
                <a:cs typeface="Arial"/>
              </a:rPr>
              <a:t>months</a:t>
            </a:r>
            <a:endParaRPr lang="fr-BE" dirty="0" smtClean="0">
              <a:cs typeface="Arial"/>
            </a:endParaRPr>
          </a:p>
          <a:p>
            <a:pPr lvl="1"/>
            <a:r>
              <a:rPr lang="fr-BE" dirty="0" smtClean="0"/>
              <a:t>5</a:t>
            </a:r>
            <a:r>
              <a:rPr lang="el-GR" dirty="0" smtClean="0">
                <a:cs typeface="Arial"/>
              </a:rPr>
              <a:t>σ</a:t>
            </a:r>
            <a:r>
              <a:rPr lang="fr-BE" dirty="0" smtClean="0">
                <a:cs typeface="Arial"/>
              </a:rPr>
              <a:t> </a:t>
            </a:r>
            <a:r>
              <a:rPr lang="fr-BE" dirty="0" err="1" smtClean="0"/>
              <a:t>deficit</a:t>
            </a:r>
            <a:r>
              <a:rPr lang="fr-BE" dirty="0" smtClean="0"/>
              <a:t> in </a:t>
            </a:r>
            <a:r>
              <a:rPr lang="fr-BE" dirty="0" err="1" smtClean="0"/>
              <a:t>atmospheric</a:t>
            </a:r>
            <a:r>
              <a:rPr lang="fr-BE" dirty="0" smtClean="0"/>
              <a:t> muon flux</a:t>
            </a:r>
          </a:p>
          <a:p>
            <a:endParaRPr lang="fr-BE" dirty="0"/>
          </a:p>
        </p:txBody>
      </p:sp>
      <p:sp>
        <p:nvSpPr>
          <p:cNvPr id="4" name="Date Placeholder 3"/>
          <p:cNvSpPr>
            <a:spLocks noGrp="1"/>
          </p:cNvSpPr>
          <p:nvPr>
            <p:ph type="dt" sz="half" idx="10"/>
          </p:nvPr>
        </p:nvSpPr>
        <p:spPr/>
        <p:txBody>
          <a:bodyPr/>
          <a:lstStyle/>
          <a:p>
            <a:r>
              <a:rPr lang="fr-FR" smtClean="0"/>
              <a:t>Catherine De Clercq</a:t>
            </a:r>
            <a:endParaRPr lang="fr-BE" dirty="0"/>
          </a:p>
        </p:txBody>
      </p:sp>
      <p:sp>
        <p:nvSpPr>
          <p:cNvPr id="5" name="Footer Placeholder 4"/>
          <p:cNvSpPr>
            <a:spLocks noGrp="1"/>
          </p:cNvSpPr>
          <p:nvPr>
            <p:ph type="ftr" sz="quarter" idx="11"/>
          </p:nvPr>
        </p:nvSpPr>
        <p:spPr/>
        <p:txBody>
          <a:bodyPr/>
          <a:lstStyle/>
          <a:p>
            <a:r>
              <a:rPr lang="fr-BE" smtClean="0"/>
              <a:t>DM in IceCube</a:t>
            </a:r>
            <a:endParaRPr lang="fr-BE" dirty="0"/>
          </a:p>
        </p:txBody>
      </p:sp>
      <p:sp>
        <p:nvSpPr>
          <p:cNvPr id="6" name="Slide Number Placeholder 5"/>
          <p:cNvSpPr>
            <a:spLocks noGrp="1"/>
          </p:cNvSpPr>
          <p:nvPr>
            <p:ph type="sldNum" sz="quarter" idx="12"/>
          </p:nvPr>
        </p:nvSpPr>
        <p:spPr/>
        <p:txBody>
          <a:bodyPr/>
          <a:lstStyle/>
          <a:p>
            <a:fld id="{EAA0DE33-1A4D-41F2-B9D0-EF65D06789FD}" type="slidenum">
              <a:rPr lang="fr-BE" smtClean="0"/>
              <a:pPr/>
              <a:t>15</a:t>
            </a:fld>
            <a:endParaRPr lang="fr-BE"/>
          </a:p>
        </p:txBody>
      </p:sp>
      <p:grpSp>
        <p:nvGrpSpPr>
          <p:cNvPr id="12" name="Group 11"/>
          <p:cNvGrpSpPr/>
          <p:nvPr/>
        </p:nvGrpSpPr>
        <p:grpSpPr>
          <a:xfrm>
            <a:off x="107504" y="3861048"/>
            <a:ext cx="8879827" cy="2592288"/>
            <a:chOff x="107504" y="3861048"/>
            <a:chExt cx="8879827" cy="2592288"/>
          </a:xfrm>
        </p:grpSpPr>
        <p:pic>
          <p:nvPicPr>
            <p:cNvPr id="8" name="Picture 5"/>
            <p:cNvPicPr>
              <a:picLocks noChangeAspect="1" noChangeArrowheads="1"/>
            </p:cNvPicPr>
            <p:nvPr/>
          </p:nvPicPr>
          <p:blipFill>
            <a:blip r:embed="rId3" cstate="print"/>
            <a:srcRect/>
            <a:stretch>
              <a:fillRect/>
            </a:stretch>
          </p:blipFill>
          <p:spPr bwMode="auto">
            <a:xfrm>
              <a:off x="107504" y="3862536"/>
              <a:ext cx="8029575" cy="2590800"/>
            </a:xfrm>
            <a:prstGeom prst="rect">
              <a:avLst/>
            </a:prstGeom>
            <a:solidFill>
              <a:schemeClr val="accent1">
                <a:alpha val="67000"/>
              </a:schemeClr>
            </a:solidFill>
            <a:ln w="9525">
              <a:noFill/>
              <a:miter lim="800000"/>
              <a:headEnd/>
              <a:tailEnd/>
            </a:ln>
          </p:spPr>
        </p:pic>
        <p:sp>
          <p:nvSpPr>
            <p:cNvPr id="9" name="TextBox 8"/>
            <p:cNvSpPr txBox="1"/>
            <p:nvPr/>
          </p:nvSpPr>
          <p:spPr>
            <a:xfrm>
              <a:off x="107504" y="3933056"/>
              <a:ext cx="2054665" cy="369332"/>
            </a:xfrm>
            <a:prstGeom prst="rect">
              <a:avLst/>
            </a:prstGeom>
            <a:solidFill>
              <a:schemeClr val="bg1"/>
            </a:solidFill>
            <a:ln>
              <a:solidFill>
                <a:schemeClr val="accent1"/>
              </a:solidFill>
            </a:ln>
          </p:spPr>
          <p:txBody>
            <a:bodyPr wrap="none" rtlCol="0">
              <a:spAutoFit/>
            </a:bodyPr>
            <a:lstStyle/>
            <a:p>
              <a:r>
                <a:rPr lang="fr-BE" dirty="0" smtClean="0"/>
                <a:t># </a:t>
              </a:r>
              <a:r>
                <a:rPr lang="fr-BE" dirty="0" err="1" smtClean="0"/>
                <a:t>events</a:t>
              </a:r>
              <a:r>
                <a:rPr lang="fr-BE" dirty="0" smtClean="0"/>
                <a:t> </a:t>
              </a:r>
              <a:r>
                <a:rPr lang="fr-BE" dirty="0" err="1" smtClean="0"/>
                <a:t>near</a:t>
              </a:r>
              <a:r>
                <a:rPr lang="fr-BE" dirty="0" smtClean="0"/>
                <a:t> </a:t>
              </a:r>
              <a:r>
                <a:rPr lang="fr-BE" dirty="0" err="1" smtClean="0"/>
                <a:t>moon</a:t>
              </a:r>
              <a:endParaRPr lang="fr-BE" dirty="0"/>
            </a:p>
          </p:txBody>
        </p:sp>
        <p:sp>
          <p:nvSpPr>
            <p:cNvPr id="10" name="TextBox 9"/>
            <p:cNvSpPr txBox="1"/>
            <p:nvPr/>
          </p:nvSpPr>
          <p:spPr>
            <a:xfrm>
              <a:off x="5796136" y="3861048"/>
              <a:ext cx="3191195" cy="369332"/>
            </a:xfrm>
            <a:prstGeom prst="rect">
              <a:avLst/>
            </a:prstGeom>
            <a:solidFill>
              <a:schemeClr val="bg1"/>
            </a:solidFill>
            <a:ln>
              <a:solidFill>
                <a:schemeClr val="accent1"/>
              </a:solidFill>
            </a:ln>
          </p:spPr>
          <p:txBody>
            <a:bodyPr wrap="none" rtlCol="0">
              <a:spAutoFit/>
            </a:bodyPr>
            <a:lstStyle/>
            <a:p>
              <a:r>
                <a:rPr lang="fr-BE" dirty="0" err="1" smtClean="0"/>
                <a:t>IceCube</a:t>
              </a:r>
              <a:r>
                <a:rPr lang="fr-BE" dirty="0" smtClean="0"/>
                <a:t> </a:t>
              </a:r>
              <a:r>
                <a:rPr lang="fr-BE" dirty="0" err="1" smtClean="0"/>
                <a:t>preliminary</a:t>
              </a:r>
              <a:r>
                <a:rPr lang="fr-BE" dirty="0" smtClean="0"/>
                <a:t> - ICRC 2009</a:t>
              </a:r>
              <a:endParaRPr lang="fr-BE"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err="1" smtClean="0"/>
              <a:t>IceCube</a:t>
            </a:r>
            <a:r>
              <a:rPr lang="fr-BE" dirty="0" smtClean="0"/>
              <a:t> </a:t>
            </a:r>
            <a:r>
              <a:rPr lang="fr-BE" dirty="0" err="1" smtClean="0"/>
              <a:t>was</a:t>
            </a:r>
            <a:r>
              <a:rPr lang="fr-BE" dirty="0" smtClean="0"/>
              <a:t> </a:t>
            </a:r>
            <a:r>
              <a:rPr lang="fr-BE" dirty="0" err="1" smtClean="0"/>
              <a:t>completed</a:t>
            </a:r>
            <a:r>
              <a:rPr lang="fr-BE" dirty="0" smtClean="0"/>
              <a:t> on 18 </a:t>
            </a:r>
            <a:r>
              <a:rPr lang="fr-BE" dirty="0" err="1" smtClean="0"/>
              <a:t>December</a:t>
            </a:r>
            <a:r>
              <a:rPr lang="fr-BE" dirty="0" smtClean="0"/>
              <a:t>!</a:t>
            </a:r>
            <a:endParaRPr lang="fr-BE" dirty="0"/>
          </a:p>
        </p:txBody>
      </p:sp>
      <p:sp>
        <p:nvSpPr>
          <p:cNvPr id="4" name="Date Placeholder 3"/>
          <p:cNvSpPr>
            <a:spLocks noGrp="1"/>
          </p:cNvSpPr>
          <p:nvPr>
            <p:ph type="dt" sz="half" idx="10"/>
          </p:nvPr>
        </p:nvSpPr>
        <p:spPr/>
        <p:txBody>
          <a:bodyPr/>
          <a:lstStyle/>
          <a:p>
            <a:r>
              <a:rPr lang="fr-FR" smtClean="0"/>
              <a:t>Catherine De Clercq</a:t>
            </a:r>
            <a:endParaRPr lang="fr-BE" dirty="0"/>
          </a:p>
        </p:txBody>
      </p:sp>
      <p:sp>
        <p:nvSpPr>
          <p:cNvPr id="5" name="Footer Placeholder 4"/>
          <p:cNvSpPr>
            <a:spLocks noGrp="1"/>
          </p:cNvSpPr>
          <p:nvPr>
            <p:ph type="ftr" sz="quarter" idx="11"/>
          </p:nvPr>
        </p:nvSpPr>
        <p:spPr/>
        <p:txBody>
          <a:bodyPr/>
          <a:lstStyle/>
          <a:p>
            <a:r>
              <a:rPr lang="fr-BE" smtClean="0"/>
              <a:t>DM in IceCube</a:t>
            </a:r>
            <a:endParaRPr lang="fr-BE" dirty="0"/>
          </a:p>
        </p:txBody>
      </p:sp>
      <p:sp>
        <p:nvSpPr>
          <p:cNvPr id="6" name="Slide Number Placeholder 5"/>
          <p:cNvSpPr>
            <a:spLocks noGrp="1"/>
          </p:cNvSpPr>
          <p:nvPr>
            <p:ph type="sldNum" sz="quarter" idx="12"/>
          </p:nvPr>
        </p:nvSpPr>
        <p:spPr/>
        <p:txBody>
          <a:bodyPr/>
          <a:lstStyle/>
          <a:p>
            <a:fld id="{EAA0DE33-1A4D-41F2-B9D0-EF65D06789FD}" type="slidenum">
              <a:rPr lang="fr-BE" smtClean="0"/>
              <a:pPr/>
              <a:t>16</a:t>
            </a:fld>
            <a:endParaRPr lang="fr-BE"/>
          </a:p>
        </p:txBody>
      </p:sp>
      <p:sp>
        <p:nvSpPr>
          <p:cNvPr id="7" name="Rectangle 6"/>
          <p:cNvSpPr/>
          <p:nvPr/>
        </p:nvSpPr>
        <p:spPr>
          <a:xfrm>
            <a:off x="251520" y="908720"/>
            <a:ext cx="4572000" cy="1015663"/>
          </a:xfrm>
          <a:prstGeom prst="rect">
            <a:avLst/>
          </a:prstGeom>
          <a:ln>
            <a:solidFill>
              <a:schemeClr val="tx2"/>
            </a:solidFill>
          </a:ln>
        </p:spPr>
        <p:txBody>
          <a:bodyPr>
            <a:spAutoFit/>
          </a:bodyPr>
          <a:lstStyle/>
          <a:p>
            <a:r>
              <a:rPr lang="en-US" sz="2000" b="1" dirty="0" smtClean="0">
                <a:solidFill>
                  <a:schemeClr val="tx2">
                    <a:lumMod val="75000"/>
                  </a:schemeClr>
                </a:solidFill>
              </a:rPr>
              <a:t>(Nature.com) Giant, frozen neutrino telescope completed - December 18, 2010</a:t>
            </a:r>
            <a:endParaRPr lang="en-US" sz="2000" b="1" dirty="0">
              <a:solidFill>
                <a:schemeClr val="tx2">
                  <a:lumMod val="75000"/>
                </a:schemeClr>
              </a:solidFill>
            </a:endParaRPr>
          </a:p>
        </p:txBody>
      </p:sp>
      <p:grpSp>
        <p:nvGrpSpPr>
          <p:cNvPr id="13" name="Group 12"/>
          <p:cNvGrpSpPr/>
          <p:nvPr/>
        </p:nvGrpSpPr>
        <p:grpSpPr>
          <a:xfrm>
            <a:off x="5292080" y="908720"/>
            <a:ext cx="3635896" cy="2417871"/>
            <a:chOff x="323528" y="2060848"/>
            <a:chExt cx="3635896" cy="2417871"/>
          </a:xfrm>
        </p:grpSpPr>
        <p:pic>
          <p:nvPicPr>
            <p:cNvPr id="45058" name="Picture 2" descr="IceCube Neutrino Observatory's final module"/>
            <p:cNvPicPr>
              <a:picLocks noChangeAspect="1" noChangeArrowheads="1"/>
            </p:cNvPicPr>
            <p:nvPr/>
          </p:nvPicPr>
          <p:blipFill>
            <a:blip r:embed="rId2" cstate="print"/>
            <a:srcRect/>
            <a:stretch>
              <a:fillRect/>
            </a:stretch>
          </p:blipFill>
          <p:spPr bwMode="auto">
            <a:xfrm>
              <a:off x="323528" y="2060848"/>
              <a:ext cx="3635896" cy="2417871"/>
            </a:xfrm>
            <a:prstGeom prst="rect">
              <a:avLst/>
            </a:prstGeom>
            <a:noFill/>
          </p:spPr>
        </p:pic>
        <p:sp>
          <p:nvSpPr>
            <p:cNvPr id="10" name="TextBox 9"/>
            <p:cNvSpPr txBox="1"/>
            <p:nvPr/>
          </p:nvSpPr>
          <p:spPr>
            <a:xfrm>
              <a:off x="1835696" y="4077072"/>
              <a:ext cx="2012987" cy="369332"/>
            </a:xfrm>
            <a:prstGeom prst="rect">
              <a:avLst/>
            </a:prstGeom>
            <a:noFill/>
          </p:spPr>
          <p:txBody>
            <a:bodyPr wrap="none" rtlCol="0">
              <a:spAutoFit/>
            </a:bodyPr>
            <a:lstStyle/>
            <a:p>
              <a:r>
                <a:rPr lang="fr-BE" dirty="0" smtClean="0">
                  <a:solidFill>
                    <a:schemeClr val="bg1"/>
                  </a:solidFill>
                </a:rPr>
                <a:t>Last </a:t>
              </a:r>
              <a:r>
                <a:rPr lang="fr-BE" dirty="0" err="1" smtClean="0">
                  <a:solidFill>
                    <a:schemeClr val="bg1"/>
                  </a:solidFill>
                </a:rPr>
                <a:t>optical</a:t>
              </a:r>
              <a:r>
                <a:rPr lang="fr-BE" dirty="0" smtClean="0">
                  <a:solidFill>
                    <a:schemeClr val="bg1"/>
                  </a:solidFill>
                </a:rPr>
                <a:t> module</a:t>
              </a:r>
              <a:endParaRPr lang="fr-BE" dirty="0">
                <a:solidFill>
                  <a:schemeClr val="bg1"/>
                </a:solidFill>
              </a:endParaRPr>
            </a:p>
          </p:txBody>
        </p:sp>
      </p:grpSp>
      <p:pic>
        <p:nvPicPr>
          <p:cNvPr id="45060" name="Picture 4" descr="http://gallery.icecube.wisc.edu/external/main.php?g2_view=core.DownloadItem&amp;g2_itemId=4787"/>
          <p:cNvPicPr>
            <a:picLocks noChangeAspect="1" noChangeArrowheads="1"/>
          </p:cNvPicPr>
          <p:nvPr/>
        </p:nvPicPr>
        <p:blipFill>
          <a:blip r:embed="rId3" cstate="print"/>
          <a:srcRect/>
          <a:stretch>
            <a:fillRect/>
          </a:stretch>
        </p:blipFill>
        <p:spPr bwMode="auto">
          <a:xfrm>
            <a:off x="107504" y="2232620"/>
            <a:ext cx="4765036" cy="3572644"/>
          </a:xfrm>
          <a:prstGeom prst="rect">
            <a:avLst/>
          </a:prstGeom>
          <a:noFill/>
        </p:spPr>
      </p:pic>
      <p:sp>
        <p:nvSpPr>
          <p:cNvPr id="11" name="Rectangle 10"/>
          <p:cNvSpPr/>
          <p:nvPr/>
        </p:nvSpPr>
        <p:spPr>
          <a:xfrm>
            <a:off x="4355976" y="4005064"/>
            <a:ext cx="4788024" cy="2246769"/>
          </a:xfrm>
          <a:prstGeom prst="rect">
            <a:avLst/>
          </a:prstGeom>
          <a:solidFill>
            <a:schemeClr val="bg1"/>
          </a:solidFill>
          <a:ln>
            <a:solidFill>
              <a:schemeClr val="tx2"/>
            </a:solidFill>
          </a:ln>
        </p:spPr>
        <p:txBody>
          <a:bodyPr wrap="square">
            <a:spAutoFit/>
          </a:bodyPr>
          <a:lstStyle/>
          <a:p>
            <a:r>
              <a:rPr lang="en-US" sz="2000" i="1" dirty="0" err="1" smtClean="0"/>
              <a:t>ScienceDaily</a:t>
            </a:r>
            <a:r>
              <a:rPr lang="en-US" sz="2000" i="1" dirty="0" smtClean="0"/>
              <a:t> (Dec. 19, 2010) — Culminating a decade of planning, innovation and testing, construction of the world's largest neutrino observatory, installed in the ice of the Antarctic plateau at the geographic South Pole, was successfully completed December 18, 2010, New Zealand time.</a:t>
            </a:r>
            <a:endParaRPr lang="en-US" sz="20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BE" dirty="0" err="1" smtClean="0"/>
              <a:t>Search</a:t>
            </a:r>
            <a:r>
              <a:rPr lang="fr-BE" dirty="0" smtClean="0"/>
              <a:t> for </a:t>
            </a:r>
            <a:r>
              <a:rPr lang="fr-BE" dirty="0" err="1" smtClean="0"/>
              <a:t>dark</a:t>
            </a:r>
            <a:r>
              <a:rPr lang="fr-BE" dirty="0" smtClean="0"/>
              <a:t> </a:t>
            </a:r>
            <a:r>
              <a:rPr lang="fr-BE" dirty="0" err="1" smtClean="0"/>
              <a:t>matter</a:t>
            </a:r>
            <a:endParaRPr lang="fr-BE" dirty="0"/>
          </a:p>
        </p:txBody>
      </p:sp>
      <p:sp>
        <p:nvSpPr>
          <p:cNvPr id="8" name="Text Placeholder 7"/>
          <p:cNvSpPr>
            <a:spLocks noGrp="1"/>
          </p:cNvSpPr>
          <p:nvPr>
            <p:ph type="body" idx="1"/>
          </p:nvPr>
        </p:nvSpPr>
        <p:spPr/>
        <p:txBody>
          <a:bodyPr>
            <a:normAutofit/>
          </a:bodyPr>
          <a:lstStyle/>
          <a:p>
            <a:pPr marL="0" lvl="1"/>
            <a:r>
              <a:rPr lang="fr-BE" sz="2800" dirty="0" smtClean="0">
                <a:solidFill>
                  <a:srgbClr val="233D63"/>
                </a:solidFill>
              </a:rPr>
              <a:t>WIMP annihilations in the Sun</a:t>
            </a:r>
          </a:p>
          <a:p>
            <a:pPr marL="265113" lvl="1" indent="-265113"/>
            <a:r>
              <a:rPr lang="fr-BE" sz="2800" dirty="0" smtClean="0">
                <a:solidFill>
                  <a:srgbClr val="233D63"/>
                </a:solidFill>
              </a:rPr>
              <a:t>WIMP annihilations </a:t>
            </a:r>
            <a:r>
              <a:rPr lang="fr-BE" sz="2800" dirty="0" err="1" smtClean="0">
                <a:solidFill>
                  <a:srgbClr val="233D63"/>
                </a:solidFill>
              </a:rPr>
              <a:t>near</a:t>
            </a:r>
            <a:r>
              <a:rPr lang="fr-BE" sz="2800" dirty="0" smtClean="0">
                <a:solidFill>
                  <a:srgbClr val="233D63"/>
                </a:solidFill>
              </a:rPr>
              <a:t> the </a:t>
            </a:r>
            <a:r>
              <a:rPr lang="fr-BE" sz="2800" dirty="0" err="1" smtClean="0">
                <a:solidFill>
                  <a:srgbClr val="233D63"/>
                </a:solidFill>
              </a:rPr>
              <a:t>Galactic</a:t>
            </a:r>
            <a:r>
              <a:rPr lang="fr-BE" sz="2800" dirty="0" smtClean="0">
                <a:solidFill>
                  <a:srgbClr val="233D63"/>
                </a:solidFill>
              </a:rPr>
              <a:t> Centre</a:t>
            </a:r>
          </a:p>
        </p:txBody>
      </p:sp>
      <p:sp>
        <p:nvSpPr>
          <p:cNvPr id="4" name="Date Placeholder 3"/>
          <p:cNvSpPr>
            <a:spLocks noGrp="1"/>
          </p:cNvSpPr>
          <p:nvPr>
            <p:ph type="dt" sz="half" idx="4294967295"/>
          </p:nvPr>
        </p:nvSpPr>
        <p:spPr>
          <a:xfrm>
            <a:off x="0" y="6448425"/>
            <a:ext cx="2133600" cy="365125"/>
          </a:xfrm>
        </p:spPr>
        <p:txBody>
          <a:bodyPr/>
          <a:lstStyle/>
          <a:p>
            <a:r>
              <a:rPr lang="fr-FR" smtClean="0"/>
              <a:t>Catherine De Clercq</a:t>
            </a:r>
            <a:endParaRPr lang="fr-BE" dirty="0"/>
          </a:p>
        </p:txBody>
      </p:sp>
      <p:sp>
        <p:nvSpPr>
          <p:cNvPr id="5" name="Footer Placeholder 4"/>
          <p:cNvSpPr>
            <a:spLocks noGrp="1"/>
          </p:cNvSpPr>
          <p:nvPr>
            <p:ph type="ftr" sz="quarter" idx="4294967295"/>
          </p:nvPr>
        </p:nvSpPr>
        <p:spPr>
          <a:xfrm>
            <a:off x="0" y="6453188"/>
            <a:ext cx="2895600" cy="365125"/>
          </a:xfrm>
        </p:spPr>
        <p:txBody>
          <a:bodyPr/>
          <a:lstStyle/>
          <a:p>
            <a:r>
              <a:rPr lang="fr-BE" smtClean="0"/>
              <a:t>DM in IceCube</a:t>
            </a:r>
            <a:endParaRPr lang="fr-BE" dirty="0"/>
          </a:p>
        </p:txBody>
      </p:sp>
      <p:sp>
        <p:nvSpPr>
          <p:cNvPr id="6" name="Slide Number Placeholder 5"/>
          <p:cNvSpPr>
            <a:spLocks noGrp="1"/>
          </p:cNvSpPr>
          <p:nvPr>
            <p:ph type="sldNum" sz="quarter" idx="4294967295"/>
          </p:nvPr>
        </p:nvSpPr>
        <p:spPr>
          <a:xfrm>
            <a:off x="7010400" y="6448425"/>
            <a:ext cx="2133600" cy="365125"/>
          </a:xfrm>
        </p:spPr>
        <p:txBody>
          <a:bodyPr/>
          <a:lstStyle/>
          <a:p>
            <a:fld id="{EAA0DE33-1A4D-41F2-B9D0-EF65D06789FD}" type="slidenum">
              <a:rPr lang="fr-BE" smtClean="0"/>
              <a:pPr/>
              <a:t>17</a:t>
            </a:fld>
            <a:endParaRPr lang="fr-B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dirty="0" err="1" smtClean="0"/>
              <a:t>Different</a:t>
            </a:r>
            <a:r>
              <a:rPr lang="fr-BE" dirty="0" smtClean="0"/>
              <a:t> </a:t>
            </a:r>
            <a:r>
              <a:rPr lang="fr-BE" dirty="0" err="1" smtClean="0"/>
              <a:t>strategies</a:t>
            </a:r>
            <a:endParaRPr lang="fr-BE" dirty="0"/>
          </a:p>
        </p:txBody>
      </p:sp>
      <p:sp>
        <p:nvSpPr>
          <p:cNvPr id="5" name="Content Placeholder 4"/>
          <p:cNvSpPr>
            <a:spLocks noGrp="1"/>
          </p:cNvSpPr>
          <p:nvPr>
            <p:ph idx="1"/>
          </p:nvPr>
        </p:nvSpPr>
        <p:spPr>
          <a:xfrm>
            <a:off x="2195736" y="980728"/>
            <a:ext cx="6948264" cy="5328592"/>
          </a:xfrm>
        </p:spPr>
        <p:txBody>
          <a:bodyPr/>
          <a:lstStyle/>
          <a:p>
            <a:r>
              <a:rPr lang="fr-BE" dirty="0" smtClean="0"/>
              <a:t>Neutrinos </a:t>
            </a:r>
            <a:r>
              <a:rPr lang="fr-BE" dirty="0" err="1" smtClean="0"/>
              <a:t>from</a:t>
            </a:r>
            <a:r>
              <a:rPr lang="fr-BE" dirty="0" smtClean="0"/>
              <a:t> WIMP annihilations in the Sun: AMANDA, IC22</a:t>
            </a:r>
          </a:p>
          <a:p>
            <a:endParaRPr lang="fr-BE" dirty="0" smtClean="0"/>
          </a:p>
          <a:p>
            <a:r>
              <a:rPr lang="fr-BE" dirty="0" smtClean="0"/>
              <a:t>Neutrinos </a:t>
            </a:r>
            <a:r>
              <a:rPr lang="fr-BE" dirty="0" err="1" smtClean="0"/>
              <a:t>from</a:t>
            </a:r>
            <a:r>
              <a:rPr lang="fr-BE" dirty="0" smtClean="0"/>
              <a:t> WIMP annihilations in the </a:t>
            </a:r>
            <a:r>
              <a:rPr lang="fr-BE" dirty="0" err="1" smtClean="0"/>
              <a:t>galactic</a:t>
            </a:r>
            <a:r>
              <a:rPr lang="fr-BE" dirty="0" smtClean="0"/>
              <a:t> halo and </a:t>
            </a:r>
            <a:r>
              <a:rPr lang="fr-BE" dirty="0" err="1" smtClean="0"/>
              <a:t>near</a:t>
            </a:r>
            <a:r>
              <a:rPr lang="fr-BE" dirty="0" smtClean="0"/>
              <a:t> the </a:t>
            </a:r>
            <a:r>
              <a:rPr lang="fr-BE" dirty="0" err="1" smtClean="0"/>
              <a:t>galactic</a:t>
            </a:r>
            <a:r>
              <a:rPr lang="fr-BE" dirty="0" smtClean="0"/>
              <a:t> centre: IC22, IC40</a:t>
            </a:r>
          </a:p>
          <a:p>
            <a:endParaRPr lang="fr-BE" dirty="0" smtClean="0"/>
          </a:p>
          <a:p>
            <a:r>
              <a:rPr lang="fr-BE" dirty="0" smtClean="0"/>
              <a:t>Neutrinos </a:t>
            </a:r>
            <a:r>
              <a:rPr lang="fr-BE" dirty="0" err="1" smtClean="0"/>
              <a:t>from</a:t>
            </a:r>
            <a:r>
              <a:rPr lang="fr-BE" dirty="0" smtClean="0"/>
              <a:t> WIMP annihilations in the centre of the </a:t>
            </a:r>
            <a:r>
              <a:rPr lang="fr-BE" dirty="0" err="1" smtClean="0"/>
              <a:t>Earth</a:t>
            </a:r>
            <a:r>
              <a:rPr lang="fr-BE" dirty="0" smtClean="0"/>
              <a:t> : </a:t>
            </a:r>
            <a:r>
              <a:rPr lang="fr-BE" dirty="0" err="1" smtClean="0"/>
              <a:t>work</a:t>
            </a:r>
            <a:r>
              <a:rPr lang="fr-BE" dirty="0" smtClean="0"/>
              <a:t> in </a:t>
            </a:r>
            <a:r>
              <a:rPr lang="fr-BE" dirty="0" err="1" smtClean="0"/>
              <a:t>progress</a:t>
            </a:r>
            <a:endParaRPr lang="fr-BE" dirty="0"/>
          </a:p>
        </p:txBody>
      </p:sp>
      <p:pic>
        <p:nvPicPr>
          <p:cNvPr id="10" name="Picture 3"/>
          <p:cNvPicPr>
            <a:picLocks noChangeAspect="1" noChangeArrowheads="1"/>
          </p:cNvPicPr>
          <p:nvPr/>
        </p:nvPicPr>
        <p:blipFill>
          <a:blip r:embed="rId2" cstate="print"/>
          <a:srcRect/>
          <a:stretch>
            <a:fillRect/>
          </a:stretch>
        </p:blipFill>
        <p:spPr bwMode="auto">
          <a:xfrm>
            <a:off x="395536" y="2708920"/>
            <a:ext cx="1534979" cy="1022251"/>
          </a:xfrm>
          <a:prstGeom prst="rect">
            <a:avLst/>
          </a:prstGeom>
          <a:noFill/>
          <a:ln w="9525">
            <a:noFill/>
            <a:miter lim="800000"/>
            <a:headEnd/>
            <a:tailEnd/>
          </a:ln>
        </p:spPr>
      </p:pic>
      <p:pic>
        <p:nvPicPr>
          <p:cNvPr id="11" name="Picture 9" descr="http://www.edith.nl/zep/planeten/GIFS/zon.GIF"/>
          <p:cNvPicPr>
            <a:picLocks noChangeAspect="1" noChangeArrowheads="1"/>
          </p:cNvPicPr>
          <p:nvPr/>
        </p:nvPicPr>
        <p:blipFill>
          <a:blip r:embed="rId3" cstate="print"/>
          <a:srcRect/>
          <a:stretch>
            <a:fillRect/>
          </a:stretch>
        </p:blipFill>
        <p:spPr bwMode="auto">
          <a:xfrm>
            <a:off x="539552" y="980728"/>
            <a:ext cx="1152128" cy="1053764"/>
          </a:xfrm>
          <a:prstGeom prst="rect">
            <a:avLst/>
          </a:prstGeom>
          <a:noFill/>
        </p:spPr>
      </p:pic>
      <p:pic>
        <p:nvPicPr>
          <p:cNvPr id="12" name="Picture 4" descr="E:\DATA\Catherine DeClercq\cursussen VUB\astro-particle physics\figures\earth-day-action.png"/>
          <p:cNvPicPr>
            <a:picLocks noChangeAspect="1" noChangeArrowheads="1"/>
          </p:cNvPicPr>
          <p:nvPr/>
        </p:nvPicPr>
        <p:blipFill>
          <a:blip r:embed="rId4" cstate="print"/>
          <a:srcRect/>
          <a:stretch>
            <a:fillRect/>
          </a:stretch>
        </p:blipFill>
        <p:spPr bwMode="auto">
          <a:xfrm>
            <a:off x="395536" y="4221088"/>
            <a:ext cx="1376482" cy="116002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BE" dirty="0" err="1" smtClean="0"/>
              <a:t>Solar</a:t>
            </a:r>
            <a:r>
              <a:rPr lang="fr-BE" dirty="0" smtClean="0"/>
              <a:t> </a:t>
            </a:r>
            <a:r>
              <a:rPr lang="fr-BE" dirty="0" err="1" smtClean="0"/>
              <a:t>WIMPs</a:t>
            </a:r>
            <a:endParaRPr lang="fr-BE" dirty="0"/>
          </a:p>
        </p:txBody>
      </p:sp>
      <p:sp>
        <p:nvSpPr>
          <p:cNvPr id="8" name="Text Placeholder 7"/>
          <p:cNvSpPr>
            <a:spLocks noGrp="1"/>
          </p:cNvSpPr>
          <p:nvPr>
            <p:ph type="body" idx="1"/>
          </p:nvPr>
        </p:nvSpPr>
        <p:spPr/>
        <p:txBody>
          <a:bodyPr>
            <a:normAutofit/>
          </a:bodyPr>
          <a:lstStyle/>
          <a:p>
            <a:r>
              <a:rPr lang="fr-BE" dirty="0" smtClean="0"/>
              <a:t>Data </a:t>
            </a:r>
            <a:r>
              <a:rPr lang="fr-BE" dirty="0" err="1" smtClean="0"/>
              <a:t>filtering</a:t>
            </a:r>
            <a:endParaRPr lang="fr-BE" dirty="0" smtClean="0"/>
          </a:p>
          <a:p>
            <a:r>
              <a:rPr lang="fr-BE" dirty="0" smtClean="0"/>
              <a:t>Muon flux and WIMP annihilation rate</a:t>
            </a:r>
          </a:p>
          <a:p>
            <a:r>
              <a:rPr lang="fr-BE" dirty="0" smtClean="0"/>
              <a:t>WIMP-proton </a:t>
            </a:r>
            <a:r>
              <a:rPr lang="fr-BE" dirty="0" err="1" smtClean="0"/>
              <a:t>scattering</a:t>
            </a:r>
            <a:r>
              <a:rPr lang="fr-BE" dirty="0" smtClean="0"/>
              <a:t> cross section</a:t>
            </a:r>
            <a:endParaRPr lang="fr-BE" dirty="0"/>
          </a:p>
        </p:txBody>
      </p:sp>
      <p:sp>
        <p:nvSpPr>
          <p:cNvPr id="4" name="Date Placeholder 3"/>
          <p:cNvSpPr>
            <a:spLocks noGrp="1"/>
          </p:cNvSpPr>
          <p:nvPr>
            <p:ph type="dt" sz="half" idx="4294967295"/>
          </p:nvPr>
        </p:nvSpPr>
        <p:spPr>
          <a:xfrm>
            <a:off x="0" y="6448425"/>
            <a:ext cx="2133600" cy="365125"/>
          </a:xfrm>
        </p:spPr>
        <p:txBody>
          <a:bodyPr/>
          <a:lstStyle/>
          <a:p>
            <a:r>
              <a:rPr lang="fr-FR" smtClean="0"/>
              <a:t>Catherine De Clercq</a:t>
            </a:r>
            <a:endParaRPr lang="fr-BE" dirty="0"/>
          </a:p>
        </p:txBody>
      </p:sp>
      <p:sp>
        <p:nvSpPr>
          <p:cNvPr id="5" name="Footer Placeholder 4"/>
          <p:cNvSpPr>
            <a:spLocks noGrp="1"/>
          </p:cNvSpPr>
          <p:nvPr>
            <p:ph type="ftr" sz="quarter" idx="4294967295"/>
          </p:nvPr>
        </p:nvSpPr>
        <p:spPr>
          <a:xfrm>
            <a:off x="0" y="6453188"/>
            <a:ext cx="2895600" cy="365125"/>
          </a:xfrm>
        </p:spPr>
        <p:txBody>
          <a:bodyPr/>
          <a:lstStyle/>
          <a:p>
            <a:r>
              <a:rPr lang="fr-BE" smtClean="0"/>
              <a:t>DM in IceCube</a:t>
            </a:r>
            <a:endParaRPr lang="fr-BE" dirty="0"/>
          </a:p>
        </p:txBody>
      </p:sp>
      <p:sp>
        <p:nvSpPr>
          <p:cNvPr id="6" name="Slide Number Placeholder 5"/>
          <p:cNvSpPr>
            <a:spLocks noGrp="1"/>
          </p:cNvSpPr>
          <p:nvPr>
            <p:ph type="sldNum" sz="quarter" idx="4294967295"/>
          </p:nvPr>
        </p:nvSpPr>
        <p:spPr>
          <a:xfrm>
            <a:off x="7010400" y="6448425"/>
            <a:ext cx="2133600" cy="365125"/>
          </a:xfrm>
        </p:spPr>
        <p:txBody>
          <a:bodyPr/>
          <a:lstStyle/>
          <a:p>
            <a:fld id="{EAA0DE33-1A4D-41F2-B9D0-EF65D06789FD}" type="slidenum">
              <a:rPr lang="fr-BE" smtClean="0"/>
              <a:pPr/>
              <a:t>19</a:t>
            </a:fld>
            <a:endParaRPr lang="fr-B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Outline</a:t>
            </a:r>
            <a:r>
              <a:rPr lang="fr-BE" dirty="0" smtClean="0"/>
              <a:t> </a:t>
            </a:r>
            <a:endParaRPr lang="fr-BE" dirty="0"/>
          </a:p>
        </p:txBody>
      </p:sp>
      <p:sp>
        <p:nvSpPr>
          <p:cNvPr id="3" name="Content Placeholder 2"/>
          <p:cNvSpPr>
            <a:spLocks noGrp="1"/>
          </p:cNvSpPr>
          <p:nvPr>
            <p:ph idx="1"/>
          </p:nvPr>
        </p:nvSpPr>
        <p:spPr>
          <a:xfrm>
            <a:off x="0" y="1700808"/>
            <a:ext cx="9144000" cy="4608512"/>
          </a:xfrm>
        </p:spPr>
        <p:txBody>
          <a:bodyPr/>
          <a:lstStyle/>
          <a:p>
            <a:pPr>
              <a:spcAft>
                <a:spcPts val="600"/>
              </a:spcAft>
            </a:pPr>
            <a:r>
              <a:rPr lang="fr-BE" dirty="0" err="1" smtClean="0"/>
              <a:t>Weakly</a:t>
            </a:r>
            <a:r>
              <a:rPr lang="fr-BE" dirty="0" smtClean="0"/>
              <a:t> </a:t>
            </a:r>
            <a:r>
              <a:rPr lang="fr-BE" dirty="0" err="1" smtClean="0"/>
              <a:t>Interacting</a:t>
            </a:r>
            <a:r>
              <a:rPr lang="fr-BE" dirty="0" smtClean="0"/>
              <a:t> Massive </a:t>
            </a:r>
            <a:r>
              <a:rPr lang="fr-BE" dirty="0" err="1" smtClean="0"/>
              <a:t>Particles</a:t>
            </a:r>
            <a:r>
              <a:rPr lang="fr-BE" dirty="0" smtClean="0"/>
              <a:t> as Cold </a:t>
            </a:r>
            <a:r>
              <a:rPr lang="fr-BE" dirty="0" err="1" smtClean="0"/>
              <a:t>Dark</a:t>
            </a:r>
            <a:r>
              <a:rPr lang="fr-BE" dirty="0" smtClean="0"/>
              <a:t> </a:t>
            </a:r>
            <a:r>
              <a:rPr lang="fr-BE" dirty="0" err="1" smtClean="0"/>
              <a:t>Matter</a:t>
            </a:r>
            <a:endParaRPr lang="fr-BE" dirty="0" smtClean="0"/>
          </a:p>
          <a:p>
            <a:pPr>
              <a:spcAft>
                <a:spcPts val="600"/>
              </a:spcAft>
            </a:pPr>
            <a:r>
              <a:rPr lang="fr-BE" dirty="0" smtClean="0"/>
              <a:t>The </a:t>
            </a:r>
            <a:r>
              <a:rPr lang="fr-BE" dirty="0" err="1" smtClean="0"/>
              <a:t>IceCube</a:t>
            </a:r>
            <a:r>
              <a:rPr lang="fr-BE" dirty="0" smtClean="0"/>
              <a:t> neutrino detector</a:t>
            </a:r>
          </a:p>
          <a:p>
            <a:pPr>
              <a:spcAft>
                <a:spcPts val="600"/>
              </a:spcAft>
            </a:pPr>
            <a:r>
              <a:rPr lang="fr-BE" dirty="0" err="1" smtClean="0"/>
              <a:t>Search</a:t>
            </a:r>
            <a:r>
              <a:rPr lang="fr-BE" dirty="0" smtClean="0"/>
              <a:t> for neutrino </a:t>
            </a:r>
            <a:r>
              <a:rPr lang="fr-BE" dirty="0" err="1" smtClean="0"/>
              <a:t>signals</a:t>
            </a:r>
            <a:r>
              <a:rPr lang="fr-BE" dirty="0" smtClean="0"/>
              <a:t> of WIMP annihilations in the Sun and </a:t>
            </a:r>
            <a:r>
              <a:rPr lang="fr-BE" dirty="0" err="1" smtClean="0"/>
              <a:t>near</a:t>
            </a:r>
            <a:r>
              <a:rPr lang="fr-BE" dirty="0" smtClean="0"/>
              <a:t> the </a:t>
            </a:r>
            <a:r>
              <a:rPr lang="fr-BE" dirty="0" err="1" smtClean="0"/>
              <a:t>Galactic</a:t>
            </a:r>
            <a:r>
              <a:rPr lang="fr-BE" dirty="0" smtClean="0"/>
              <a:t> Centre</a:t>
            </a:r>
          </a:p>
          <a:p>
            <a:pPr>
              <a:spcAft>
                <a:spcPts val="600"/>
              </a:spcAft>
            </a:pPr>
            <a:r>
              <a:rPr lang="fr-BE" dirty="0" err="1" smtClean="0"/>
              <a:t>IceCube</a:t>
            </a:r>
            <a:r>
              <a:rPr lang="fr-BE" dirty="0" smtClean="0"/>
              <a:t> + </a:t>
            </a:r>
            <a:r>
              <a:rPr lang="fr-BE" dirty="0" err="1" smtClean="0"/>
              <a:t>DeepCore</a:t>
            </a:r>
            <a:r>
              <a:rPr lang="fr-BE" dirty="0" smtClean="0"/>
              <a:t> : prospects for </a:t>
            </a:r>
            <a:r>
              <a:rPr lang="fr-BE" dirty="0" err="1" smtClean="0"/>
              <a:t>Dark</a:t>
            </a:r>
            <a:r>
              <a:rPr lang="fr-BE" dirty="0" smtClean="0"/>
              <a:t> </a:t>
            </a:r>
            <a:r>
              <a:rPr lang="fr-BE" dirty="0" err="1" smtClean="0"/>
              <a:t>Matter</a:t>
            </a:r>
            <a:r>
              <a:rPr lang="fr-BE" dirty="0" smtClean="0"/>
              <a:t> </a:t>
            </a:r>
            <a:r>
              <a:rPr lang="fr-BE" dirty="0" err="1" smtClean="0"/>
              <a:t>discovery</a:t>
            </a:r>
            <a:r>
              <a:rPr lang="fr-BE" dirty="0" smtClean="0"/>
              <a:t> in the </a:t>
            </a:r>
            <a:r>
              <a:rPr lang="fr-BE" dirty="0" err="1" smtClean="0"/>
              <a:t>coming</a:t>
            </a:r>
            <a:r>
              <a:rPr lang="fr-BE" dirty="0" smtClean="0"/>
              <a:t> </a:t>
            </a:r>
            <a:r>
              <a:rPr lang="fr-BE" dirty="0" err="1" smtClean="0"/>
              <a:t>years</a:t>
            </a:r>
            <a:endParaRPr lang="fr-BE" dirty="0"/>
          </a:p>
        </p:txBody>
      </p:sp>
      <p:sp>
        <p:nvSpPr>
          <p:cNvPr id="4" name="Date Placeholder 3"/>
          <p:cNvSpPr>
            <a:spLocks noGrp="1"/>
          </p:cNvSpPr>
          <p:nvPr>
            <p:ph type="dt" sz="half" idx="10"/>
          </p:nvPr>
        </p:nvSpPr>
        <p:spPr/>
        <p:txBody>
          <a:bodyPr/>
          <a:lstStyle/>
          <a:p>
            <a:r>
              <a:rPr lang="fr-FR" smtClean="0"/>
              <a:t>Catherine De Clercq</a:t>
            </a:r>
            <a:endParaRPr lang="fr-BE" dirty="0"/>
          </a:p>
        </p:txBody>
      </p:sp>
      <p:sp>
        <p:nvSpPr>
          <p:cNvPr id="5" name="Footer Placeholder 4"/>
          <p:cNvSpPr>
            <a:spLocks noGrp="1"/>
          </p:cNvSpPr>
          <p:nvPr>
            <p:ph type="ftr" sz="quarter" idx="11"/>
          </p:nvPr>
        </p:nvSpPr>
        <p:spPr/>
        <p:txBody>
          <a:bodyPr/>
          <a:lstStyle/>
          <a:p>
            <a:r>
              <a:rPr lang="fr-BE" smtClean="0"/>
              <a:t>DM in IceCube</a:t>
            </a:r>
            <a:endParaRPr lang="fr-BE" dirty="0"/>
          </a:p>
        </p:txBody>
      </p:sp>
      <p:sp>
        <p:nvSpPr>
          <p:cNvPr id="6" name="Slide Number Placeholder 5"/>
          <p:cNvSpPr>
            <a:spLocks noGrp="1"/>
          </p:cNvSpPr>
          <p:nvPr>
            <p:ph type="sldNum" sz="quarter" idx="12"/>
          </p:nvPr>
        </p:nvSpPr>
        <p:spPr/>
        <p:txBody>
          <a:bodyPr/>
          <a:lstStyle/>
          <a:p>
            <a:fld id="{EAA0DE33-1A4D-41F2-B9D0-EF65D06789FD}" type="slidenum">
              <a:rPr lang="fr-BE" smtClean="0"/>
              <a:pPr/>
              <a:t>2</a:t>
            </a:fld>
            <a:endParaRPr lang="fr-B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dirty="0" err="1" smtClean="0"/>
              <a:t>Solar</a:t>
            </a:r>
            <a:r>
              <a:rPr lang="fr-BE" dirty="0" smtClean="0"/>
              <a:t> </a:t>
            </a:r>
            <a:r>
              <a:rPr lang="fr-BE" dirty="0" err="1" smtClean="0"/>
              <a:t>WIMPs</a:t>
            </a:r>
            <a:r>
              <a:rPr lang="fr-BE" dirty="0" smtClean="0"/>
              <a:t>: </a:t>
            </a:r>
            <a:r>
              <a:rPr lang="fr-BE" dirty="0" err="1" smtClean="0"/>
              <a:t>detection</a:t>
            </a:r>
            <a:r>
              <a:rPr lang="fr-BE" dirty="0" smtClean="0"/>
              <a:t> </a:t>
            </a:r>
            <a:r>
              <a:rPr lang="fr-BE" dirty="0" err="1" smtClean="0"/>
              <a:t>principle</a:t>
            </a:r>
            <a:endParaRPr lang="fr-BE" dirty="0"/>
          </a:p>
        </p:txBody>
      </p:sp>
      <p:grpSp>
        <p:nvGrpSpPr>
          <p:cNvPr id="39" name="Group 38"/>
          <p:cNvGrpSpPr/>
          <p:nvPr/>
        </p:nvGrpSpPr>
        <p:grpSpPr>
          <a:xfrm>
            <a:off x="251520" y="908720"/>
            <a:ext cx="8640960" cy="5688855"/>
            <a:chOff x="251520" y="908720"/>
            <a:chExt cx="8640960" cy="5688855"/>
          </a:xfrm>
        </p:grpSpPr>
        <p:sp>
          <p:nvSpPr>
            <p:cNvPr id="9" name="Rectangle 48"/>
            <p:cNvSpPr>
              <a:spLocks noChangeArrowheads="1"/>
            </p:cNvSpPr>
            <p:nvPr/>
          </p:nvSpPr>
          <p:spPr bwMode="auto">
            <a:xfrm>
              <a:off x="322957" y="1042007"/>
              <a:ext cx="8569523" cy="5555568"/>
            </a:xfrm>
            <a:prstGeom prst="rect">
              <a:avLst/>
            </a:prstGeom>
            <a:solidFill>
              <a:schemeClr val="bg1"/>
            </a:solidFill>
            <a:ln w="9525">
              <a:noFill/>
              <a:miter lim="800000"/>
              <a:headEnd/>
              <a:tailEnd/>
            </a:ln>
            <a:effectLst/>
          </p:spPr>
          <p:txBody>
            <a:bodyPr wrap="none" anchor="ctr"/>
            <a:lstStyle/>
            <a:p>
              <a:endParaRPr lang="fr-BE"/>
            </a:p>
          </p:txBody>
        </p:sp>
        <p:pic>
          <p:nvPicPr>
            <p:cNvPr id="10" name="Picture 5"/>
            <p:cNvPicPr>
              <a:picLocks noChangeAspect="1" noChangeArrowheads="1"/>
            </p:cNvPicPr>
            <p:nvPr/>
          </p:nvPicPr>
          <p:blipFill>
            <a:blip r:embed="rId3" cstate="print"/>
            <a:srcRect/>
            <a:stretch>
              <a:fillRect/>
            </a:stretch>
          </p:blipFill>
          <p:spPr bwMode="auto">
            <a:xfrm>
              <a:off x="1377782" y="2219617"/>
              <a:ext cx="1727294" cy="1798639"/>
            </a:xfrm>
            <a:prstGeom prst="rect">
              <a:avLst/>
            </a:prstGeom>
            <a:noFill/>
          </p:spPr>
        </p:pic>
        <p:sp>
          <p:nvSpPr>
            <p:cNvPr id="11" name="Text Box 6"/>
            <p:cNvSpPr txBox="1">
              <a:spLocks noChangeArrowheads="1"/>
            </p:cNvSpPr>
            <p:nvPr/>
          </p:nvSpPr>
          <p:spPr bwMode="auto">
            <a:xfrm>
              <a:off x="559512" y="2045319"/>
              <a:ext cx="831660" cy="591735"/>
            </a:xfrm>
            <a:prstGeom prst="rect">
              <a:avLst/>
            </a:prstGeom>
            <a:solidFill>
              <a:schemeClr val="tx1"/>
            </a:solidFill>
            <a:ln w="9525">
              <a:noFill/>
              <a:miter lim="800000"/>
              <a:headEnd/>
              <a:tailEnd/>
            </a:ln>
            <a:effectLst/>
          </p:spPr>
          <p:txBody>
            <a:bodyPr wrap="none">
              <a:spAutoFit/>
            </a:bodyPr>
            <a:lstStyle/>
            <a:p>
              <a:pPr algn="l" eaLnBrk="0" hangingPunct="0"/>
              <a:r>
                <a:rPr lang="en-US" sz="3600" b="1">
                  <a:solidFill>
                    <a:srgbClr val="FFCC00"/>
                  </a:solidFill>
                  <a:latin typeface="Maiandra GD" pitchFamily="34" charset="0"/>
                </a:rPr>
                <a:t>Sun</a:t>
              </a:r>
            </a:p>
          </p:txBody>
        </p:sp>
        <p:sp>
          <p:nvSpPr>
            <p:cNvPr id="12" name="Text Box 8"/>
            <p:cNvSpPr txBox="1">
              <a:spLocks noChangeArrowheads="1"/>
            </p:cNvSpPr>
            <p:nvPr/>
          </p:nvSpPr>
          <p:spPr bwMode="auto">
            <a:xfrm>
              <a:off x="1730382" y="1080089"/>
              <a:ext cx="434427" cy="647393"/>
            </a:xfrm>
            <a:prstGeom prst="rect">
              <a:avLst/>
            </a:prstGeom>
            <a:noFill/>
            <a:ln w="9525">
              <a:noFill/>
              <a:miter lim="800000"/>
              <a:headEnd/>
              <a:tailEnd/>
            </a:ln>
            <a:effectLst/>
          </p:spPr>
          <p:txBody>
            <a:bodyPr wrap="none">
              <a:spAutoFit/>
            </a:bodyPr>
            <a:lstStyle/>
            <a:p>
              <a:pPr algn="l" eaLnBrk="0" hangingPunct="0"/>
              <a:r>
                <a:rPr lang="en-US" sz="4000" b="1">
                  <a:solidFill>
                    <a:srgbClr val="FF00FF"/>
                  </a:solidFill>
                  <a:effectLst>
                    <a:outerShdw blurRad="38100" dist="38100" dir="2700000" algn="tl">
                      <a:srgbClr val="C0C0C0"/>
                    </a:outerShdw>
                  </a:effectLst>
                  <a:latin typeface="Symbol" pitchFamily="18" charset="2"/>
                </a:rPr>
                <a:t>c</a:t>
              </a:r>
              <a:endParaRPr lang="en-US" sz="4000" b="1">
                <a:solidFill>
                  <a:srgbClr val="FF00FF"/>
                </a:solidFill>
                <a:effectLst>
                  <a:outerShdw blurRad="38100" dist="38100" dir="2700000" algn="tl">
                    <a:srgbClr val="C0C0C0"/>
                  </a:outerShdw>
                </a:effectLst>
                <a:latin typeface="Times" pitchFamily="18" charset="0"/>
              </a:endParaRPr>
            </a:p>
          </p:txBody>
        </p:sp>
        <p:sp>
          <p:nvSpPr>
            <p:cNvPr id="13" name="Freeform 10"/>
            <p:cNvSpPr>
              <a:spLocks/>
            </p:cNvSpPr>
            <p:nvPr/>
          </p:nvSpPr>
          <p:spPr bwMode="auto">
            <a:xfrm>
              <a:off x="2062154" y="2642913"/>
              <a:ext cx="791491" cy="997454"/>
            </a:xfrm>
            <a:custGeom>
              <a:avLst/>
              <a:gdLst/>
              <a:ahLst/>
              <a:cxnLst>
                <a:cxn ang="0">
                  <a:pos x="480" y="376"/>
                </a:cxn>
                <a:cxn ang="0">
                  <a:pos x="336" y="184"/>
                </a:cxn>
                <a:cxn ang="0">
                  <a:pos x="192" y="88"/>
                </a:cxn>
                <a:cxn ang="0">
                  <a:pos x="48" y="40"/>
                </a:cxn>
                <a:cxn ang="0">
                  <a:pos x="0" y="328"/>
                </a:cxn>
                <a:cxn ang="0">
                  <a:pos x="48" y="472"/>
                </a:cxn>
                <a:cxn ang="0">
                  <a:pos x="192" y="568"/>
                </a:cxn>
                <a:cxn ang="0">
                  <a:pos x="288" y="376"/>
                </a:cxn>
              </a:cxnLst>
              <a:rect l="0" t="0" r="r" b="b"/>
              <a:pathLst>
                <a:path w="480" h="584">
                  <a:moveTo>
                    <a:pt x="480" y="376"/>
                  </a:moveTo>
                  <a:cubicBezTo>
                    <a:pt x="432" y="304"/>
                    <a:pt x="384" y="232"/>
                    <a:pt x="336" y="184"/>
                  </a:cubicBezTo>
                  <a:cubicBezTo>
                    <a:pt x="288" y="136"/>
                    <a:pt x="240" y="112"/>
                    <a:pt x="192" y="88"/>
                  </a:cubicBezTo>
                  <a:cubicBezTo>
                    <a:pt x="144" y="64"/>
                    <a:pt x="80" y="0"/>
                    <a:pt x="48" y="40"/>
                  </a:cubicBezTo>
                  <a:cubicBezTo>
                    <a:pt x="16" y="80"/>
                    <a:pt x="0" y="256"/>
                    <a:pt x="0" y="328"/>
                  </a:cubicBezTo>
                  <a:cubicBezTo>
                    <a:pt x="0" y="400"/>
                    <a:pt x="16" y="432"/>
                    <a:pt x="48" y="472"/>
                  </a:cubicBezTo>
                  <a:cubicBezTo>
                    <a:pt x="80" y="512"/>
                    <a:pt x="152" y="584"/>
                    <a:pt x="192" y="568"/>
                  </a:cubicBezTo>
                  <a:cubicBezTo>
                    <a:pt x="232" y="552"/>
                    <a:pt x="260" y="464"/>
                    <a:pt x="288" y="376"/>
                  </a:cubicBezTo>
                </a:path>
              </a:pathLst>
            </a:custGeom>
            <a:noFill/>
            <a:ln w="38100" cmpd="sng">
              <a:solidFill>
                <a:srgbClr val="FF00FF"/>
              </a:solidFill>
              <a:round/>
              <a:headEnd/>
              <a:tailEnd/>
            </a:ln>
            <a:effectLst/>
          </p:spPr>
          <p:txBody>
            <a:bodyPr wrap="none" anchor="ctr"/>
            <a:lstStyle/>
            <a:p>
              <a:endParaRPr lang="fr-BE"/>
            </a:p>
          </p:txBody>
        </p:sp>
        <p:sp>
          <p:nvSpPr>
            <p:cNvPr id="14" name="Freeform 11"/>
            <p:cNvSpPr>
              <a:spLocks/>
            </p:cNvSpPr>
            <p:nvPr/>
          </p:nvSpPr>
          <p:spPr bwMode="auto">
            <a:xfrm>
              <a:off x="967159" y="2616548"/>
              <a:ext cx="2731535" cy="1010636"/>
            </a:xfrm>
            <a:custGeom>
              <a:avLst/>
              <a:gdLst/>
              <a:ahLst/>
              <a:cxnLst>
                <a:cxn ang="0">
                  <a:pos x="1000" y="440"/>
                </a:cxn>
                <a:cxn ang="0">
                  <a:pos x="616" y="536"/>
                </a:cxn>
                <a:cxn ang="0">
                  <a:pos x="88" y="584"/>
                </a:cxn>
                <a:cxn ang="0">
                  <a:pos x="88" y="488"/>
                </a:cxn>
                <a:cxn ang="0">
                  <a:pos x="520" y="296"/>
                </a:cxn>
                <a:cxn ang="0">
                  <a:pos x="1096" y="104"/>
                </a:cxn>
                <a:cxn ang="0">
                  <a:pos x="1576" y="8"/>
                </a:cxn>
                <a:cxn ang="0">
                  <a:pos x="1576" y="152"/>
                </a:cxn>
                <a:cxn ang="0">
                  <a:pos x="1144" y="392"/>
                </a:cxn>
              </a:cxnLst>
              <a:rect l="0" t="0" r="r" b="b"/>
              <a:pathLst>
                <a:path w="1656" h="592">
                  <a:moveTo>
                    <a:pt x="1000" y="440"/>
                  </a:moveTo>
                  <a:cubicBezTo>
                    <a:pt x="883" y="476"/>
                    <a:pt x="767" y="512"/>
                    <a:pt x="616" y="536"/>
                  </a:cubicBezTo>
                  <a:cubicBezTo>
                    <a:pt x="464" y="559"/>
                    <a:pt x="176" y="592"/>
                    <a:pt x="88" y="584"/>
                  </a:cubicBezTo>
                  <a:cubicBezTo>
                    <a:pt x="0" y="576"/>
                    <a:pt x="16" y="535"/>
                    <a:pt x="88" y="488"/>
                  </a:cubicBezTo>
                  <a:cubicBezTo>
                    <a:pt x="159" y="440"/>
                    <a:pt x="352" y="359"/>
                    <a:pt x="520" y="296"/>
                  </a:cubicBezTo>
                  <a:cubicBezTo>
                    <a:pt x="687" y="232"/>
                    <a:pt x="920" y="152"/>
                    <a:pt x="1096" y="104"/>
                  </a:cubicBezTo>
                  <a:cubicBezTo>
                    <a:pt x="1272" y="56"/>
                    <a:pt x="1496" y="0"/>
                    <a:pt x="1576" y="8"/>
                  </a:cubicBezTo>
                  <a:cubicBezTo>
                    <a:pt x="1656" y="16"/>
                    <a:pt x="1648" y="87"/>
                    <a:pt x="1576" y="152"/>
                  </a:cubicBezTo>
                  <a:cubicBezTo>
                    <a:pt x="1503" y="216"/>
                    <a:pt x="1323" y="304"/>
                    <a:pt x="1144" y="392"/>
                  </a:cubicBezTo>
                </a:path>
              </a:pathLst>
            </a:custGeom>
            <a:noFill/>
            <a:ln w="38100" cmpd="sng">
              <a:solidFill>
                <a:srgbClr val="FF00FF"/>
              </a:solidFill>
              <a:round/>
              <a:headEnd/>
              <a:tailEnd/>
            </a:ln>
            <a:effectLst/>
          </p:spPr>
          <p:txBody>
            <a:bodyPr wrap="none" anchor="ctr"/>
            <a:lstStyle/>
            <a:p>
              <a:endParaRPr lang="fr-BE"/>
            </a:p>
          </p:txBody>
        </p:sp>
        <p:sp>
          <p:nvSpPr>
            <p:cNvPr id="15" name="Freeform 12"/>
            <p:cNvSpPr>
              <a:spLocks/>
            </p:cNvSpPr>
            <p:nvPr/>
          </p:nvSpPr>
          <p:spPr bwMode="auto">
            <a:xfrm>
              <a:off x="1929743" y="2847969"/>
              <a:ext cx="607008" cy="451124"/>
            </a:xfrm>
            <a:custGeom>
              <a:avLst/>
              <a:gdLst/>
              <a:ahLst/>
              <a:cxnLst>
                <a:cxn ang="0">
                  <a:pos x="368" y="256"/>
                </a:cxn>
                <a:cxn ang="0">
                  <a:pos x="224" y="64"/>
                </a:cxn>
                <a:cxn ang="0">
                  <a:pos x="32" y="16"/>
                </a:cxn>
                <a:cxn ang="0">
                  <a:pos x="32" y="160"/>
                </a:cxn>
                <a:cxn ang="0">
                  <a:pos x="224" y="256"/>
                </a:cxn>
                <a:cxn ang="0">
                  <a:pos x="320" y="208"/>
                </a:cxn>
                <a:cxn ang="0">
                  <a:pos x="272" y="112"/>
                </a:cxn>
                <a:cxn ang="0">
                  <a:pos x="176" y="64"/>
                </a:cxn>
                <a:cxn ang="0">
                  <a:pos x="128" y="160"/>
                </a:cxn>
                <a:cxn ang="0">
                  <a:pos x="224" y="208"/>
                </a:cxn>
                <a:cxn ang="0">
                  <a:pos x="272" y="160"/>
                </a:cxn>
                <a:cxn ang="0">
                  <a:pos x="176" y="160"/>
                </a:cxn>
                <a:cxn ang="0">
                  <a:pos x="176" y="208"/>
                </a:cxn>
                <a:cxn ang="0">
                  <a:pos x="272" y="112"/>
                </a:cxn>
                <a:cxn ang="0">
                  <a:pos x="176" y="112"/>
                </a:cxn>
                <a:cxn ang="0">
                  <a:pos x="224" y="208"/>
                </a:cxn>
              </a:cxnLst>
              <a:rect l="0" t="0" r="r" b="b"/>
              <a:pathLst>
                <a:path w="368" h="264">
                  <a:moveTo>
                    <a:pt x="368" y="256"/>
                  </a:moveTo>
                  <a:cubicBezTo>
                    <a:pt x="323" y="179"/>
                    <a:pt x="279" y="103"/>
                    <a:pt x="224" y="64"/>
                  </a:cubicBezTo>
                  <a:cubicBezTo>
                    <a:pt x="168" y="24"/>
                    <a:pt x="64" y="0"/>
                    <a:pt x="32" y="16"/>
                  </a:cubicBezTo>
                  <a:cubicBezTo>
                    <a:pt x="0" y="32"/>
                    <a:pt x="0" y="120"/>
                    <a:pt x="32" y="160"/>
                  </a:cubicBezTo>
                  <a:cubicBezTo>
                    <a:pt x="64" y="200"/>
                    <a:pt x="176" y="248"/>
                    <a:pt x="224" y="256"/>
                  </a:cubicBezTo>
                  <a:cubicBezTo>
                    <a:pt x="272" y="264"/>
                    <a:pt x="312" y="231"/>
                    <a:pt x="320" y="208"/>
                  </a:cubicBezTo>
                  <a:cubicBezTo>
                    <a:pt x="327" y="184"/>
                    <a:pt x="296" y="136"/>
                    <a:pt x="272" y="112"/>
                  </a:cubicBezTo>
                  <a:cubicBezTo>
                    <a:pt x="248" y="88"/>
                    <a:pt x="199" y="56"/>
                    <a:pt x="176" y="64"/>
                  </a:cubicBezTo>
                  <a:cubicBezTo>
                    <a:pt x="152" y="71"/>
                    <a:pt x="120" y="136"/>
                    <a:pt x="128" y="160"/>
                  </a:cubicBezTo>
                  <a:cubicBezTo>
                    <a:pt x="135" y="183"/>
                    <a:pt x="200" y="208"/>
                    <a:pt x="224" y="208"/>
                  </a:cubicBezTo>
                  <a:cubicBezTo>
                    <a:pt x="248" y="208"/>
                    <a:pt x="280" y="168"/>
                    <a:pt x="272" y="160"/>
                  </a:cubicBezTo>
                  <a:cubicBezTo>
                    <a:pt x="264" y="152"/>
                    <a:pt x="191" y="152"/>
                    <a:pt x="176" y="160"/>
                  </a:cubicBezTo>
                  <a:cubicBezTo>
                    <a:pt x="160" y="167"/>
                    <a:pt x="160" y="215"/>
                    <a:pt x="176" y="208"/>
                  </a:cubicBezTo>
                  <a:cubicBezTo>
                    <a:pt x="191" y="200"/>
                    <a:pt x="272" y="128"/>
                    <a:pt x="272" y="112"/>
                  </a:cubicBezTo>
                  <a:cubicBezTo>
                    <a:pt x="272" y="96"/>
                    <a:pt x="183" y="96"/>
                    <a:pt x="176" y="112"/>
                  </a:cubicBezTo>
                  <a:cubicBezTo>
                    <a:pt x="168" y="127"/>
                    <a:pt x="196" y="167"/>
                    <a:pt x="224" y="208"/>
                  </a:cubicBezTo>
                </a:path>
              </a:pathLst>
            </a:custGeom>
            <a:noFill/>
            <a:ln w="38100" cmpd="sng">
              <a:solidFill>
                <a:srgbClr val="FF00FF"/>
              </a:solidFill>
              <a:round/>
              <a:headEnd/>
              <a:tailEnd/>
            </a:ln>
            <a:effectLst/>
          </p:spPr>
          <p:txBody>
            <a:bodyPr wrap="none" anchor="ctr"/>
            <a:lstStyle/>
            <a:p>
              <a:endParaRPr lang="fr-BE"/>
            </a:p>
          </p:txBody>
        </p:sp>
        <p:sp>
          <p:nvSpPr>
            <p:cNvPr id="16" name="Freeform 13"/>
            <p:cNvSpPr>
              <a:spLocks/>
            </p:cNvSpPr>
            <p:nvPr/>
          </p:nvSpPr>
          <p:spPr bwMode="auto">
            <a:xfrm>
              <a:off x="1825599" y="908720"/>
              <a:ext cx="632300" cy="1228875"/>
            </a:xfrm>
            <a:custGeom>
              <a:avLst/>
              <a:gdLst/>
              <a:ahLst/>
              <a:cxnLst>
                <a:cxn ang="0">
                  <a:pos x="0" y="0"/>
                </a:cxn>
                <a:cxn ang="0">
                  <a:pos x="240" y="384"/>
                </a:cxn>
                <a:cxn ang="0">
                  <a:pos x="384" y="720"/>
                </a:cxn>
              </a:cxnLst>
              <a:rect l="0" t="0" r="r" b="b"/>
              <a:pathLst>
                <a:path w="384" h="720">
                  <a:moveTo>
                    <a:pt x="0" y="0"/>
                  </a:moveTo>
                  <a:cubicBezTo>
                    <a:pt x="88" y="132"/>
                    <a:pt x="176" y="264"/>
                    <a:pt x="240" y="384"/>
                  </a:cubicBezTo>
                  <a:cubicBezTo>
                    <a:pt x="303" y="503"/>
                    <a:pt x="343" y="611"/>
                    <a:pt x="384" y="720"/>
                  </a:cubicBezTo>
                </a:path>
              </a:pathLst>
            </a:custGeom>
            <a:noFill/>
            <a:ln w="38100" cmpd="sng">
              <a:solidFill>
                <a:srgbClr val="FF00FF"/>
              </a:solidFill>
              <a:round/>
              <a:headEnd/>
              <a:tailEnd type="triangle" w="med" len="med"/>
            </a:ln>
            <a:effectLst/>
          </p:spPr>
          <p:txBody>
            <a:bodyPr wrap="none" anchor="ctr"/>
            <a:lstStyle/>
            <a:p>
              <a:endParaRPr lang="fr-BE"/>
            </a:p>
          </p:txBody>
        </p:sp>
        <p:sp>
          <p:nvSpPr>
            <p:cNvPr id="17" name="Freeform 14"/>
            <p:cNvSpPr>
              <a:spLocks/>
            </p:cNvSpPr>
            <p:nvPr/>
          </p:nvSpPr>
          <p:spPr bwMode="auto">
            <a:xfrm>
              <a:off x="2457899" y="2137595"/>
              <a:ext cx="184483" cy="1230339"/>
            </a:xfrm>
            <a:custGeom>
              <a:avLst/>
              <a:gdLst/>
              <a:ahLst/>
              <a:cxnLst>
                <a:cxn ang="0">
                  <a:pos x="0" y="0"/>
                </a:cxn>
                <a:cxn ang="0">
                  <a:pos x="96" y="384"/>
                </a:cxn>
                <a:cxn ang="0">
                  <a:pos x="96" y="720"/>
                </a:cxn>
              </a:cxnLst>
              <a:rect l="0" t="0" r="r" b="b"/>
              <a:pathLst>
                <a:path w="112" h="720">
                  <a:moveTo>
                    <a:pt x="0" y="0"/>
                  </a:moveTo>
                  <a:cubicBezTo>
                    <a:pt x="39" y="131"/>
                    <a:pt x="79" y="263"/>
                    <a:pt x="96" y="384"/>
                  </a:cubicBezTo>
                  <a:cubicBezTo>
                    <a:pt x="112" y="504"/>
                    <a:pt x="104" y="612"/>
                    <a:pt x="96" y="720"/>
                  </a:cubicBezTo>
                </a:path>
              </a:pathLst>
            </a:custGeom>
            <a:noFill/>
            <a:ln w="38100" cmpd="sng">
              <a:solidFill>
                <a:srgbClr val="FF00FF"/>
              </a:solidFill>
              <a:round/>
              <a:headEnd/>
              <a:tailEnd/>
            </a:ln>
            <a:effectLst/>
          </p:spPr>
          <p:txBody>
            <a:bodyPr wrap="none" anchor="ctr"/>
            <a:lstStyle/>
            <a:p>
              <a:endParaRPr lang="fr-BE"/>
            </a:p>
          </p:txBody>
        </p:sp>
        <p:pic>
          <p:nvPicPr>
            <p:cNvPr id="18" name="Picture 16"/>
            <p:cNvPicPr>
              <a:picLocks noChangeAspect="1" noChangeArrowheads="1"/>
            </p:cNvPicPr>
            <p:nvPr/>
          </p:nvPicPr>
          <p:blipFill>
            <a:blip r:embed="rId4" cstate="print"/>
            <a:srcRect/>
            <a:stretch>
              <a:fillRect/>
            </a:stretch>
          </p:blipFill>
          <p:spPr bwMode="auto">
            <a:xfrm>
              <a:off x="6266576" y="2011631"/>
              <a:ext cx="2096260" cy="2175064"/>
            </a:xfrm>
            <a:prstGeom prst="rect">
              <a:avLst/>
            </a:prstGeom>
            <a:noFill/>
            <a:ln w="9525">
              <a:noFill/>
              <a:miter lim="800000"/>
              <a:headEnd/>
              <a:tailEnd/>
            </a:ln>
          </p:spPr>
        </p:pic>
        <p:sp>
          <p:nvSpPr>
            <p:cNvPr id="19" name="Text Box 17"/>
            <p:cNvSpPr txBox="1">
              <a:spLocks noChangeArrowheads="1"/>
            </p:cNvSpPr>
            <p:nvPr/>
          </p:nvSpPr>
          <p:spPr bwMode="auto">
            <a:xfrm>
              <a:off x="6836390" y="1247063"/>
              <a:ext cx="1139628" cy="591735"/>
            </a:xfrm>
            <a:prstGeom prst="rect">
              <a:avLst/>
            </a:prstGeom>
            <a:solidFill>
              <a:srgbClr val="000099"/>
            </a:solidFill>
            <a:ln w="9525">
              <a:noFill/>
              <a:miter lim="800000"/>
              <a:headEnd/>
              <a:tailEnd/>
            </a:ln>
            <a:effectLst/>
          </p:spPr>
          <p:txBody>
            <a:bodyPr wrap="none">
              <a:spAutoFit/>
            </a:bodyPr>
            <a:lstStyle/>
            <a:p>
              <a:pPr algn="l" eaLnBrk="0" hangingPunct="0"/>
              <a:r>
                <a:rPr lang="en-US" sz="3600" b="1">
                  <a:solidFill>
                    <a:srgbClr val="99FF99"/>
                  </a:solidFill>
                  <a:latin typeface="Maiandra GD" pitchFamily="34" charset="0"/>
                </a:rPr>
                <a:t>Earth</a:t>
              </a:r>
            </a:p>
          </p:txBody>
        </p:sp>
        <p:sp>
          <p:nvSpPr>
            <p:cNvPr id="20" name="Line 18"/>
            <p:cNvSpPr>
              <a:spLocks noChangeShapeType="1"/>
            </p:cNvSpPr>
            <p:nvPr/>
          </p:nvSpPr>
          <p:spPr bwMode="auto">
            <a:xfrm flipV="1">
              <a:off x="7510347" y="4153008"/>
              <a:ext cx="80339" cy="410113"/>
            </a:xfrm>
            <a:prstGeom prst="line">
              <a:avLst/>
            </a:prstGeom>
            <a:noFill/>
            <a:ln w="9525">
              <a:solidFill>
                <a:srgbClr val="FF0000"/>
              </a:solidFill>
              <a:round/>
              <a:headEnd/>
              <a:tailEnd type="triangle" w="med" len="med"/>
            </a:ln>
            <a:effectLst/>
          </p:spPr>
          <p:txBody>
            <a:bodyPr wrap="none" anchor="ctr"/>
            <a:lstStyle/>
            <a:p>
              <a:endParaRPr lang="fr-BE"/>
            </a:p>
          </p:txBody>
        </p:sp>
        <p:sp>
          <p:nvSpPr>
            <p:cNvPr id="21" name="Text Box 19"/>
            <p:cNvSpPr txBox="1">
              <a:spLocks noChangeArrowheads="1"/>
            </p:cNvSpPr>
            <p:nvPr/>
          </p:nvSpPr>
          <p:spPr bwMode="auto">
            <a:xfrm>
              <a:off x="7034262" y="4428369"/>
              <a:ext cx="1218479" cy="421831"/>
            </a:xfrm>
            <a:prstGeom prst="rect">
              <a:avLst/>
            </a:prstGeom>
            <a:noFill/>
            <a:ln w="9525">
              <a:noFill/>
              <a:miter lim="800000"/>
              <a:headEnd/>
              <a:tailEnd/>
            </a:ln>
            <a:effectLst/>
          </p:spPr>
          <p:txBody>
            <a:bodyPr wrap="none">
              <a:spAutoFit/>
            </a:bodyPr>
            <a:lstStyle/>
            <a:p>
              <a:pPr algn="l" eaLnBrk="0" hangingPunct="0"/>
              <a:r>
                <a:rPr lang="en-US" sz="2400" b="1">
                  <a:solidFill>
                    <a:srgbClr val="FF0000"/>
                  </a:solidFill>
                  <a:latin typeface="Times" pitchFamily="18" charset="0"/>
                </a:rPr>
                <a:t>Detector</a:t>
              </a:r>
            </a:p>
          </p:txBody>
        </p:sp>
        <p:sp>
          <p:nvSpPr>
            <p:cNvPr id="22" name="Line 21"/>
            <p:cNvSpPr>
              <a:spLocks noChangeShapeType="1"/>
            </p:cNvSpPr>
            <p:nvPr/>
          </p:nvSpPr>
          <p:spPr bwMode="auto">
            <a:xfrm>
              <a:off x="2234734" y="3121866"/>
              <a:ext cx="2691366" cy="326626"/>
            </a:xfrm>
            <a:prstGeom prst="line">
              <a:avLst/>
            </a:prstGeom>
            <a:noFill/>
            <a:ln w="38100">
              <a:solidFill>
                <a:srgbClr val="0000FF"/>
              </a:solidFill>
              <a:round/>
              <a:headEnd/>
              <a:tailEnd type="triangle" w="med" len="med"/>
            </a:ln>
            <a:effectLst/>
          </p:spPr>
          <p:txBody>
            <a:bodyPr wrap="none" anchor="ctr"/>
            <a:lstStyle/>
            <a:p>
              <a:endParaRPr lang="fr-BE"/>
            </a:p>
          </p:txBody>
        </p:sp>
        <p:sp>
          <p:nvSpPr>
            <p:cNvPr id="23" name="Line 22"/>
            <p:cNvSpPr>
              <a:spLocks noChangeShapeType="1"/>
            </p:cNvSpPr>
            <p:nvPr/>
          </p:nvSpPr>
          <p:spPr bwMode="auto">
            <a:xfrm>
              <a:off x="4926100" y="3448492"/>
              <a:ext cx="2059066" cy="246068"/>
            </a:xfrm>
            <a:prstGeom prst="line">
              <a:avLst/>
            </a:prstGeom>
            <a:noFill/>
            <a:ln w="28575">
              <a:solidFill>
                <a:srgbClr val="0000FF"/>
              </a:solidFill>
              <a:round/>
              <a:headEnd/>
              <a:tailEnd/>
            </a:ln>
            <a:effectLst/>
          </p:spPr>
          <p:txBody>
            <a:bodyPr wrap="none" anchor="ctr"/>
            <a:lstStyle/>
            <a:p>
              <a:endParaRPr lang="fr-BE"/>
            </a:p>
          </p:txBody>
        </p:sp>
        <p:sp>
          <p:nvSpPr>
            <p:cNvPr id="24" name="Text Box 23"/>
            <p:cNvSpPr txBox="1">
              <a:spLocks noChangeArrowheads="1"/>
            </p:cNvSpPr>
            <p:nvPr/>
          </p:nvSpPr>
          <p:spPr bwMode="auto">
            <a:xfrm>
              <a:off x="4689546" y="2736653"/>
              <a:ext cx="569814" cy="591735"/>
            </a:xfrm>
            <a:prstGeom prst="rect">
              <a:avLst/>
            </a:prstGeom>
            <a:noFill/>
            <a:ln w="9525">
              <a:noFill/>
              <a:miter lim="800000"/>
              <a:headEnd/>
              <a:tailEnd/>
            </a:ln>
            <a:effectLst/>
          </p:spPr>
          <p:txBody>
            <a:bodyPr wrap="none">
              <a:spAutoFit/>
            </a:bodyPr>
            <a:lstStyle/>
            <a:p>
              <a:pPr algn="l" eaLnBrk="0" hangingPunct="0"/>
              <a:r>
                <a:rPr lang="en-GB" sz="3600" b="1">
                  <a:solidFill>
                    <a:srgbClr val="0000FF"/>
                  </a:solidFill>
                  <a:latin typeface="Symbol" pitchFamily="18" charset="2"/>
                </a:rPr>
                <a:t>n</a:t>
              </a:r>
              <a:r>
                <a:rPr lang="el-GR" sz="3600" b="1" baseline="-25000">
                  <a:solidFill>
                    <a:srgbClr val="0000FF"/>
                  </a:solidFill>
                  <a:latin typeface=""/>
                </a:rPr>
                <a:t>μ</a:t>
              </a:r>
            </a:p>
          </p:txBody>
        </p:sp>
        <p:sp>
          <p:nvSpPr>
            <p:cNvPr id="25" name="Line 25"/>
            <p:cNvSpPr>
              <a:spLocks noChangeShapeType="1"/>
            </p:cNvSpPr>
            <p:nvPr/>
          </p:nvSpPr>
          <p:spPr bwMode="auto">
            <a:xfrm>
              <a:off x="6985166" y="3694560"/>
              <a:ext cx="1504130" cy="410113"/>
            </a:xfrm>
            <a:prstGeom prst="line">
              <a:avLst/>
            </a:prstGeom>
            <a:noFill/>
            <a:ln w="38100">
              <a:solidFill>
                <a:srgbClr val="00FF00"/>
              </a:solidFill>
              <a:round/>
              <a:headEnd/>
              <a:tailEnd type="triangle" w="med" len="med"/>
            </a:ln>
            <a:effectLst/>
          </p:spPr>
          <p:txBody>
            <a:bodyPr wrap="none" anchor="ctr"/>
            <a:lstStyle/>
            <a:p>
              <a:endParaRPr lang="fr-BE"/>
            </a:p>
          </p:txBody>
        </p:sp>
        <p:sp>
          <p:nvSpPr>
            <p:cNvPr id="26" name="Text Box 26"/>
            <p:cNvSpPr txBox="1">
              <a:spLocks noChangeArrowheads="1"/>
            </p:cNvSpPr>
            <p:nvPr/>
          </p:nvSpPr>
          <p:spPr bwMode="auto">
            <a:xfrm>
              <a:off x="8252741" y="3965528"/>
              <a:ext cx="419550" cy="591735"/>
            </a:xfrm>
            <a:prstGeom prst="rect">
              <a:avLst/>
            </a:prstGeom>
            <a:noFill/>
            <a:ln w="9525">
              <a:noFill/>
              <a:miter lim="800000"/>
              <a:headEnd/>
              <a:tailEnd/>
            </a:ln>
            <a:effectLst/>
          </p:spPr>
          <p:txBody>
            <a:bodyPr wrap="none">
              <a:spAutoFit/>
            </a:bodyPr>
            <a:lstStyle/>
            <a:p>
              <a:pPr algn="l" eaLnBrk="0" hangingPunct="0"/>
              <a:r>
                <a:rPr lang="en-GB" sz="3600" b="1">
                  <a:solidFill>
                    <a:srgbClr val="00FF00"/>
                  </a:solidFill>
                  <a:effectLst>
                    <a:outerShdw blurRad="38100" dist="38100" dir="2700000" algn="tl">
                      <a:srgbClr val="C0C0C0"/>
                    </a:outerShdw>
                  </a:effectLst>
                  <a:latin typeface="Symbol" pitchFamily="18" charset="2"/>
                </a:rPr>
                <a:t>m</a:t>
              </a:r>
              <a:endParaRPr lang="en-GB" sz="3600" b="1">
                <a:effectLst>
                  <a:outerShdw blurRad="38100" dist="38100" dir="2700000" algn="tl">
                    <a:srgbClr val="C0C0C0"/>
                  </a:outerShdw>
                </a:effectLst>
                <a:latin typeface="Times" pitchFamily="18" charset="0"/>
              </a:endParaRPr>
            </a:p>
          </p:txBody>
        </p:sp>
        <p:sp>
          <p:nvSpPr>
            <p:cNvPr id="27" name="Text Box 28"/>
            <p:cNvSpPr txBox="1">
              <a:spLocks noChangeArrowheads="1"/>
            </p:cNvSpPr>
            <p:nvPr/>
          </p:nvSpPr>
          <p:spPr bwMode="auto">
            <a:xfrm>
              <a:off x="897234" y="916043"/>
              <a:ext cx="563863" cy="591735"/>
            </a:xfrm>
            <a:prstGeom prst="rect">
              <a:avLst/>
            </a:prstGeom>
            <a:noFill/>
            <a:ln w="9525">
              <a:noFill/>
              <a:miter lim="800000"/>
              <a:headEnd/>
              <a:tailEnd/>
            </a:ln>
            <a:effectLst/>
          </p:spPr>
          <p:txBody>
            <a:bodyPr wrap="none">
              <a:spAutoFit/>
            </a:bodyPr>
            <a:lstStyle/>
            <a:p>
              <a:pPr algn="l" eaLnBrk="0" hangingPunct="0"/>
              <a:r>
                <a:rPr lang="en-GB" sz="3600" b="1">
                  <a:solidFill>
                    <a:srgbClr val="233D63"/>
                  </a:solidFill>
                  <a:latin typeface="Symbol" pitchFamily="18" charset="2"/>
                </a:rPr>
                <a:t>r</a:t>
              </a:r>
              <a:r>
                <a:rPr lang="en-GB" sz="3600" b="1" baseline="-25000">
                  <a:solidFill>
                    <a:srgbClr val="233D63"/>
                  </a:solidFill>
                  <a:latin typeface="Symbol" pitchFamily="18" charset="2"/>
                </a:rPr>
                <a:t>c</a:t>
              </a:r>
              <a:endParaRPr lang="en-GB" sz="3600" b="1">
                <a:solidFill>
                  <a:srgbClr val="233D63"/>
                </a:solidFill>
                <a:latin typeface="Times" pitchFamily="18" charset="0"/>
              </a:endParaRPr>
            </a:p>
          </p:txBody>
        </p:sp>
        <p:sp>
          <p:nvSpPr>
            <p:cNvPr id="28" name="Text Box 29"/>
            <p:cNvSpPr txBox="1">
              <a:spLocks noChangeArrowheads="1"/>
            </p:cNvSpPr>
            <p:nvPr/>
          </p:nvSpPr>
          <p:spPr bwMode="auto">
            <a:xfrm>
              <a:off x="2786695" y="1042007"/>
              <a:ext cx="1617200" cy="758709"/>
            </a:xfrm>
            <a:prstGeom prst="rect">
              <a:avLst/>
            </a:prstGeom>
            <a:noFill/>
            <a:ln w="9525">
              <a:noFill/>
              <a:miter lim="800000"/>
              <a:headEnd/>
              <a:tailEnd/>
            </a:ln>
            <a:effectLst/>
          </p:spPr>
          <p:txBody>
            <a:bodyPr wrap="none">
              <a:spAutoFit/>
            </a:bodyPr>
            <a:lstStyle/>
            <a:p>
              <a:pPr algn="l" eaLnBrk="0" hangingPunct="0"/>
              <a:r>
                <a:rPr lang="en-GB" sz="2400" b="1" dirty="0">
                  <a:solidFill>
                    <a:srgbClr val="233D63"/>
                  </a:solidFill>
                  <a:latin typeface="Times New Roman" pitchFamily="18" charset="0"/>
                </a:rPr>
                <a:t>velocity</a:t>
              </a:r>
            </a:p>
            <a:p>
              <a:pPr algn="l" eaLnBrk="0" hangingPunct="0"/>
              <a:r>
                <a:rPr lang="en-GB" sz="2400" b="1" dirty="0">
                  <a:solidFill>
                    <a:srgbClr val="233D63"/>
                  </a:solidFill>
                  <a:latin typeface="Times New Roman" pitchFamily="18" charset="0"/>
                </a:rPr>
                <a:t>distribution</a:t>
              </a:r>
            </a:p>
          </p:txBody>
        </p:sp>
        <p:sp>
          <p:nvSpPr>
            <p:cNvPr id="29" name="Text Box 30"/>
            <p:cNvSpPr txBox="1">
              <a:spLocks noChangeArrowheads="1"/>
            </p:cNvSpPr>
            <p:nvPr/>
          </p:nvSpPr>
          <p:spPr bwMode="auto">
            <a:xfrm>
              <a:off x="425613" y="2702965"/>
              <a:ext cx="825709" cy="478954"/>
            </a:xfrm>
            <a:prstGeom prst="rect">
              <a:avLst/>
            </a:prstGeom>
            <a:noFill/>
            <a:ln w="9525">
              <a:noFill/>
              <a:miter lim="800000"/>
              <a:headEnd/>
              <a:tailEnd/>
            </a:ln>
            <a:effectLst/>
          </p:spPr>
          <p:txBody>
            <a:bodyPr wrap="none">
              <a:spAutoFit/>
            </a:bodyPr>
            <a:lstStyle/>
            <a:p>
              <a:pPr algn="l" eaLnBrk="0" hangingPunct="0"/>
              <a:r>
                <a:rPr lang="en-GB" sz="2800" b="1">
                  <a:latin typeface="Symbol" pitchFamily="18" charset="2"/>
                </a:rPr>
                <a:t>s</a:t>
              </a:r>
              <a:r>
                <a:rPr lang="en-GB" sz="2800" b="1" baseline="-25000">
                  <a:latin typeface="Times" pitchFamily="18" charset="0"/>
                </a:rPr>
                <a:t>scatt</a:t>
              </a:r>
              <a:endParaRPr lang="en-GB" sz="2800" b="1">
                <a:latin typeface="Times" pitchFamily="18" charset="0"/>
              </a:endParaRPr>
            </a:p>
          </p:txBody>
        </p:sp>
        <p:sp>
          <p:nvSpPr>
            <p:cNvPr id="30" name="Text Box 31"/>
            <p:cNvSpPr txBox="1">
              <a:spLocks noChangeArrowheads="1"/>
            </p:cNvSpPr>
            <p:nvPr/>
          </p:nvSpPr>
          <p:spPr bwMode="auto">
            <a:xfrm>
              <a:off x="425613" y="3698954"/>
              <a:ext cx="1114336" cy="478954"/>
            </a:xfrm>
            <a:prstGeom prst="rect">
              <a:avLst/>
            </a:prstGeom>
            <a:noFill/>
            <a:ln w="9525">
              <a:noFill/>
              <a:miter lim="800000"/>
              <a:headEnd/>
              <a:tailEnd/>
            </a:ln>
            <a:effectLst/>
          </p:spPr>
          <p:txBody>
            <a:bodyPr wrap="none">
              <a:spAutoFit/>
            </a:bodyPr>
            <a:lstStyle/>
            <a:p>
              <a:pPr algn="l" eaLnBrk="0" hangingPunct="0"/>
              <a:r>
                <a:rPr lang="en-GB" sz="2800" b="1">
                  <a:latin typeface="Times New Roman" pitchFamily="18" charset="0"/>
                  <a:sym typeface="MT Symbol" pitchFamily="82" charset="2"/>
                </a:rPr>
                <a:t></a:t>
              </a:r>
              <a:r>
                <a:rPr lang="en-GB" sz="2800" b="1" baseline="-25000">
                  <a:latin typeface="Times New Roman" pitchFamily="18" charset="0"/>
                </a:rPr>
                <a:t>capture</a:t>
              </a:r>
              <a:endParaRPr lang="en-GB" sz="2800" b="1">
                <a:latin typeface="Times New Roman" pitchFamily="18" charset="0"/>
              </a:endParaRPr>
            </a:p>
          </p:txBody>
        </p:sp>
        <p:sp>
          <p:nvSpPr>
            <p:cNvPr id="31" name="Text Box 32"/>
            <p:cNvSpPr txBox="1">
              <a:spLocks noChangeArrowheads="1"/>
            </p:cNvSpPr>
            <p:nvPr/>
          </p:nvSpPr>
          <p:spPr bwMode="auto">
            <a:xfrm>
              <a:off x="251520" y="5160714"/>
              <a:ext cx="1859730" cy="523220"/>
            </a:xfrm>
            <a:prstGeom prst="rect">
              <a:avLst/>
            </a:prstGeom>
            <a:noFill/>
            <a:ln w="9525">
              <a:noFill/>
              <a:miter lim="800000"/>
              <a:headEnd/>
              <a:tailEnd/>
            </a:ln>
            <a:effectLst/>
          </p:spPr>
          <p:txBody>
            <a:bodyPr wrap="square">
              <a:spAutoFit/>
            </a:bodyPr>
            <a:lstStyle/>
            <a:p>
              <a:pPr algn="l" eaLnBrk="0" hangingPunct="0"/>
              <a:r>
                <a:rPr lang="en-GB" sz="2800" b="1" dirty="0">
                  <a:latin typeface="Times New Roman" pitchFamily="18" charset="0"/>
                  <a:sym typeface="MT Symbol" pitchFamily="82" charset="2"/>
                </a:rPr>
                <a:t></a:t>
              </a:r>
              <a:r>
                <a:rPr lang="en-GB" sz="2800" b="1" baseline="-25000" dirty="0" smtClean="0">
                  <a:latin typeface="Times New Roman" pitchFamily="18" charset="0"/>
                </a:rPr>
                <a:t>annihilation</a:t>
              </a:r>
              <a:endParaRPr lang="en-GB" sz="2800" b="1" dirty="0">
                <a:latin typeface="Times New Roman" pitchFamily="18" charset="0"/>
              </a:endParaRPr>
            </a:p>
          </p:txBody>
        </p:sp>
        <p:sp>
          <p:nvSpPr>
            <p:cNvPr id="32" name="Text Box 34"/>
            <p:cNvSpPr txBox="1">
              <a:spLocks noChangeArrowheads="1"/>
            </p:cNvSpPr>
            <p:nvPr/>
          </p:nvSpPr>
          <p:spPr bwMode="auto">
            <a:xfrm>
              <a:off x="6363281" y="2875798"/>
              <a:ext cx="1005729" cy="534612"/>
            </a:xfrm>
            <a:prstGeom prst="rect">
              <a:avLst/>
            </a:prstGeom>
            <a:solidFill>
              <a:schemeClr val="bg1"/>
            </a:solidFill>
            <a:ln w="9525">
              <a:noFill/>
              <a:miter lim="800000"/>
              <a:headEnd/>
              <a:tailEnd/>
            </a:ln>
            <a:effectLst/>
          </p:spPr>
          <p:txBody>
            <a:bodyPr wrap="none">
              <a:spAutoFit/>
            </a:bodyPr>
            <a:lstStyle/>
            <a:p>
              <a:pPr algn="l" eaLnBrk="0" hangingPunct="0"/>
              <a:r>
                <a:rPr lang="en-GB" sz="3200" b="1">
                  <a:solidFill>
                    <a:srgbClr val="233D63"/>
                  </a:solidFill>
                  <a:latin typeface="Symbol" pitchFamily="18" charset="2"/>
                </a:rPr>
                <a:t>n</a:t>
              </a:r>
              <a:r>
                <a:rPr lang="en-GB" sz="3200" b="1">
                  <a:solidFill>
                    <a:srgbClr val="233D63"/>
                  </a:solidFill>
                  <a:latin typeface="Times" pitchFamily="18" charset="0"/>
                </a:rPr>
                <a:t> int.</a:t>
              </a:r>
            </a:p>
          </p:txBody>
        </p:sp>
        <p:sp>
          <p:nvSpPr>
            <p:cNvPr id="33" name="Rectangle 36"/>
            <p:cNvSpPr>
              <a:spLocks noChangeArrowheads="1"/>
            </p:cNvSpPr>
            <p:nvPr/>
          </p:nvSpPr>
          <p:spPr bwMode="auto">
            <a:xfrm>
              <a:off x="2075543" y="2957821"/>
              <a:ext cx="316894" cy="328091"/>
            </a:xfrm>
            <a:prstGeom prst="rect">
              <a:avLst/>
            </a:prstGeom>
            <a:noFill/>
            <a:ln w="9525">
              <a:solidFill>
                <a:srgbClr val="FF0000"/>
              </a:solidFill>
              <a:miter lim="800000"/>
              <a:headEnd/>
              <a:tailEnd/>
            </a:ln>
            <a:effectLst/>
          </p:spPr>
          <p:txBody>
            <a:bodyPr wrap="none" anchor="ctr"/>
            <a:lstStyle/>
            <a:p>
              <a:endParaRPr lang="fr-BE"/>
            </a:p>
          </p:txBody>
        </p:sp>
        <p:sp>
          <p:nvSpPr>
            <p:cNvPr id="34" name="Rectangle 37"/>
            <p:cNvSpPr>
              <a:spLocks noChangeArrowheads="1"/>
            </p:cNvSpPr>
            <p:nvPr/>
          </p:nvSpPr>
          <p:spPr bwMode="auto">
            <a:xfrm>
              <a:off x="2382023" y="4339023"/>
              <a:ext cx="4589753" cy="1885056"/>
            </a:xfrm>
            <a:prstGeom prst="rect">
              <a:avLst/>
            </a:prstGeom>
            <a:solidFill>
              <a:srgbClr val="006666"/>
            </a:solidFill>
            <a:ln w="9525">
              <a:solidFill>
                <a:srgbClr val="FF0000"/>
              </a:solidFill>
              <a:miter lim="800000"/>
              <a:headEnd/>
              <a:tailEnd/>
            </a:ln>
            <a:effectLst/>
          </p:spPr>
          <p:txBody>
            <a:bodyPr wrap="none" anchor="ctr"/>
            <a:lstStyle/>
            <a:p>
              <a:pPr algn="ctr" eaLnBrk="0" hangingPunct="0"/>
              <a:endParaRPr lang="en-GB" b="1">
                <a:solidFill>
                  <a:schemeClr val="bg1"/>
                </a:solidFill>
                <a:latin typeface="Times" pitchFamily="18" charset="0"/>
              </a:endParaRPr>
            </a:p>
          </p:txBody>
        </p:sp>
        <p:sp>
          <p:nvSpPr>
            <p:cNvPr id="35" name="Line 38"/>
            <p:cNvSpPr>
              <a:spLocks noChangeShapeType="1"/>
            </p:cNvSpPr>
            <p:nvPr/>
          </p:nvSpPr>
          <p:spPr bwMode="auto">
            <a:xfrm>
              <a:off x="2392437" y="2957821"/>
              <a:ext cx="4579339" cy="1406102"/>
            </a:xfrm>
            <a:prstGeom prst="line">
              <a:avLst/>
            </a:prstGeom>
            <a:noFill/>
            <a:ln w="9525">
              <a:solidFill>
                <a:srgbClr val="FF5050"/>
              </a:solidFill>
              <a:round/>
              <a:headEnd/>
              <a:tailEnd/>
            </a:ln>
            <a:effectLst/>
          </p:spPr>
          <p:txBody>
            <a:bodyPr wrap="none" anchor="ctr"/>
            <a:lstStyle/>
            <a:p>
              <a:endParaRPr lang="fr-BE"/>
            </a:p>
          </p:txBody>
        </p:sp>
        <p:sp>
          <p:nvSpPr>
            <p:cNvPr id="36" name="Line 39"/>
            <p:cNvSpPr>
              <a:spLocks noChangeShapeType="1"/>
            </p:cNvSpPr>
            <p:nvPr/>
          </p:nvSpPr>
          <p:spPr bwMode="auto">
            <a:xfrm>
              <a:off x="2075543" y="3285911"/>
              <a:ext cx="306479" cy="2979179"/>
            </a:xfrm>
            <a:prstGeom prst="line">
              <a:avLst/>
            </a:prstGeom>
            <a:noFill/>
            <a:ln w="9525">
              <a:solidFill>
                <a:srgbClr val="FF5050"/>
              </a:solidFill>
              <a:round/>
              <a:headEnd/>
              <a:tailEnd/>
            </a:ln>
            <a:effectLst/>
          </p:spPr>
          <p:txBody>
            <a:bodyPr wrap="none" anchor="ctr"/>
            <a:lstStyle/>
            <a:p>
              <a:endParaRPr lang="fr-BE"/>
            </a:p>
          </p:txBody>
        </p:sp>
        <p:sp>
          <p:nvSpPr>
            <p:cNvPr id="37" name="Line 40"/>
            <p:cNvSpPr>
              <a:spLocks noChangeShapeType="1"/>
            </p:cNvSpPr>
            <p:nvPr/>
          </p:nvSpPr>
          <p:spPr bwMode="auto">
            <a:xfrm>
              <a:off x="2075543" y="2957821"/>
              <a:ext cx="547497" cy="1009171"/>
            </a:xfrm>
            <a:prstGeom prst="line">
              <a:avLst/>
            </a:prstGeom>
            <a:noFill/>
            <a:ln w="9525">
              <a:solidFill>
                <a:srgbClr val="FF0000"/>
              </a:solidFill>
              <a:round/>
              <a:headEnd/>
              <a:tailEnd/>
            </a:ln>
            <a:effectLst/>
          </p:spPr>
          <p:txBody>
            <a:bodyPr wrap="none" anchor="ctr"/>
            <a:lstStyle/>
            <a:p>
              <a:endParaRPr lang="fr-BE"/>
            </a:p>
          </p:txBody>
        </p:sp>
        <p:graphicFrame>
          <p:nvGraphicFramePr>
            <p:cNvPr id="38" name="Object 41"/>
            <p:cNvGraphicFramePr>
              <a:graphicFrameLocks noChangeAspect="1"/>
            </p:cNvGraphicFramePr>
            <p:nvPr/>
          </p:nvGraphicFramePr>
          <p:xfrm>
            <a:off x="2517410" y="4388823"/>
            <a:ext cx="4252031" cy="1901167"/>
          </p:xfrm>
          <a:graphic>
            <a:graphicData uri="http://schemas.openxmlformats.org/presentationml/2006/ole">
              <p:oleObj spid="_x0000_s22530" name="Equation" r:id="rId5" imgW="1930320" imgH="672840" progId="Equation.DSMT4">
                <p:embed/>
              </p:oleObj>
            </a:graphicData>
          </a:graphic>
        </p:graphicFrame>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signal and background</a:t>
            </a:r>
            <a:endParaRPr lang="fr-BE" dirty="0"/>
          </a:p>
        </p:txBody>
      </p:sp>
      <p:sp>
        <p:nvSpPr>
          <p:cNvPr id="4" name="Date Placeholder 3"/>
          <p:cNvSpPr>
            <a:spLocks noGrp="1"/>
          </p:cNvSpPr>
          <p:nvPr>
            <p:ph type="dt" sz="half" idx="10"/>
          </p:nvPr>
        </p:nvSpPr>
        <p:spPr/>
        <p:txBody>
          <a:bodyPr/>
          <a:lstStyle/>
          <a:p>
            <a:r>
              <a:rPr lang="fr-FR" smtClean="0"/>
              <a:t>Catherine De Clercq</a:t>
            </a:r>
            <a:endParaRPr lang="fr-BE" dirty="0"/>
          </a:p>
        </p:txBody>
      </p:sp>
      <p:sp>
        <p:nvSpPr>
          <p:cNvPr id="5" name="Footer Placeholder 4"/>
          <p:cNvSpPr>
            <a:spLocks noGrp="1"/>
          </p:cNvSpPr>
          <p:nvPr>
            <p:ph type="ftr" sz="quarter" idx="11"/>
          </p:nvPr>
        </p:nvSpPr>
        <p:spPr/>
        <p:txBody>
          <a:bodyPr/>
          <a:lstStyle/>
          <a:p>
            <a:r>
              <a:rPr lang="fr-BE" smtClean="0"/>
              <a:t>DM in IceCube</a:t>
            </a:r>
            <a:endParaRPr lang="fr-BE" dirty="0"/>
          </a:p>
        </p:txBody>
      </p:sp>
      <p:sp>
        <p:nvSpPr>
          <p:cNvPr id="6" name="Slide Number Placeholder 5"/>
          <p:cNvSpPr>
            <a:spLocks noGrp="1"/>
          </p:cNvSpPr>
          <p:nvPr>
            <p:ph type="sldNum" sz="quarter" idx="12"/>
          </p:nvPr>
        </p:nvSpPr>
        <p:spPr/>
        <p:txBody>
          <a:bodyPr/>
          <a:lstStyle/>
          <a:p>
            <a:fld id="{EAA0DE33-1A4D-41F2-B9D0-EF65D06789FD}" type="slidenum">
              <a:rPr lang="fr-BE" smtClean="0"/>
              <a:pPr/>
              <a:t>21</a:t>
            </a:fld>
            <a:endParaRPr lang="fr-BE"/>
          </a:p>
        </p:txBody>
      </p:sp>
      <p:grpSp>
        <p:nvGrpSpPr>
          <p:cNvPr id="7" name="Content Placeholder 6"/>
          <p:cNvGrpSpPr>
            <a:grpSpLocks noGrp="1"/>
          </p:cNvGrpSpPr>
          <p:nvPr>
            <p:ph idx="1"/>
          </p:nvPr>
        </p:nvGrpSpPr>
        <p:grpSpPr>
          <a:xfrm>
            <a:off x="0" y="981075"/>
            <a:ext cx="9144000" cy="5263676"/>
            <a:chOff x="107950" y="1052513"/>
            <a:chExt cx="9036050" cy="4943715"/>
          </a:xfrm>
        </p:grpSpPr>
        <p:pic>
          <p:nvPicPr>
            <p:cNvPr id="8" name="Picture 4" descr="wimps"/>
            <p:cNvPicPr>
              <a:picLocks noChangeAspect="1" noChangeArrowheads="1"/>
            </p:cNvPicPr>
            <p:nvPr/>
          </p:nvPicPr>
          <p:blipFill>
            <a:blip r:embed="rId2" cstate="print"/>
            <a:srcRect/>
            <a:stretch>
              <a:fillRect/>
            </a:stretch>
          </p:blipFill>
          <p:spPr bwMode="auto">
            <a:xfrm>
              <a:off x="4322763" y="1166813"/>
              <a:ext cx="4821237" cy="4522787"/>
            </a:xfrm>
            <a:prstGeom prst="rect">
              <a:avLst/>
            </a:prstGeom>
            <a:noFill/>
          </p:spPr>
        </p:pic>
        <p:sp>
          <p:nvSpPr>
            <p:cNvPr id="9" name="Text Box 8"/>
            <p:cNvSpPr txBox="1">
              <a:spLocks noChangeArrowheads="1"/>
            </p:cNvSpPr>
            <p:nvPr/>
          </p:nvSpPr>
          <p:spPr bwMode="auto">
            <a:xfrm>
              <a:off x="1692275" y="1052513"/>
              <a:ext cx="3673475" cy="1127365"/>
            </a:xfrm>
            <a:prstGeom prst="rect">
              <a:avLst/>
            </a:prstGeom>
            <a:solidFill>
              <a:srgbClr val="E4FFC9"/>
            </a:solidFill>
            <a:ln w="9525">
              <a:noFill/>
              <a:miter lim="800000"/>
              <a:headEnd/>
              <a:tailEnd/>
            </a:ln>
            <a:effectLst/>
          </p:spPr>
          <p:txBody>
            <a:bodyPr>
              <a:spAutoFit/>
            </a:bodyPr>
            <a:lstStyle/>
            <a:p>
              <a:pPr algn="l">
                <a:spcBef>
                  <a:spcPct val="50000"/>
                </a:spcBef>
              </a:pPr>
              <a:r>
                <a:rPr lang="fr-BE" sz="2400" dirty="0">
                  <a:latin typeface="Tahoma" pitchFamily="34" charset="0"/>
                </a:rPr>
                <a:t>A few </a:t>
              </a:r>
              <a:r>
                <a:rPr lang="fr-BE" sz="2400" dirty="0" smtClean="0">
                  <a:latin typeface="Tahoma" pitchFamily="34" charset="0"/>
                </a:rPr>
                <a:t>10’000 </a:t>
              </a:r>
              <a:r>
                <a:rPr lang="fr-BE" sz="2400" dirty="0" err="1">
                  <a:latin typeface="Tahoma" pitchFamily="34" charset="0"/>
                </a:rPr>
                <a:t>atmospheric</a:t>
              </a:r>
              <a:r>
                <a:rPr lang="fr-BE" sz="2400" dirty="0">
                  <a:latin typeface="Tahoma" pitchFamily="34" charset="0"/>
                </a:rPr>
                <a:t> neutrinos per </a:t>
              </a:r>
              <a:r>
                <a:rPr lang="fr-BE" sz="2400" dirty="0" err="1">
                  <a:latin typeface="Tahoma" pitchFamily="34" charset="0"/>
                </a:rPr>
                <a:t>year</a:t>
              </a:r>
              <a:r>
                <a:rPr lang="fr-BE" sz="2400" dirty="0">
                  <a:latin typeface="Tahoma" pitchFamily="34" charset="0"/>
                </a:rPr>
                <a:t> </a:t>
              </a:r>
              <a:r>
                <a:rPr lang="fr-BE" sz="2400" dirty="0" err="1">
                  <a:latin typeface="Tahoma" pitchFamily="34" charset="0"/>
                </a:rPr>
                <a:t>from</a:t>
              </a:r>
              <a:r>
                <a:rPr lang="fr-BE" sz="2400" dirty="0">
                  <a:latin typeface="Tahoma" pitchFamily="34" charset="0"/>
                </a:rPr>
                <a:t> </a:t>
              </a:r>
              <a:r>
                <a:rPr lang="fr-BE" sz="2400" dirty="0" err="1">
                  <a:latin typeface="Tahoma" pitchFamily="34" charset="0"/>
                </a:rPr>
                <a:t>northern</a:t>
              </a:r>
              <a:r>
                <a:rPr lang="fr-BE" sz="2400" dirty="0">
                  <a:latin typeface="Tahoma" pitchFamily="34" charset="0"/>
                </a:rPr>
                <a:t> </a:t>
              </a:r>
              <a:r>
                <a:rPr lang="fr-BE" sz="2400" dirty="0" err="1">
                  <a:latin typeface="Tahoma" pitchFamily="34" charset="0"/>
                </a:rPr>
                <a:t>hemisphere</a:t>
              </a:r>
              <a:endParaRPr lang="en-US" sz="2400" dirty="0">
                <a:latin typeface="Tahoma" pitchFamily="34" charset="0"/>
              </a:endParaRPr>
            </a:p>
          </p:txBody>
        </p:sp>
        <p:sp>
          <p:nvSpPr>
            <p:cNvPr id="10" name="Text Box 9"/>
            <p:cNvSpPr txBox="1">
              <a:spLocks noChangeArrowheads="1"/>
            </p:cNvSpPr>
            <p:nvPr/>
          </p:nvSpPr>
          <p:spPr bwMode="auto">
            <a:xfrm>
              <a:off x="1042988" y="2781300"/>
              <a:ext cx="3168650" cy="822325"/>
            </a:xfrm>
            <a:prstGeom prst="rect">
              <a:avLst/>
            </a:prstGeom>
            <a:solidFill>
              <a:srgbClr val="FFFF00"/>
            </a:solidFill>
            <a:ln w="9525">
              <a:noFill/>
              <a:miter lim="800000"/>
              <a:headEnd/>
              <a:tailEnd/>
            </a:ln>
            <a:effectLst/>
          </p:spPr>
          <p:txBody>
            <a:bodyPr>
              <a:spAutoFit/>
            </a:bodyPr>
            <a:lstStyle/>
            <a:p>
              <a:pPr algn="l"/>
              <a:r>
                <a:rPr lang="fr-BE" sz="2400"/>
                <a:t>Max. a few neutrinos per year from WIMPs</a:t>
              </a:r>
              <a:endParaRPr lang="en-US" sz="2400"/>
            </a:p>
          </p:txBody>
        </p:sp>
        <p:sp>
          <p:nvSpPr>
            <p:cNvPr id="11" name="Oval 10"/>
            <p:cNvSpPr>
              <a:spLocks noChangeArrowheads="1"/>
            </p:cNvSpPr>
            <p:nvPr/>
          </p:nvSpPr>
          <p:spPr bwMode="auto">
            <a:xfrm>
              <a:off x="107950" y="2730500"/>
              <a:ext cx="914400" cy="914400"/>
            </a:xfrm>
            <a:prstGeom prst="ellipse">
              <a:avLst/>
            </a:prstGeom>
            <a:solidFill>
              <a:srgbClr val="FFFF00"/>
            </a:solidFill>
            <a:ln w="9525">
              <a:solidFill>
                <a:schemeClr val="tx1"/>
              </a:solidFill>
              <a:round/>
              <a:headEnd/>
              <a:tailEnd/>
            </a:ln>
            <a:effectLst/>
          </p:spPr>
          <p:txBody>
            <a:bodyPr wrap="none" anchor="ctr"/>
            <a:lstStyle/>
            <a:p>
              <a:pPr algn="ctr"/>
              <a:r>
                <a:rPr lang="fr-BE" sz="2400">
                  <a:solidFill>
                    <a:srgbClr val="000066"/>
                  </a:solidFill>
                </a:rPr>
                <a:t>signal</a:t>
              </a:r>
              <a:endParaRPr lang="en-US" sz="2400">
                <a:solidFill>
                  <a:srgbClr val="000066"/>
                </a:solidFill>
              </a:endParaRPr>
            </a:p>
          </p:txBody>
        </p:sp>
        <p:sp>
          <p:nvSpPr>
            <p:cNvPr id="12" name="Text Box 11"/>
            <p:cNvSpPr txBox="1">
              <a:spLocks noChangeArrowheads="1"/>
            </p:cNvSpPr>
            <p:nvPr/>
          </p:nvSpPr>
          <p:spPr bwMode="auto">
            <a:xfrm>
              <a:off x="3436938" y="4868863"/>
              <a:ext cx="3151187" cy="1127365"/>
            </a:xfrm>
            <a:prstGeom prst="rect">
              <a:avLst/>
            </a:prstGeom>
            <a:solidFill>
              <a:srgbClr val="FFFFCC"/>
            </a:solidFill>
            <a:ln w="9525">
              <a:noFill/>
              <a:miter lim="800000"/>
              <a:headEnd/>
              <a:tailEnd/>
            </a:ln>
            <a:effectLst/>
          </p:spPr>
          <p:txBody>
            <a:bodyPr>
              <a:spAutoFit/>
            </a:bodyPr>
            <a:lstStyle/>
            <a:p>
              <a:pPr algn="l"/>
              <a:r>
                <a:rPr lang="en-US" sz="2400" dirty="0">
                  <a:latin typeface="Tahoma" pitchFamily="34" charset="0"/>
                  <a:cs typeface="Tahoma" pitchFamily="34" charset="0"/>
                </a:rPr>
                <a:t>~</a:t>
              </a:r>
              <a:r>
                <a:rPr lang="fr-BE" sz="2400" dirty="0" smtClean="0">
                  <a:latin typeface="Tahoma" pitchFamily="34" charset="0"/>
                </a:rPr>
                <a:t>10</a:t>
              </a:r>
              <a:r>
                <a:rPr lang="fr-BE" sz="2400" baseline="30000" dirty="0" smtClean="0">
                  <a:latin typeface="Tahoma" pitchFamily="34" charset="0"/>
                </a:rPr>
                <a:t>10</a:t>
              </a:r>
              <a:r>
                <a:rPr lang="fr-BE" sz="2400" dirty="0" smtClean="0">
                  <a:latin typeface="Tahoma" pitchFamily="34" charset="0"/>
                </a:rPr>
                <a:t> </a:t>
              </a:r>
              <a:r>
                <a:rPr lang="fr-BE" sz="2400" dirty="0" err="1">
                  <a:latin typeface="Tahoma" pitchFamily="34" charset="0"/>
                </a:rPr>
                <a:t>atmospheric</a:t>
              </a:r>
              <a:r>
                <a:rPr lang="fr-BE" sz="2400" dirty="0">
                  <a:latin typeface="Tahoma" pitchFamily="34" charset="0"/>
                </a:rPr>
                <a:t> muons per </a:t>
              </a:r>
              <a:r>
                <a:rPr lang="fr-BE" sz="2400" dirty="0" err="1">
                  <a:latin typeface="Tahoma" pitchFamily="34" charset="0"/>
                </a:rPr>
                <a:t>year</a:t>
              </a:r>
              <a:r>
                <a:rPr lang="fr-BE" sz="2400" dirty="0">
                  <a:latin typeface="Tahoma" pitchFamily="34" charset="0"/>
                </a:rPr>
                <a:t> </a:t>
              </a:r>
              <a:r>
                <a:rPr lang="fr-BE" sz="2400" dirty="0" err="1">
                  <a:latin typeface="Tahoma" pitchFamily="34" charset="0"/>
                </a:rPr>
                <a:t>from</a:t>
              </a:r>
              <a:r>
                <a:rPr lang="fr-BE" sz="2400" dirty="0">
                  <a:latin typeface="Tahoma" pitchFamily="34" charset="0"/>
                </a:rPr>
                <a:t> </a:t>
              </a:r>
              <a:r>
                <a:rPr lang="fr-BE" sz="2400" dirty="0" err="1">
                  <a:latin typeface="Tahoma" pitchFamily="34" charset="0"/>
                </a:rPr>
                <a:t>southern</a:t>
              </a:r>
              <a:r>
                <a:rPr lang="fr-BE" sz="2400" dirty="0">
                  <a:latin typeface="Tahoma" pitchFamily="34" charset="0"/>
                </a:rPr>
                <a:t> </a:t>
              </a:r>
              <a:r>
                <a:rPr lang="fr-BE" sz="2400" dirty="0" err="1">
                  <a:latin typeface="Tahoma" pitchFamily="34" charset="0"/>
                </a:rPr>
                <a:t>hemisphere</a:t>
              </a:r>
              <a:endParaRPr lang="en-US" sz="2400" dirty="0">
                <a:latin typeface="Tahoma" pitchFamily="34" charset="0"/>
              </a:endParaRPr>
            </a:p>
          </p:txBody>
        </p:sp>
        <p:sp>
          <p:nvSpPr>
            <p:cNvPr id="13" name="Oval 12"/>
            <p:cNvSpPr>
              <a:spLocks noChangeArrowheads="1"/>
            </p:cNvSpPr>
            <p:nvPr/>
          </p:nvSpPr>
          <p:spPr bwMode="auto">
            <a:xfrm>
              <a:off x="2555875" y="5013325"/>
              <a:ext cx="914400" cy="914400"/>
            </a:xfrm>
            <a:prstGeom prst="ellipse">
              <a:avLst/>
            </a:prstGeom>
            <a:solidFill>
              <a:srgbClr val="FFFFCC"/>
            </a:solidFill>
            <a:ln w="9525">
              <a:solidFill>
                <a:srgbClr val="000066"/>
              </a:solidFill>
              <a:round/>
              <a:headEnd/>
              <a:tailEnd/>
            </a:ln>
            <a:effectLst/>
          </p:spPr>
          <p:txBody>
            <a:bodyPr wrap="none" anchor="ctr"/>
            <a:lstStyle/>
            <a:p>
              <a:pPr algn="ctr"/>
              <a:r>
                <a:rPr lang="fr-BE" sz="2800">
                  <a:solidFill>
                    <a:srgbClr val="000066"/>
                  </a:solidFill>
                  <a:latin typeface="Tahoma" pitchFamily="34" charset="0"/>
                </a:rPr>
                <a:t>BG</a:t>
              </a:r>
              <a:endParaRPr lang="en-US" sz="2800">
                <a:solidFill>
                  <a:srgbClr val="000066"/>
                </a:solidFill>
                <a:latin typeface="Tahoma" pitchFamily="34" charset="0"/>
              </a:endParaRPr>
            </a:p>
          </p:txBody>
        </p:sp>
        <p:sp>
          <p:nvSpPr>
            <p:cNvPr id="14" name="Oval 13"/>
            <p:cNvSpPr>
              <a:spLocks noChangeArrowheads="1"/>
            </p:cNvSpPr>
            <p:nvPr/>
          </p:nvSpPr>
          <p:spPr bwMode="auto">
            <a:xfrm>
              <a:off x="755650" y="1125538"/>
              <a:ext cx="914400" cy="914400"/>
            </a:xfrm>
            <a:prstGeom prst="ellipse">
              <a:avLst/>
            </a:prstGeom>
            <a:solidFill>
              <a:srgbClr val="E4FFC9"/>
            </a:solidFill>
            <a:ln w="9525">
              <a:solidFill>
                <a:srgbClr val="000066"/>
              </a:solidFill>
              <a:round/>
              <a:headEnd/>
              <a:tailEnd/>
            </a:ln>
            <a:effectLst/>
          </p:spPr>
          <p:txBody>
            <a:bodyPr wrap="none" anchor="ctr"/>
            <a:lstStyle/>
            <a:p>
              <a:pPr algn="ctr"/>
              <a:r>
                <a:rPr lang="fr-BE" sz="2800">
                  <a:solidFill>
                    <a:srgbClr val="000066"/>
                  </a:solidFill>
                  <a:latin typeface="Tahoma" pitchFamily="34" charset="0"/>
                </a:rPr>
                <a:t>BG</a:t>
              </a:r>
              <a:endParaRPr lang="en-US" sz="2800">
                <a:solidFill>
                  <a:srgbClr val="000066"/>
                </a:solidFill>
                <a:latin typeface="Tahoma" pitchFamily="34"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r-BE" dirty="0" smtClean="0"/>
              <a:t>Data  </a:t>
            </a:r>
            <a:r>
              <a:rPr lang="fr-BE" dirty="0" err="1" smtClean="0"/>
              <a:t>filtering</a:t>
            </a:r>
            <a:r>
              <a:rPr lang="fr-BE" dirty="0" smtClean="0"/>
              <a:t> </a:t>
            </a:r>
            <a:endParaRPr lang="fr-BE" dirty="0"/>
          </a:p>
        </p:txBody>
      </p:sp>
      <p:sp>
        <p:nvSpPr>
          <p:cNvPr id="8" name="Text Placeholder 7"/>
          <p:cNvSpPr>
            <a:spLocks noGrp="1"/>
          </p:cNvSpPr>
          <p:nvPr>
            <p:ph type="body" idx="1"/>
          </p:nvPr>
        </p:nvSpPr>
        <p:spPr>
          <a:xfrm>
            <a:off x="107504" y="476672"/>
            <a:ext cx="4176464" cy="2016224"/>
          </a:xfrm>
        </p:spPr>
        <p:txBody>
          <a:bodyPr/>
          <a:lstStyle/>
          <a:p>
            <a:pPr algn="l">
              <a:buFont typeface="Arial" pitchFamily="34" charset="0"/>
              <a:buChar char="•"/>
            </a:pPr>
            <a:r>
              <a:rPr lang="fr-BE" b="0" dirty="0" smtClean="0"/>
              <a:t>Muon </a:t>
            </a:r>
            <a:r>
              <a:rPr lang="fr-BE" b="0" dirty="0" err="1" smtClean="0"/>
              <a:t>tracks</a:t>
            </a:r>
            <a:r>
              <a:rPr lang="fr-BE" b="0" dirty="0" smtClean="0"/>
              <a:t> </a:t>
            </a:r>
            <a:r>
              <a:rPr lang="fr-BE" b="0" dirty="0" err="1" smtClean="0"/>
              <a:t>from</a:t>
            </a:r>
            <a:r>
              <a:rPr lang="fr-BE" b="0" dirty="0" smtClean="0"/>
              <a:t> </a:t>
            </a:r>
            <a:r>
              <a:rPr lang="el-GR" sz="3200" b="0" dirty="0" smtClean="0">
                <a:latin typeface="Times New Roman"/>
                <a:cs typeface="Times New Roman"/>
              </a:rPr>
              <a:t>ν</a:t>
            </a:r>
            <a:r>
              <a:rPr lang="el-GR" sz="3200" b="0" baseline="-25000" dirty="0" smtClean="0">
                <a:latin typeface="Times New Roman"/>
                <a:cs typeface="Times New Roman"/>
              </a:rPr>
              <a:t>μ</a:t>
            </a:r>
            <a:r>
              <a:rPr lang="fr-BE" b="0" dirty="0" smtClean="0">
                <a:latin typeface="Times New Roman"/>
                <a:cs typeface="Times New Roman"/>
              </a:rPr>
              <a:t> </a:t>
            </a:r>
            <a:r>
              <a:rPr lang="fr-BE" b="0" dirty="0" err="1" smtClean="0"/>
              <a:t>Charged</a:t>
            </a:r>
            <a:r>
              <a:rPr lang="fr-BE" b="0" dirty="0" smtClean="0"/>
              <a:t> </a:t>
            </a:r>
            <a:r>
              <a:rPr lang="fr-BE" b="0" dirty="0" err="1" smtClean="0"/>
              <a:t>Current</a:t>
            </a:r>
            <a:r>
              <a:rPr lang="fr-BE" b="0" dirty="0" smtClean="0"/>
              <a:t> interactions</a:t>
            </a:r>
          </a:p>
          <a:p>
            <a:pPr algn="l">
              <a:buFont typeface="Arial" pitchFamily="34" charset="0"/>
              <a:buChar char="•"/>
            </a:pPr>
            <a:r>
              <a:rPr lang="fr-BE" b="0" dirty="0" err="1" smtClean="0"/>
              <a:t>When</a:t>
            </a:r>
            <a:r>
              <a:rPr lang="fr-BE" b="0" dirty="0" smtClean="0"/>
              <a:t> Sun </a:t>
            </a:r>
            <a:r>
              <a:rPr lang="fr-BE" b="0" dirty="0" err="1" smtClean="0"/>
              <a:t>below</a:t>
            </a:r>
            <a:r>
              <a:rPr lang="fr-BE" b="0" dirty="0" smtClean="0"/>
              <a:t> horizon: March-</a:t>
            </a:r>
            <a:r>
              <a:rPr lang="fr-BE" b="0" dirty="0" err="1" smtClean="0"/>
              <a:t>September</a:t>
            </a:r>
            <a:endParaRPr lang="fr-BE" b="0" dirty="0" smtClean="0"/>
          </a:p>
          <a:p>
            <a:pPr algn="l">
              <a:buFont typeface="Arial" pitchFamily="34" charset="0"/>
              <a:buChar char="•"/>
            </a:pPr>
            <a:r>
              <a:rPr lang="fr-BE" b="0" dirty="0" err="1" smtClean="0"/>
              <a:t>Nearly</a:t>
            </a:r>
            <a:r>
              <a:rPr lang="fr-BE" b="0" dirty="0" smtClean="0"/>
              <a:t> horizontal </a:t>
            </a:r>
            <a:r>
              <a:rPr lang="fr-BE" b="0" dirty="0" err="1" smtClean="0"/>
              <a:t>tracks</a:t>
            </a:r>
            <a:endParaRPr lang="fr-BE" b="0" dirty="0" smtClean="0"/>
          </a:p>
        </p:txBody>
      </p:sp>
      <p:sp>
        <p:nvSpPr>
          <p:cNvPr id="9" name="Text Placeholder 8"/>
          <p:cNvSpPr>
            <a:spLocks noGrp="1"/>
          </p:cNvSpPr>
          <p:nvPr>
            <p:ph type="body" sz="quarter" idx="3"/>
          </p:nvPr>
        </p:nvSpPr>
        <p:spPr>
          <a:xfrm>
            <a:off x="4850705" y="836712"/>
            <a:ext cx="4113783" cy="504056"/>
          </a:xfrm>
        </p:spPr>
        <p:txBody>
          <a:bodyPr/>
          <a:lstStyle/>
          <a:p>
            <a:r>
              <a:rPr lang="fr-BE" b="0" dirty="0" err="1" smtClean="0"/>
              <a:t>Different</a:t>
            </a:r>
            <a:r>
              <a:rPr lang="fr-BE" b="0" dirty="0" smtClean="0"/>
              <a:t> </a:t>
            </a:r>
            <a:r>
              <a:rPr lang="fr-BE" b="0" dirty="0" err="1" smtClean="0"/>
              <a:t>levels</a:t>
            </a:r>
            <a:r>
              <a:rPr lang="fr-BE" b="0" dirty="0" smtClean="0"/>
              <a:t> of </a:t>
            </a:r>
            <a:r>
              <a:rPr lang="fr-BE" b="0" dirty="0" err="1" smtClean="0"/>
              <a:t>filtering</a:t>
            </a:r>
            <a:endParaRPr lang="fr-BE" b="0" dirty="0" smtClean="0"/>
          </a:p>
        </p:txBody>
      </p:sp>
      <p:sp>
        <p:nvSpPr>
          <p:cNvPr id="4" name="Date Placeholder 3"/>
          <p:cNvSpPr>
            <a:spLocks noGrp="1"/>
          </p:cNvSpPr>
          <p:nvPr>
            <p:ph type="dt" sz="half" idx="10"/>
          </p:nvPr>
        </p:nvSpPr>
        <p:spPr/>
        <p:txBody>
          <a:bodyPr/>
          <a:lstStyle/>
          <a:p>
            <a:r>
              <a:rPr lang="fr-FR" smtClean="0"/>
              <a:t>Catherine De Clercq</a:t>
            </a:r>
            <a:endParaRPr lang="fr-BE" dirty="0"/>
          </a:p>
        </p:txBody>
      </p:sp>
      <p:sp>
        <p:nvSpPr>
          <p:cNvPr id="5" name="Footer Placeholder 4"/>
          <p:cNvSpPr>
            <a:spLocks noGrp="1"/>
          </p:cNvSpPr>
          <p:nvPr>
            <p:ph type="ftr" sz="quarter" idx="11"/>
          </p:nvPr>
        </p:nvSpPr>
        <p:spPr/>
        <p:txBody>
          <a:bodyPr/>
          <a:lstStyle/>
          <a:p>
            <a:r>
              <a:rPr lang="fr-BE" smtClean="0"/>
              <a:t>DM in IceCube</a:t>
            </a:r>
            <a:endParaRPr lang="fr-BE" dirty="0"/>
          </a:p>
        </p:txBody>
      </p:sp>
      <p:sp>
        <p:nvSpPr>
          <p:cNvPr id="6" name="Slide Number Placeholder 5"/>
          <p:cNvSpPr>
            <a:spLocks noGrp="1"/>
          </p:cNvSpPr>
          <p:nvPr>
            <p:ph type="sldNum" sz="quarter" idx="12"/>
          </p:nvPr>
        </p:nvSpPr>
        <p:spPr/>
        <p:txBody>
          <a:bodyPr/>
          <a:lstStyle/>
          <a:p>
            <a:fld id="{EAA0DE33-1A4D-41F2-B9D0-EF65D06789FD}" type="slidenum">
              <a:rPr lang="fr-BE" smtClean="0"/>
              <a:pPr/>
              <a:t>22</a:t>
            </a:fld>
            <a:endParaRPr lang="fr-BE"/>
          </a:p>
        </p:txBody>
      </p:sp>
      <p:grpSp>
        <p:nvGrpSpPr>
          <p:cNvPr id="11" name="Group 27"/>
          <p:cNvGrpSpPr>
            <a:grpSpLocks/>
          </p:cNvGrpSpPr>
          <p:nvPr/>
        </p:nvGrpSpPr>
        <p:grpSpPr bwMode="auto">
          <a:xfrm>
            <a:off x="395536" y="2492896"/>
            <a:ext cx="3506788" cy="4221162"/>
            <a:chOff x="3470" y="799"/>
            <a:chExt cx="2254" cy="2948"/>
          </a:xfrm>
        </p:grpSpPr>
        <p:grpSp>
          <p:nvGrpSpPr>
            <p:cNvPr id="12" name="Group 17"/>
            <p:cNvGrpSpPr>
              <a:grpSpLocks/>
            </p:cNvGrpSpPr>
            <p:nvPr/>
          </p:nvGrpSpPr>
          <p:grpSpPr bwMode="auto">
            <a:xfrm>
              <a:off x="3470" y="799"/>
              <a:ext cx="1996" cy="2948"/>
              <a:chOff x="2608" y="935"/>
              <a:chExt cx="1996" cy="2948"/>
            </a:xfrm>
          </p:grpSpPr>
          <p:pic>
            <p:nvPicPr>
              <p:cNvPr id="17" name="Picture 18"/>
              <p:cNvPicPr>
                <a:picLocks noChangeAspect="1" noChangeArrowheads="1"/>
              </p:cNvPicPr>
              <p:nvPr/>
            </p:nvPicPr>
            <p:blipFill>
              <a:blip r:embed="rId2" cstate="print"/>
              <a:srcRect r="3903" b="5002"/>
              <a:stretch>
                <a:fillRect/>
              </a:stretch>
            </p:blipFill>
            <p:spPr bwMode="auto">
              <a:xfrm>
                <a:off x="2608" y="935"/>
                <a:ext cx="1740" cy="2948"/>
              </a:xfrm>
              <a:prstGeom prst="rect">
                <a:avLst/>
              </a:prstGeom>
              <a:noFill/>
              <a:ln w="9525">
                <a:noFill/>
                <a:round/>
                <a:headEnd/>
                <a:tailEnd/>
              </a:ln>
              <a:effectLst/>
            </p:spPr>
          </p:pic>
          <p:sp>
            <p:nvSpPr>
              <p:cNvPr id="18" name="Line 19"/>
              <p:cNvSpPr>
                <a:spLocks noChangeShapeType="1"/>
              </p:cNvSpPr>
              <p:nvPr/>
            </p:nvSpPr>
            <p:spPr bwMode="auto">
              <a:xfrm flipH="1" flipV="1">
                <a:off x="3384" y="2486"/>
                <a:ext cx="561" cy="62"/>
              </a:xfrm>
              <a:prstGeom prst="line">
                <a:avLst/>
              </a:prstGeom>
              <a:noFill/>
              <a:ln w="38100">
                <a:solidFill>
                  <a:schemeClr val="tx1"/>
                </a:solidFill>
                <a:round/>
                <a:headEnd/>
                <a:tailEnd type="triangle" w="med" len="med"/>
              </a:ln>
              <a:effectLst/>
            </p:spPr>
            <p:txBody>
              <a:bodyPr/>
              <a:lstStyle/>
              <a:p>
                <a:endParaRPr lang="fr-BE"/>
              </a:p>
            </p:txBody>
          </p:sp>
          <p:sp>
            <p:nvSpPr>
              <p:cNvPr id="19" name="Line 20"/>
              <p:cNvSpPr>
                <a:spLocks noChangeShapeType="1"/>
              </p:cNvSpPr>
              <p:nvPr/>
            </p:nvSpPr>
            <p:spPr bwMode="auto">
              <a:xfrm>
                <a:off x="3945" y="2548"/>
                <a:ext cx="659" cy="93"/>
              </a:xfrm>
              <a:prstGeom prst="line">
                <a:avLst/>
              </a:prstGeom>
              <a:noFill/>
              <a:ln w="28575">
                <a:solidFill>
                  <a:schemeClr val="tx1"/>
                </a:solidFill>
                <a:prstDash val="dash"/>
                <a:round/>
                <a:headEnd/>
                <a:tailEnd/>
              </a:ln>
              <a:effectLst/>
            </p:spPr>
            <p:txBody>
              <a:bodyPr/>
              <a:lstStyle/>
              <a:p>
                <a:endParaRPr lang="fr-BE"/>
              </a:p>
            </p:txBody>
          </p:sp>
          <p:sp>
            <p:nvSpPr>
              <p:cNvPr id="20" name="Text Box 21"/>
              <p:cNvSpPr txBox="1">
                <a:spLocks noChangeArrowheads="1"/>
              </p:cNvSpPr>
              <p:nvPr/>
            </p:nvSpPr>
            <p:spPr bwMode="auto">
              <a:xfrm>
                <a:off x="4101" y="2286"/>
                <a:ext cx="220" cy="363"/>
              </a:xfrm>
              <a:prstGeom prst="rect">
                <a:avLst/>
              </a:prstGeom>
              <a:noFill/>
              <a:ln w="9525">
                <a:noFill/>
                <a:miter lim="800000"/>
                <a:headEnd/>
                <a:tailEnd/>
              </a:ln>
              <a:effectLst/>
            </p:spPr>
            <p:txBody>
              <a:bodyPr wrap="none">
                <a:spAutoFit/>
              </a:bodyPr>
              <a:lstStyle/>
              <a:p>
                <a:r>
                  <a:rPr lang="el-GR" sz="2800" b="1">
                    <a:latin typeface="Times New Roman" pitchFamily="18" charset="0"/>
                    <a:cs typeface="Times New Roman" pitchFamily="18" charset="0"/>
                  </a:rPr>
                  <a:t>ν</a:t>
                </a:r>
              </a:p>
            </p:txBody>
          </p:sp>
          <p:sp>
            <p:nvSpPr>
              <p:cNvPr id="21" name="Text Box 22"/>
              <p:cNvSpPr txBox="1">
                <a:spLocks noChangeArrowheads="1"/>
              </p:cNvSpPr>
              <p:nvPr/>
            </p:nvSpPr>
            <p:spPr bwMode="auto">
              <a:xfrm>
                <a:off x="3424" y="2160"/>
                <a:ext cx="250" cy="363"/>
              </a:xfrm>
              <a:prstGeom prst="rect">
                <a:avLst/>
              </a:prstGeom>
              <a:noFill/>
              <a:ln w="9525">
                <a:noFill/>
                <a:miter lim="800000"/>
                <a:headEnd/>
                <a:tailEnd/>
              </a:ln>
              <a:effectLst/>
            </p:spPr>
            <p:txBody>
              <a:bodyPr wrap="none">
                <a:spAutoFit/>
              </a:bodyPr>
              <a:lstStyle/>
              <a:p>
                <a:r>
                  <a:rPr lang="fr-BE" sz="2800" b="1">
                    <a:latin typeface="Times New Roman" pitchFamily="18" charset="0"/>
                    <a:cs typeface="Times New Roman" pitchFamily="18" charset="0"/>
                  </a:rPr>
                  <a:t>µ</a:t>
                </a:r>
                <a:endParaRPr lang="el-GR" sz="2800" b="1">
                  <a:latin typeface="Times New Roman" pitchFamily="18" charset="0"/>
                  <a:cs typeface="Times New Roman" pitchFamily="18" charset="0"/>
                </a:endParaRPr>
              </a:p>
            </p:txBody>
          </p:sp>
        </p:grpSp>
        <p:sp>
          <p:nvSpPr>
            <p:cNvPr id="13" name="Oval 23"/>
            <p:cNvSpPr>
              <a:spLocks noChangeArrowheads="1"/>
            </p:cNvSpPr>
            <p:nvPr/>
          </p:nvSpPr>
          <p:spPr bwMode="auto">
            <a:xfrm>
              <a:off x="5511" y="2387"/>
              <a:ext cx="213" cy="227"/>
            </a:xfrm>
            <a:prstGeom prst="ellipse">
              <a:avLst/>
            </a:prstGeom>
            <a:solidFill>
              <a:srgbClr val="FFFF00"/>
            </a:solidFill>
            <a:ln w="28575">
              <a:solidFill>
                <a:schemeClr val="tx1"/>
              </a:solidFill>
              <a:round/>
              <a:headEnd/>
              <a:tailEnd/>
            </a:ln>
            <a:effectLst/>
          </p:spPr>
          <p:txBody>
            <a:bodyPr wrap="none" anchor="ctr"/>
            <a:lstStyle/>
            <a:p>
              <a:endParaRPr lang="fr-BE"/>
            </a:p>
          </p:txBody>
        </p:sp>
        <p:sp>
          <p:nvSpPr>
            <p:cNvPr id="14" name="Text Box 24"/>
            <p:cNvSpPr txBox="1">
              <a:spLocks noChangeArrowheads="1"/>
            </p:cNvSpPr>
            <p:nvPr/>
          </p:nvSpPr>
          <p:spPr bwMode="auto">
            <a:xfrm>
              <a:off x="4809" y="1752"/>
              <a:ext cx="753" cy="263"/>
            </a:xfrm>
            <a:prstGeom prst="rect">
              <a:avLst/>
            </a:prstGeom>
            <a:solidFill>
              <a:schemeClr val="bg1"/>
            </a:solidFill>
            <a:ln w="9525">
              <a:solidFill>
                <a:schemeClr val="tx1"/>
              </a:solidFill>
              <a:miter lim="800000"/>
              <a:headEnd/>
              <a:tailEnd/>
            </a:ln>
            <a:effectLst/>
          </p:spPr>
          <p:txBody>
            <a:bodyPr wrap="none">
              <a:spAutoFit/>
            </a:bodyPr>
            <a:lstStyle/>
            <a:p>
              <a:r>
                <a:rPr lang="fr-BE"/>
                <a:t>AMANDA</a:t>
              </a:r>
              <a:endParaRPr lang="en-US"/>
            </a:p>
          </p:txBody>
        </p:sp>
        <p:sp>
          <p:nvSpPr>
            <p:cNvPr id="15" name="Text Box 25"/>
            <p:cNvSpPr txBox="1">
              <a:spLocks noChangeArrowheads="1"/>
            </p:cNvSpPr>
            <p:nvPr/>
          </p:nvSpPr>
          <p:spPr bwMode="auto">
            <a:xfrm>
              <a:off x="3496" y="2886"/>
              <a:ext cx="671" cy="262"/>
            </a:xfrm>
            <a:prstGeom prst="rect">
              <a:avLst/>
            </a:prstGeom>
            <a:solidFill>
              <a:schemeClr val="bg1"/>
            </a:solidFill>
            <a:ln w="9525">
              <a:solidFill>
                <a:schemeClr val="tx1"/>
              </a:solidFill>
              <a:miter lim="800000"/>
              <a:headEnd/>
              <a:tailEnd/>
            </a:ln>
            <a:effectLst/>
          </p:spPr>
          <p:txBody>
            <a:bodyPr wrap="none">
              <a:spAutoFit/>
            </a:bodyPr>
            <a:lstStyle/>
            <a:p>
              <a:r>
                <a:rPr lang="fr-BE"/>
                <a:t>IceCube</a:t>
              </a:r>
              <a:endParaRPr lang="en-US"/>
            </a:p>
          </p:txBody>
        </p:sp>
        <p:sp>
          <p:nvSpPr>
            <p:cNvPr id="16" name="Line 26"/>
            <p:cNvSpPr>
              <a:spLocks noChangeShapeType="1"/>
            </p:cNvSpPr>
            <p:nvPr/>
          </p:nvSpPr>
          <p:spPr bwMode="auto">
            <a:xfrm flipH="1">
              <a:off x="4785" y="1979"/>
              <a:ext cx="272" cy="181"/>
            </a:xfrm>
            <a:prstGeom prst="line">
              <a:avLst/>
            </a:prstGeom>
            <a:noFill/>
            <a:ln w="9525">
              <a:solidFill>
                <a:schemeClr val="tx1"/>
              </a:solidFill>
              <a:round/>
              <a:headEnd/>
              <a:tailEnd type="triangle" w="med" len="med"/>
            </a:ln>
            <a:effectLst/>
          </p:spPr>
          <p:txBody>
            <a:bodyPr/>
            <a:lstStyle/>
            <a:p>
              <a:endParaRPr lang="fr-BE"/>
            </a:p>
          </p:txBody>
        </p:sp>
      </p:grpSp>
      <p:grpSp>
        <p:nvGrpSpPr>
          <p:cNvPr id="22" name="Group 36"/>
          <p:cNvGrpSpPr>
            <a:grpSpLocks/>
          </p:cNvGrpSpPr>
          <p:nvPr/>
        </p:nvGrpSpPr>
        <p:grpSpPr bwMode="auto">
          <a:xfrm>
            <a:off x="4355976" y="1484784"/>
            <a:ext cx="4751388" cy="4967287"/>
            <a:chOff x="2926" y="1117"/>
            <a:chExt cx="2993" cy="3129"/>
          </a:xfrm>
        </p:grpSpPr>
        <p:pic>
          <p:nvPicPr>
            <p:cNvPr id="23" name="Picture 29" descr="eff_plot_for_prl"/>
            <p:cNvPicPr>
              <a:picLocks noChangeAspect="1" noChangeArrowheads="1"/>
            </p:cNvPicPr>
            <p:nvPr/>
          </p:nvPicPr>
          <p:blipFill>
            <a:blip r:embed="rId3" cstate="print"/>
            <a:srcRect/>
            <a:stretch>
              <a:fillRect/>
            </a:stretch>
          </p:blipFill>
          <p:spPr bwMode="auto">
            <a:xfrm>
              <a:off x="2926" y="1162"/>
              <a:ext cx="2993" cy="3084"/>
            </a:xfrm>
            <a:prstGeom prst="rect">
              <a:avLst/>
            </a:prstGeom>
            <a:noFill/>
          </p:spPr>
        </p:pic>
        <p:sp>
          <p:nvSpPr>
            <p:cNvPr id="24" name="Text Box 30"/>
            <p:cNvSpPr txBox="1">
              <a:spLocks noChangeArrowheads="1"/>
            </p:cNvSpPr>
            <p:nvPr/>
          </p:nvSpPr>
          <p:spPr bwMode="auto">
            <a:xfrm>
              <a:off x="3843" y="1117"/>
              <a:ext cx="1813" cy="446"/>
            </a:xfrm>
            <a:prstGeom prst="rect">
              <a:avLst/>
            </a:prstGeom>
            <a:solidFill>
              <a:srgbClr val="FFFF99"/>
            </a:solidFill>
            <a:ln w="9525">
              <a:noFill/>
              <a:miter lim="800000"/>
              <a:headEnd/>
              <a:tailEnd/>
            </a:ln>
            <a:effectLst/>
          </p:spPr>
          <p:txBody>
            <a:bodyPr wrap="none">
              <a:spAutoFit/>
            </a:bodyPr>
            <a:lstStyle/>
            <a:p>
              <a:r>
                <a:rPr lang="fr-BE" sz="2000" dirty="0"/>
                <a:t>1TeV WIMP, hard </a:t>
              </a:r>
              <a:r>
                <a:rPr lang="fr-BE" sz="2000" dirty="0" err="1"/>
                <a:t>channel</a:t>
              </a:r>
              <a:endParaRPr lang="fr-BE" sz="2000" dirty="0"/>
            </a:p>
            <a:p>
              <a:r>
                <a:rPr lang="fr-BE" sz="2000" dirty="0" err="1"/>
                <a:t>selection</a:t>
              </a:r>
              <a:r>
                <a:rPr lang="fr-BE" sz="2000" dirty="0"/>
                <a:t> </a:t>
              </a:r>
              <a:r>
                <a:rPr lang="fr-BE" sz="2000" dirty="0" err="1"/>
                <a:t>efficiency</a:t>
              </a:r>
              <a:r>
                <a:rPr lang="fr-BE" sz="2000" dirty="0"/>
                <a:t> </a:t>
              </a:r>
              <a:r>
                <a:rPr lang="fr-BE" sz="2000" dirty="0">
                  <a:sym typeface="MT Symbol" pitchFamily="82" charset="2"/>
                </a:rPr>
                <a:t></a:t>
              </a:r>
              <a:r>
                <a:rPr lang="fr-BE" sz="2000" dirty="0"/>
                <a:t> 20%</a:t>
              </a:r>
              <a:endParaRPr lang="en-US" sz="2000" dirty="0"/>
            </a:p>
          </p:txBody>
        </p:sp>
        <p:sp>
          <p:nvSpPr>
            <p:cNvPr id="25" name="Text Box 31"/>
            <p:cNvSpPr txBox="1">
              <a:spLocks noChangeArrowheads="1"/>
            </p:cNvSpPr>
            <p:nvPr/>
          </p:nvSpPr>
          <p:spPr bwMode="auto">
            <a:xfrm>
              <a:off x="3436" y="3006"/>
              <a:ext cx="517" cy="231"/>
            </a:xfrm>
            <a:prstGeom prst="rect">
              <a:avLst/>
            </a:prstGeom>
            <a:solidFill>
              <a:srgbClr val="CCFFCC"/>
            </a:solidFill>
            <a:ln w="9525">
              <a:noFill/>
              <a:miter lim="800000"/>
              <a:headEnd/>
              <a:tailEnd/>
            </a:ln>
            <a:effectLst/>
          </p:spPr>
          <p:txBody>
            <a:bodyPr wrap="none">
              <a:spAutoFit/>
            </a:bodyPr>
            <a:lstStyle/>
            <a:p>
              <a:r>
                <a:rPr lang="fr-BE"/>
                <a:t>Atm. </a:t>
              </a:r>
              <a:r>
                <a:rPr lang="el-GR">
                  <a:latin typeface="Times New Roman" pitchFamily="18" charset="0"/>
                  <a:cs typeface="Times New Roman" pitchFamily="18" charset="0"/>
                </a:rPr>
                <a:t>ν</a:t>
              </a:r>
            </a:p>
          </p:txBody>
        </p:sp>
        <p:sp>
          <p:nvSpPr>
            <p:cNvPr id="26" name="Text Box 32"/>
            <p:cNvSpPr txBox="1">
              <a:spLocks noChangeArrowheads="1"/>
            </p:cNvSpPr>
            <p:nvPr/>
          </p:nvSpPr>
          <p:spPr bwMode="auto">
            <a:xfrm>
              <a:off x="3671" y="2607"/>
              <a:ext cx="706" cy="233"/>
            </a:xfrm>
            <a:prstGeom prst="rect">
              <a:avLst/>
            </a:prstGeom>
            <a:solidFill>
              <a:srgbClr val="FFCCFF"/>
            </a:solidFill>
            <a:ln w="9525">
              <a:noFill/>
              <a:miter lim="800000"/>
              <a:headEnd/>
              <a:tailEnd/>
            </a:ln>
            <a:effectLst/>
          </p:spPr>
          <p:txBody>
            <a:bodyPr wrap="none">
              <a:spAutoFit/>
            </a:bodyPr>
            <a:lstStyle/>
            <a:p>
              <a:r>
                <a:rPr lang="fr-BE" dirty="0" err="1"/>
                <a:t>Atm</a:t>
              </a:r>
              <a:r>
                <a:rPr lang="fr-BE" dirty="0"/>
                <a:t> </a:t>
              </a:r>
              <a:r>
                <a:rPr lang="fr-BE" dirty="0" smtClean="0"/>
                <a:t>µ+µµ</a:t>
              </a:r>
            </a:p>
          </p:txBody>
        </p:sp>
        <p:sp>
          <p:nvSpPr>
            <p:cNvPr id="27" name="Rectangle 33"/>
            <p:cNvSpPr>
              <a:spLocks noChangeArrowheads="1"/>
            </p:cNvSpPr>
            <p:nvPr/>
          </p:nvSpPr>
          <p:spPr bwMode="auto">
            <a:xfrm>
              <a:off x="4520" y="1887"/>
              <a:ext cx="933" cy="508"/>
            </a:xfrm>
            <a:prstGeom prst="rect">
              <a:avLst/>
            </a:prstGeom>
            <a:solidFill>
              <a:schemeClr val="bg1"/>
            </a:solidFill>
            <a:ln w="9525">
              <a:noFill/>
              <a:miter lim="800000"/>
              <a:headEnd/>
              <a:tailEnd/>
            </a:ln>
            <a:effectLst/>
          </p:spPr>
          <p:txBody>
            <a:bodyPr wrap="none" anchor="ctr"/>
            <a:lstStyle/>
            <a:p>
              <a:endParaRPr lang="fr-BE"/>
            </a:p>
          </p:txBody>
        </p:sp>
        <p:sp>
          <p:nvSpPr>
            <p:cNvPr id="28" name="Text Box 34"/>
            <p:cNvSpPr txBox="1">
              <a:spLocks noChangeArrowheads="1"/>
            </p:cNvSpPr>
            <p:nvPr/>
          </p:nvSpPr>
          <p:spPr bwMode="auto">
            <a:xfrm>
              <a:off x="4318" y="2287"/>
              <a:ext cx="1143" cy="231"/>
            </a:xfrm>
            <a:prstGeom prst="rect">
              <a:avLst/>
            </a:prstGeom>
            <a:solidFill>
              <a:srgbClr val="EAEAEA"/>
            </a:solidFill>
            <a:ln w="9525">
              <a:noFill/>
              <a:miter lim="800000"/>
              <a:headEnd/>
              <a:tailEnd/>
            </a:ln>
            <a:effectLst/>
          </p:spPr>
          <p:txBody>
            <a:bodyPr wrap="none">
              <a:spAutoFit/>
            </a:bodyPr>
            <a:lstStyle/>
            <a:p>
              <a:r>
                <a:rPr lang="fr-BE"/>
                <a:t>data</a:t>
              </a:r>
              <a:r>
                <a:rPr lang="fr-BE">
                  <a:sym typeface="MT Symbol" pitchFamily="82" charset="2"/>
                </a:rPr>
                <a:t></a:t>
              </a:r>
              <a:r>
                <a:rPr lang="el-GR">
                  <a:latin typeface="Times New Roman" pitchFamily="18" charset="0"/>
                  <a:cs typeface="Times New Roman" pitchFamily="18" charset="0"/>
                  <a:sym typeface="MT Symbol" pitchFamily="82" charset="2"/>
                </a:rPr>
                <a:t>Σ</a:t>
              </a:r>
              <a:r>
                <a:rPr lang="fr-BE">
                  <a:sym typeface="MT Symbol" pitchFamily="82" charset="2"/>
                </a:rPr>
                <a:t>(atm BG)</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BE" dirty="0" smtClean="0"/>
              <a:t>Signal content </a:t>
            </a:r>
            <a:r>
              <a:rPr lang="fr-BE" dirty="0" err="1" smtClean="0"/>
              <a:t>from</a:t>
            </a:r>
            <a:r>
              <a:rPr lang="fr-BE" dirty="0" smtClean="0"/>
              <a:t> fit</a:t>
            </a:r>
            <a:endParaRPr lang="fr-BE" dirty="0"/>
          </a:p>
        </p:txBody>
      </p:sp>
      <p:sp>
        <p:nvSpPr>
          <p:cNvPr id="7" name="Date Placeholder 6"/>
          <p:cNvSpPr>
            <a:spLocks noGrp="1"/>
          </p:cNvSpPr>
          <p:nvPr>
            <p:ph type="dt" sz="half" idx="10"/>
          </p:nvPr>
        </p:nvSpPr>
        <p:spPr/>
        <p:txBody>
          <a:bodyPr/>
          <a:lstStyle/>
          <a:p>
            <a:r>
              <a:rPr lang="fr-FR" smtClean="0"/>
              <a:t>Catherine De Clercq</a:t>
            </a:r>
            <a:endParaRPr lang="fr-BE"/>
          </a:p>
        </p:txBody>
      </p:sp>
      <p:sp>
        <p:nvSpPr>
          <p:cNvPr id="8" name="Footer Placeholder 7"/>
          <p:cNvSpPr>
            <a:spLocks noGrp="1"/>
          </p:cNvSpPr>
          <p:nvPr>
            <p:ph type="ftr" sz="quarter" idx="11"/>
          </p:nvPr>
        </p:nvSpPr>
        <p:spPr/>
        <p:txBody>
          <a:bodyPr/>
          <a:lstStyle/>
          <a:p>
            <a:r>
              <a:rPr lang="fr-BE" dirty="0" smtClean="0"/>
              <a:t>DM in </a:t>
            </a:r>
            <a:r>
              <a:rPr lang="fr-BE" dirty="0" err="1" smtClean="0"/>
              <a:t>IceCube</a:t>
            </a:r>
            <a:endParaRPr lang="fr-BE" dirty="0"/>
          </a:p>
        </p:txBody>
      </p:sp>
      <p:sp>
        <p:nvSpPr>
          <p:cNvPr id="9" name="Slide Number Placeholder 8"/>
          <p:cNvSpPr>
            <a:spLocks noGrp="1"/>
          </p:cNvSpPr>
          <p:nvPr>
            <p:ph type="sldNum" sz="quarter" idx="12"/>
          </p:nvPr>
        </p:nvSpPr>
        <p:spPr/>
        <p:txBody>
          <a:bodyPr/>
          <a:lstStyle/>
          <a:p>
            <a:fld id="{EAA0DE33-1A4D-41F2-B9D0-EF65D06789FD}" type="slidenum">
              <a:rPr lang="fr-BE" smtClean="0"/>
              <a:pPr/>
              <a:t>23</a:t>
            </a:fld>
            <a:endParaRPr lang="fr-BE"/>
          </a:p>
        </p:txBody>
      </p:sp>
      <p:pic>
        <p:nvPicPr>
          <p:cNvPr id="23556" name="Picture 4"/>
          <p:cNvPicPr>
            <a:picLocks noChangeAspect="1" noChangeArrowheads="1"/>
          </p:cNvPicPr>
          <p:nvPr/>
        </p:nvPicPr>
        <p:blipFill>
          <a:blip r:embed="rId2" cstate="print"/>
          <a:srcRect/>
          <a:stretch>
            <a:fillRect/>
          </a:stretch>
        </p:blipFill>
        <p:spPr bwMode="auto">
          <a:xfrm>
            <a:off x="611560" y="3212976"/>
            <a:ext cx="3024336" cy="3080690"/>
          </a:xfrm>
          <a:prstGeom prst="rect">
            <a:avLst/>
          </a:prstGeom>
          <a:noFill/>
          <a:ln w="9525">
            <a:noFill/>
            <a:miter lim="800000"/>
            <a:headEnd/>
            <a:tailEnd/>
          </a:ln>
        </p:spPr>
      </p:pic>
      <p:grpSp>
        <p:nvGrpSpPr>
          <p:cNvPr id="31" name="Group 30"/>
          <p:cNvGrpSpPr/>
          <p:nvPr/>
        </p:nvGrpSpPr>
        <p:grpSpPr>
          <a:xfrm>
            <a:off x="4355976" y="2564904"/>
            <a:ext cx="4896544" cy="4392487"/>
            <a:chOff x="-270085" y="2462597"/>
            <a:chExt cx="4708585" cy="4235609"/>
          </a:xfrm>
        </p:grpSpPr>
        <p:pic>
          <p:nvPicPr>
            <p:cNvPr id="23558" name="Picture 6"/>
            <p:cNvPicPr>
              <a:picLocks noChangeAspect="1" noChangeArrowheads="1"/>
            </p:cNvPicPr>
            <p:nvPr/>
          </p:nvPicPr>
          <p:blipFill>
            <a:blip r:embed="rId3" cstate="print"/>
            <a:srcRect/>
            <a:stretch>
              <a:fillRect/>
            </a:stretch>
          </p:blipFill>
          <p:spPr bwMode="auto">
            <a:xfrm>
              <a:off x="433411" y="2809841"/>
              <a:ext cx="4005089" cy="3888365"/>
            </a:xfrm>
            <a:prstGeom prst="rect">
              <a:avLst/>
            </a:prstGeom>
            <a:noFill/>
            <a:ln w="9525">
              <a:noFill/>
              <a:miter lim="800000"/>
              <a:headEnd/>
              <a:tailEnd/>
            </a:ln>
          </p:spPr>
        </p:pic>
        <p:sp>
          <p:nvSpPr>
            <p:cNvPr id="17" name="TextBox 16"/>
            <p:cNvSpPr txBox="1"/>
            <p:nvPr/>
          </p:nvSpPr>
          <p:spPr>
            <a:xfrm rot="18890121">
              <a:off x="2555776" y="5301208"/>
              <a:ext cx="1260025" cy="369332"/>
            </a:xfrm>
            <a:prstGeom prst="rect">
              <a:avLst/>
            </a:prstGeom>
            <a:noFill/>
            <a:ln>
              <a:solidFill>
                <a:srgbClr val="C00000"/>
              </a:solidFill>
            </a:ln>
          </p:spPr>
          <p:txBody>
            <a:bodyPr wrap="none" rtlCol="0">
              <a:spAutoFit/>
            </a:bodyPr>
            <a:lstStyle/>
            <a:p>
              <a:r>
                <a:rPr lang="fr-BE" dirty="0" err="1" smtClean="0">
                  <a:solidFill>
                    <a:srgbClr val="C00000"/>
                  </a:solidFill>
                </a:rPr>
                <a:t>preliminary</a:t>
              </a:r>
              <a:endParaRPr lang="fr-BE" dirty="0">
                <a:solidFill>
                  <a:srgbClr val="C00000"/>
                </a:solidFill>
              </a:endParaRPr>
            </a:p>
          </p:txBody>
        </p:sp>
        <p:sp>
          <p:nvSpPr>
            <p:cNvPr id="19" name="TextBox 18"/>
            <p:cNvSpPr txBox="1"/>
            <p:nvPr/>
          </p:nvSpPr>
          <p:spPr>
            <a:xfrm>
              <a:off x="-270085" y="2462597"/>
              <a:ext cx="3441857" cy="1513599"/>
            </a:xfrm>
            <a:prstGeom prst="rect">
              <a:avLst/>
            </a:prstGeom>
            <a:solidFill>
              <a:schemeClr val="bg1"/>
            </a:solidFill>
            <a:ln>
              <a:solidFill>
                <a:schemeClr val="accent1">
                  <a:lumMod val="60000"/>
                  <a:lumOff val="40000"/>
                </a:schemeClr>
              </a:solidFill>
            </a:ln>
          </p:spPr>
          <p:txBody>
            <a:bodyPr wrap="none" rtlCol="0">
              <a:spAutoFit/>
            </a:bodyPr>
            <a:lstStyle/>
            <a:p>
              <a:r>
                <a:rPr lang="fr-BE" sz="2400" i="1" dirty="0" err="1" smtClean="0">
                  <a:solidFill>
                    <a:srgbClr val="C00000"/>
                  </a:solidFill>
                </a:rPr>
                <a:t>Neutralino</a:t>
              </a:r>
              <a:r>
                <a:rPr lang="fr-BE" sz="2400" i="1" dirty="0" smtClean="0">
                  <a:solidFill>
                    <a:srgbClr val="C00000"/>
                  </a:solidFill>
                </a:rPr>
                <a:t> 250 </a:t>
              </a:r>
              <a:r>
                <a:rPr lang="fr-BE" sz="2400" i="1" dirty="0" err="1" smtClean="0">
                  <a:solidFill>
                    <a:srgbClr val="C00000"/>
                  </a:solidFill>
                </a:rPr>
                <a:t>GeV</a:t>
              </a:r>
              <a:r>
                <a:rPr lang="fr-BE" sz="2400" i="1" dirty="0" smtClean="0">
                  <a:solidFill>
                    <a:srgbClr val="C00000"/>
                  </a:solidFill>
                </a:rPr>
                <a:t> to WW</a:t>
              </a:r>
            </a:p>
            <a:p>
              <a:r>
                <a:rPr lang="fr-BE" sz="2400" dirty="0" smtClean="0"/>
                <a:t>Data, AMANDA 812d</a:t>
              </a:r>
            </a:p>
            <a:p>
              <a:r>
                <a:rPr lang="fr-BE" sz="2400" dirty="0" smtClean="0">
                  <a:solidFill>
                    <a:schemeClr val="accent4">
                      <a:lumMod val="75000"/>
                    </a:schemeClr>
                  </a:solidFill>
                </a:rPr>
                <a:t>Background</a:t>
              </a:r>
            </a:p>
            <a:p>
              <a:r>
                <a:rPr lang="fr-BE" sz="2400" dirty="0" smtClean="0"/>
                <a:t>Best fit </a:t>
              </a:r>
              <a:endParaRPr lang="fr-BE" sz="2400" dirty="0"/>
            </a:p>
          </p:txBody>
        </p:sp>
        <p:cxnSp>
          <p:nvCxnSpPr>
            <p:cNvPr id="23" name="Straight Arrow Connector 22"/>
            <p:cNvCxnSpPr/>
            <p:nvPr/>
          </p:nvCxnSpPr>
          <p:spPr>
            <a:xfrm>
              <a:off x="2361183" y="3087523"/>
              <a:ext cx="1454122" cy="34718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461012" y="3434704"/>
              <a:ext cx="1598820" cy="1434457"/>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H="1">
              <a:off x="593638" y="4026067"/>
              <a:ext cx="1319287" cy="8309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9" name="Straight Arrow Connector 38"/>
          <p:cNvCxnSpPr>
            <a:endCxn id="33" idx="7"/>
          </p:cNvCxnSpPr>
          <p:nvPr/>
        </p:nvCxnSpPr>
        <p:spPr>
          <a:xfrm rot="10800000" flipV="1">
            <a:off x="3019230" y="548679"/>
            <a:ext cx="1912810" cy="48463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539552" y="620688"/>
            <a:ext cx="8136904" cy="2394267"/>
            <a:chOff x="539552" y="620688"/>
            <a:chExt cx="8136904" cy="2394267"/>
          </a:xfrm>
        </p:grpSpPr>
        <p:pic>
          <p:nvPicPr>
            <p:cNvPr id="23554" name="Picture 2"/>
            <p:cNvPicPr>
              <a:picLocks noChangeAspect="1" noChangeArrowheads="1"/>
            </p:cNvPicPr>
            <p:nvPr/>
          </p:nvPicPr>
          <p:blipFill>
            <a:blip r:embed="rId4" cstate="print"/>
            <a:srcRect/>
            <a:stretch>
              <a:fillRect/>
            </a:stretch>
          </p:blipFill>
          <p:spPr bwMode="auto">
            <a:xfrm>
              <a:off x="539552" y="980728"/>
              <a:ext cx="8136904" cy="1490498"/>
            </a:xfrm>
            <a:prstGeom prst="rect">
              <a:avLst/>
            </a:prstGeom>
            <a:noFill/>
            <a:ln w="9525">
              <a:noFill/>
              <a:miter lim="800000"/>
              <a:headEnd/>
              <a:tailEnd/>
            </a:ln>
          </p:spPr>
        </p:pic>
        <p:sp>
          <p:nvSpPr>
            <p:cNvPr id="32" name="Oval 31"/>
            <p:cNvSpPr/>
            <p:nvPr/>
          </p:nvSpPr>
          <p:spPr>
            <a:xfrm>
              <a:off x="5508104" y="1052736"/>
              <a:ext cx="626368" cy="7703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Oval 32"/>
            <p:cNvSpPr/>
            <p:nvPr/>
          </p:nvSpPr>
          <p:spPr>
            <a:xfrm>
              <a:off x="2411760" y="908720"/>
              <a:ext cx="711696" cy="8507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4" name="TextBox 33"/>
            <p:cNvSpPr txBox="1"/>
            <p:nvPr/>
          </p:nvSpPr>
          <p:spPr>
            <a:xfrm>
              <a:off x="971600" y="2060848"/>
              <a:ext cx="3277372" cy="954107"/>
            </a:xfrm>
            <a:prstGeom prst="rect">
              <a:avLst/>
            </a:prstGeom>
            <a:solidFill>
              <a:srgbClr val="FFFFCC"/>
            </a:solidFill>
            <a:ln>
              <a:solidFill>
                <a:schemeClr val="tx2">
                  <a:lumMod val="75000"/>
                </a:schemeClr>
              </a:solidFill>
            </a:ln>
          </p:spPr>
          <p:txBody>
            <a:bodyPr wrap="none" rtlCol="0">
              <a:spAutoFit/>
            </a:bodyPr>
            <a:lstStyle/>
            <a:p>
              <a:r>
                <a:rPr lang="fr-BE" sz="2800" i="1" dirty="0" smtClean="0">
                  <a:solidFill>
                    <a:srgbClr val="C00000"/>
                  </a:solidFill>
                </a:rPr>
                <a:t>Model </a:t>
              </a:r>
              <a:r>
                <a:rPr lang="fr-BE" sz="2800" i="1" dirty="0" err="1" smtClean="0">
                  <a:solidFill>
                    <a:srgbClr val="C00000"/>
                  </a:solidFill>
                </a:rPr>
                <a:t>dependent</a:t>
              </a:r>
              <a:endParaRPr lang="fr-BE" sz="2800" i="1" dirty="0" smtClean="0">
                <a:solidFill>
                  <a:srgbClr val="C00000"/>
                </a:solidFill>
              </a:endParaRPr>
            </a:p>
            <a:p>
              <a:r>
                <a:rPr lang="fr-BE" sz="2800" dirty="0" err="1" smtClean="0"/>
                <a:t>From</a:t>
              </a:r>
              <a:r>
                <a:rPr lang="fr-BE" sz="2800" dirty="0" smtClean="0"/>
                <a:t> MC simulations</a:t>
              </a:r>
              <a:endParaRPr lang="fr-BE" sz="2800" dirty="0"/>
            </a:p>
          </p:txBody>
        </p:sp>
        <p:sp>
          <p:nvSpPr>
            <p:cNvPr id="35" name="TextBox 34"/>
            <p:cNvSpPr txBox="1"/>
            <p:nvPr/>
          </p:nvSpPr>
          <p:spPr>
            <a:xfrm>
              <a:off x="5436096" y="2060848"/>
              <a:ext cx="3240360" cy="461665"/>
            </a:xfrm>
            <a:prstGeom prst="rect">
              <a:avLst/>
            </a:prstGeom>
            <a:solidFill>
              <a:srgbClr val="FFE5FF"/>
            </a:solidFill>
            <a:ln>
              <a:solidFill>
                <a:schemeClr val="tx2">
                  <a:lumMod val="75000"/>
                </a:schemeClr>
              </a:solidFill>
            </a:ln>
          </p:spPr>
          <p:txBody>
            <a:bodyPr wrap="square" rtlCol="0">
              <a:spAutoFit/>
            </a:bodyPr>
            <a:lstStyle/>
            <a:p>
              <a:r>
                <a:rPr lang="fr-BE" sz="2400" dirty="0" err="1" smtClean="0"/>
                <a:t>From</a:t>
              </a:r>
              <a:r>
                <a:rPr lang="fr-BE" sz="2400" dirty="0" smtClean="0"/>
                <a:t> off-source data</a:t>
              </a:r>
              <a:endParaRPr lang="fr-BE" sz="2400" dirty="0"/>
            </a:p>
          </p:txBody>
        </p:sp>
        <p:cxnSp>
          <p:nvCxnSpPr>
            <p:cNvPr id="40" name="Straight Arrow Connector 39"/>
            <p:cNvCxnSpPr/>
            <p:nvPr/>
          </p:nvCxnSpPr>
          <p:spPr>
            <a:xfrm>
              <a:off x="4932040" y="620688"/>
              <a:ext cx="720080" cy="43204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1757796" y="3862789"/>
            <a:ext cx="437940" cy="646331"/>
          </a:xfrm>
          <a:prstGeom prst="rect">
            <a:avLst/>
          </a:prstGeom>
          <a:noFill/>
        </p:spPr>
        <p:txBody>
          <a:bodyPr wrap="none" rtlCol="0">
            <a:spAutoFit/>
          </a:bodyPr>
          <a:lstStyle/>
          <a:p>
            <a:r>
              <a:rPr lang="fr-BE" sz="3600" dirty="0" smtClean="0">
                <a:solidFill>
                  <a:srgbClr val="FF0000"/>
                </a:solidFill>
              </a:rPr>
              <a:t>µ</a:t>
            </a:r>
            <a:endParaRPr lang="fr-BE" sz="3600"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BE" dirty="0" err="1" smtClean="0"/>
              <a:t>Search</a:t>
            </a:r>
            <a:r>
              <a:rPr lang="fr-BE" dirty="0" smtClean="0"/>
              <a:t> </a:t>
            </a:r>
            <a:r>
              <a:rPr lang="fr-BE" dirty="0" err="1" smtClean="0"/>
              <a:t>results</a:t>
            </a:r>
            <a:endParaRPr lang="fr-BE" dirty="0"/>
          </a:p>
        </p:txBody>
      </p:sp>
      <p:sp>
        <p:nvSpPr>
          <p:cNvPr id="11" name="Content Placeholder 10"/>
          <p:cNvSpPr>
            <a:spLocks noGrp="1"/>
          </p:cNvSpPr>
          <p:nvPr>
            <p:ph idx="1"/>
          </p:nvPr>
        </p:nvSpPr>
        <p:spPr/>
        <p:txBody>
          <a:bodyPr>
            <a:normAutofit/>
          </a:bodyPr>
          <a:lstStyle/>
          <a:p>
            <a:endParaRPr lang="fr-BE" dirty="0" smtClean="0">
              <a:cs typeface="Arial"/>
            </a:endParaRPr>
          </a:p>
          <a:p>
            <a:endParaRPr lang="fr-BE" dirty="0" smtClean="0">
              <a:cs typeface="Arial"/>
            </a:endParaRPr>
          </a:p>
          <a:p>
            <a:pPr>
              <a:buNone/>
            </a:pPr>
            <a:endParaRPr lang="fr-BE" dirty="0" smtClean="0">
              <a:cs typeface="Arial"/>
            </a:endParaRPr>
          </a:p>
          <a:p>
            <a:endParaRPr lang="fr-BE" dirty="0" smtClean="0">
              <a:cs typeface="Arial"/>
            </a:endParaRPr>
          </a:p>
          <a:p>
            <a:endParaRPr lang="fr-BE" dirty="0" smtClean="0">
              <a:cs typeface="Arial"/>
            </a:endParaRPr>
          </a:p>
          <a:p>
            <a:endParaRPr lang="fr-BE" dirty="0" smtClean="0">
              <a:cs typeface="Arial"/>
            </a:endParaRPr>
          </a:p>
          <a:p>
            <a:endParaRPr lang="fr-BE" dirty="0" smtClean="0">
              <a:cs typeface="Arial"/>
            </a:endParaRPr>
          </a:p>
          <a:p>
            <a:r>
              <a:rPr lang="fr-BE" dirty="0" smtClean="0">
                <a:cs typeface="Arial"/>
              </a:rPr>
              <a:t>No </a:t>
            </a:r>
            <a:r>
              <a:rPr lang="fr-BE" dirty="0" err="1" smtClean="0">
                <a:cs typeface="Arial"/>
              </a:rPr>
              <a:t>evidence</a:t>
            </a:r>
            <a:r>
              <a:rPr lang="fr-BE" dirty="0" smtClean="0">
                <a:cs typeface="Arial"/>
              </a:rPr>
              <a:t> for a signal in ~ 900 </a:t>
            </a:r>
            <a:r>
              <a:rPr lang="fr-BE" dirty="0" err="1" smtClean="0">
                <a:cs typeface="Arial"/>
              </a:rPr>
              <a:t>days</a:t>
            </a:r>
            <a:r>
              <a:rPr lang="fr-BE" dirty="0" smtClean="0">
                <a:cs typeface="Arial"/>
              </a:rPr>
              <a:t> </a:t>
            </a:r>
            <a:r>
              <a:rPr lang="fr-BE" dirty="0" err="1" smtClean="0">
                <a:cs typeface="Arial"/>
              </a:rPr>
              <a:t>livetime</a:t>
            </a:r>
            <a:endParaRPr lang="fr-BE" dirty="0" smtClean="0">
              <a:cs typeface="Arial"/>
            </a:endParaRPr>
          </a:p>
          <a:p>
            <a:r>
              <a:rPr lang="fr-BE" dirty="0" smtClean="0">
                <a:latin typeface="Century Gothic"/>
                <a:cs typeface="Arial"/>
              </a:rPr>
              <a:t>→ </a:t>
            </a:r>
            <a:r>
              <a:rPr lang="fr-BE" dirty="0" err="1" smtClean="0">
                <a:latin typeface="Century Gothic"/>
                <a:cs typeface="Arial"/>
              </a:rPr>
              <a:t>upper</a:t>
            </a:r>
            <a:r>
              <a:rPr lang="fr-BE" dirty="0" smtClean="0">
                <a:latin typeface="Century Gothic"/>
                <a:cs typeface="Arial"/>
              </a:rPr>
              <a:t> </a:t>
            </a:r>
            <a:r>
              <a:rPr lang="fr-BE" dirty="0" err="1" smtClean="0">
                <a:latin typeface="Century Gothic"/>
                <a:cs typeface="Arial"/>
              </a:rPr>
              <a:t>limits</a:t>
            </a:r>
            <a:r>
              <a:rPr lang="fr-BE" dirty="0" smtClean="0">
                <a:latin typeface="Century Gothic"/>
                <a:cs typeface="Arial"/>
              </a:rPr>
              <a:t> on </a:t>
            </a:r>
            <a:r>
              <a:rPr lang="fr-BE" dirty="0" err="1" smtClean="0">
                <a:latin typeface="Century Gothic"/>
                <a:cs typeface="Arial"/>
              </a:rPr>
              <a:t>neutralino</a:t>
            </a:r>
            <a:r>
              <a:rPr lang="fr-BE" dirty="0" smtClean="0">
                <a:latin typeface="Century Gothic"/>
                <a:cs typeface="Arial"/>
              </a:rPr>
              <a:t> annihilation rate in Sun &amp; </a:t>
            </a:r>
            <a:r>
              <a:rPr lang="fr-BE" dirty="0" err="1" smtClean="0">
                <a:latin typeface="Century Gothic"/>
                <a:cs typeface="Arial"/>
              </a:rPr>
              <a:t>resulting</a:t>
            </a:r>
            <a:r>
              <a:rPr lang="fr-BE" dirty="0" smtClean="0">
                <a:latin typeface="Century Gothic"/>
                <a:cs typeface="Arial"/>
              </a:rPr>
              <a:t> muon flux</a:t>
            </a:r>
            <a:endParaRPr lang="fr-BE" dirty="0" smtClean="0">
              <a:cs typeface="Arial"/>
            </a:endParaRPr>
          </a:p>
        </p:txBody>
      </p:sp>
      <p:sp>
        <p:nvSpPr>
          <p:cNvPr id="7" name="Date Placeholder 6"/>
          <p:cNvSpPr>
            <a:spLocks noGrp="1"/>
          </p:cNvSpPr>
          <p:nvPr>
            <p:ph type="dt" sz="half" idx="10"/>
          </p:nvPr>
        </p:nvSpPr>
        <p:spPr/>
        <p:txBody>
          <a:bodyPr/>
          <a:lstStyle/>
          <a:p>
            <a:r>
              <a:rPr lang="fr-FR" smtClean="0"/>
              <a:t>Catherine De Clercq</a:t>
            </a:r>
            <a:endParaRPr lang="fr-BE"/>
          </a:p>
        </p:txBody>
      </p:sp>
      <p:sp>
        <p:nvSpPr>
          <p:cNvPr id="8" name="Footer Placeholder 7"/>
          <p:cNvSpPr>
            <a:spLocks noGrp="1"/>
          </p:cNvSpPr>
          <p:nvPr>
            <p:ph type="ftr" sz="quarter" idx="11"/>
          </p:nvPr>
        </p:nvSpPr>
        <p:spPr/>
        <p:txBody>
          <a:bodyPr/>
          <a:lstStyle/>
          <a:p>
            <a:r>
              <a:rPr lang="fr-BE" dirty="0" smtClean="0"/>
              <a:t>DM in </a:t>
            </a:r>
            <a:r>
              <a:rPr lang="fr-BE" dirty="0" err="1" smtClean="0"/>
              <a:t>IceCube</a:t>
            </a:r>
            <a:endParaRPr lang="fr-BE" dirty="0"/>
          </a:p>
        </p:txBody>
      </p:sp>
      <p:sp>
        <p:nvSpPr>
          <p:cNvPr id="9" name="Slide Number Placeholder 8"/>
          <p:cNvSpPr>
            <a:spLocks noGrp="1"/>
          </p:cNvSpPr>
          <p:nvPr>
            <p:ph type="sldNum" sz="quarter" idx="12"/>
          </p:nvPr>
        </p:nvSpPr>
        <p:spPr/>
        <p:txBody>
          <a:bodyPr/>
          <a:lstStyle/>
          <a:p>
            <a:fld id="{EAA0DE33-1A4D-41F2-B9D0-EF65D06789FD}" type="slidenum">
              <a:rPr lang="fr-BE" smtClean="0"/>
              <a:pPr/>
              <a:t>24</a:t>
            </a:fld>
            <a:endParaRPr lang="fr-BE"/>
          </a:p>
        </p:txBody>
      </p:sp>
      <p:graphicFrame>
        <p:nvGraphicFramePr>
          <p:cNvPr id="14" name="Table 13"/>
          <p:cNvGraphicFramePr>
            <a:graphicFrameLocks noGrp="1"/>
          </p:cNvGraphicFramePr>
          <p:nvPr/>
        </p:nvGraphicFramePr>
        <p:xfrm>
          <a:off x="179512" y="1201296"/>
          <a:ext cx="8712968" cy="2011680"/>
        </p:xfrm>
        <a:graphic>
          <a:graphicData uri="http://schemas.openxmlformats.org/drawingml/2006/table">
            <a:tbl>
              <a:tblPr firstRow="1" bandRow="1">
                <a:tableStyleId>{5C22544A-7EE6-4342-B048-85BDC9FD1C3A}</a:tableStyleId>
              </a:tblPr>
              <a:tblGrid>
                <a:gridCol w="3528393"/>
                <a:gridCol w="1962974"/>
                <a:gridCol w="1610801"/>
                <a:gridCol w="1610800"/>
              </a:tblGrid>
              <a:tr h="370840">
                <a:tc>
                  <a:txBody>
                    <a:bodyPr/>
                    <a:lstStyle/>
                    <a:p>
                      <a:r>
                        <a:rPr lang="fr-BE" sz="2000" dirty="0" smtClean="0"/>
                        <a:t>AMANDA </a:t>
                      </a:r>
                    </a:p>
                    <a:p>
                      <a:r>
                        <a:rPr lang="fr-BE" sz="2000" dirty="0" err="1" smtClean="0"/>
                        <a:t>dedicated</a:t>
                      </a:r>
                      <a:r>
                        <a:rPr lang="fr-BE" sz="2000" dirty="0" smtClean="0"/>
                        <a:t> </a:t>
                      </a:r>
                      <a:r>
                        <a:rPr lang="fr-BE" sz="2000" dirty="0" err="1" smtClean="0"/>
                        <a:t>search</a:t>
                      </a:r>
                      <a:endParaRPr lang="fr-BE" sz="2000" dirty="0" smtClean="0"/>
                    </a:p>
                    <a:p>
                      <a:r>
                        <a:rPr lang="fr-BE" sz="2000" dirty="0" smtClean="0"/>
                        <a:t>M(WIMP)</a:t>
                      </a:r>
                      <a:r>
                        <a:rPr lang="fr-BE" sz="2000" baseline="0" dirty="0" smtClean="0"/>
                        <a:t> [50-5000 </a:t>
                      </a:r>
                      <a:r>
                        <a:rPr lang="fr-BE" sz="2000" baseline="0" dirty="0" err="1" smtClean="0"/>
                        <a:t>GeV</a:t>
                      </a:r>
                      <a:r>
                        <a:rPr lang="fr-BE" sz="2000" baseline="0" dirty="0" smtClean="0"/>
                        <a:t>]</a:t>
                      </a:r>
                      <a:endParaRPr lang="fr-BE" sz="2000" dirty="0" smtClean="0"/>
                    </a:p>
                  </a:txBody>
                  <a:tcPr/>
                </a:tc>
                <a:tc>
                  <a:txBody>
                    <a:bodyPr/>
                    <a:lstStyle/>
                    <a:p>
                      <a:r>
                        <a:rPr lang="fr-BE" sz="2000" dirty="0" err="1" smtClean="0"/>
                        <a:t>Angular</a:t>
                      </a:r>
                      <a:r>
                        <a:rPr lang="fr-BE" sz="2000" dirty="0" smtClean="0"/>
                        <a:t> </a:t>
                      </a:r>
                      <a:r>
                        <a:rPr lang="fr-BE" sz="2000" dirty="0" err="1" smtClean="0"/>
                        <a:t>resolution</a:t>
                      </a:r>
                      <a:endParaRPr lang="fr-BE" sz="2000" dirty="0" smtClean="0"/>
                    </a:p>
                    <a:p>
                      <a:r>
                        <a:rPr lang="fr-BE" sz="2000" dirty="0" smtClean="0"/>
                        <a:t>3</a:t>
                      </a:r>
                      <a:r>
                        <a:rPr lang="fr-BE" sz="2000" baseline="0" dirty="0" smtClean="0"/>
                        <a:t> – 7 </a:t>
                      </a:r>
                      <a:r>
                        <a:rPr lang="fr-BE" sz="2000" baseline="0" dirty="0" err="1" smtClean="0"/>
                        <a:t>degrees</a:t>
                      </a:r>
                      <a:endParaRPr lang="fr-BE" sz="2000" dirty="0"/>
                    </a:p>
                  </a:txBody>
                  <a:tcPr/>
                </a:tc>
                <a:tc>
                  <a:txBody>
                    <a:bodyPr/>
                    <a:lstStyle/>
                    <a:p>
                      <a:r>
                        <a:rPr lang="fr-BE" sz="2000" dirty="0" smtClean="0"/>
                        <a:t>812 </a:t>
                      </a:r>
                      <a:r>
                        <a:rPr lang="fr-BE" sz="2000" dirty="0" err="1" smtClean="0"/>
                        <a:t>days</a:t>
                      </a:r>
                      <a:r>
                        <a:rPr lang="fr-BE" sz="2000" dirty="0" smtClean="0"/>
                        <a:t> </a:t>
                      </a:r>
                      <a:r>
                        <a:rPr lang="fr-BE" sz="2000" dirty="0" err="1" smtClean="0"/>
                        <a:t>livetime</a:t>
                      </a:r>
                      <a:endParaRPr lang="fr-BE" sz="2000" dirty="0"/>
                    </a:p>
                  </a:txBody>
                  <a:tcPr/>
                </a:tc>
                <a:tc>
                  <a:txBody>
                    <a:bodyPr/>
                    <a:lstStyle/>
                    <a:p>
                      <a:r>
                        <a:rPr lang="fr-BE" sz="2000" dirty="0" smtClean="0"/>
                        <a:t>2001-06</a:t>
                      </a:r>
                      <a:endParaRPr lang="fr-BE" sz="2000" dirty="0"/>
                    </a:p>
                  </a:txBody>
                  <a:tcPr/>
                </a:tc>
              </a:tr>
              <a:tr h="370840">
                <a:tc>
                  <a:txBody>
                    <a:bodyPr/>
                    <a:lstStyle/>
                    <a:p>
                      <a:r>
                        <a:rPr lang="fr-BE" sz="2000" dirty="0" err="1" smtClean="0">
                          <a:solidFill>
                            <a:schemeClr val="tx2">
                              <a:lumMod val="75000"/>
                            </a:schemeClr>
                          </a:solidFill>
                        </a:rPr>
                        <a:t>IceCube</a:t>
                      </a:r>
                      <a:r>
                        <a:rPr lang="fr-BE" sz="2000" dirty="0" smtClean="0">
                          <a:solidFill>
                            <a:schemeClr val="tx2">
                              <a:lumMod val="75000"/>
                            </a:schemeClr>
                          </a:solidFill>
                        </a:rPr>
                        <a:t> 22 strings </a:t>
                      </a:r>
                    </a:p>
                    <a:p>
                      <a:r>
                        <a:rPr lang="fr-BE" sz="2000" dirty="0" err="1" smtClean="0">
                          <a:solidFill>
                            <a:schemeClr val="tx2">
                              <a:lumMod val="75000"/>
                            </a:schemeClr>
                          </a:solidFill>
                        </a:rPr>
                        <a:t>dedicated</a:t>
                      </a:r>
                      <a:r>
                        <a:rPr lang="fr-BE" sz="2000" dirty="0" smtClean="0">
                          <a:solidFill>
                            <a:schemeClr val="tx2">
                              <a:lumMod val="75000"/>
                            </a:schemeClr>
                          </a:solidFill>
                        </a:rPr>
                        <a:t> </a:t>
                      </a:r>
                      <a:r>
                        <a:rPr lang="fr-BE" sz="2000" dirty="0" err="1" smtClean="0">
                          <a:solidFill>
                            <a:schemeClr val="tx2">
                              <a:lumMod val="75000"/>
                            </a:schemeClr>
                          </a:solidFill>
                        </a:rPr>
                        <a:t>search</a:t>
                      </a:r>
                      <a:r>
                        <a:rPr lang="fr-BE" sz="2000" dirty="0" smtClean="0">
                          <a:solidFill>
                            <a:schemeClr val="tx2">
                              <a:lumMod val="75000"/>
                            </a:schemeClr>
                          </a:solidFill>
                        </a:rPr>
                        <a:t> </a:t>
                      </a:r>
                    </a:p>
                    <a:p>
                      <a:r>
                        <a:rPr lang="fr-BE" sz="2000" dirty="0" smtClean="0">
                          <a:solidFill>
                            <a:schemeClr val="tx2">
                              <a:lumMod val="75000"/>
                            </a:schemeClr>
                          </a:solidFill>
                        </a:rPr>
                        <a:t>M(WIMP) [250-5000 </a:t>
                      </a:r>
                      <a:r>
                        <a:rPr lang="fr-BE" sz="2000" dirty="0" err="1" smtClean="0">
                          <a:solidFill>
                            <a:schemeClr val="tx2">
                              <a:lumMod val="75000"/>
                            </a:schemeClr>
                          </a:solidFill>
                        </a:rPr>
                        <a:t>GeV</a:t>
                      </a:r>
                      <a:r>
                        <a:rPr lang="fr-BE" sz="2000" dirty="0" smtClean="0">
                          <a:solidFill>
                            <a:schemeClr val="tx2">
                              <a:lumMod val="75000"/>
                            </a:schemeClr>
                          </a:solidFill>
                        </a:rPr>
                        <a:t>]</a:t>
                      </a:r>
                      <a:endParaRPr lang="fr-BE" sz="2000" dirty="0">
                        <a:solidFill>
                          <a:schemeClr val="tx2">
                            <a:lumMod val="75000"/>
                          </a:schemeClr>
                        </a:solidFill>
                      </a:endParaRPr>
                    </a:p>
                  </a:txBody>
                  <a:tcPr/>
                </a:tc>
                <a:tc>
                  <a:txBody>
                    <a:bodyPr/>
                    <a:lstStyle/>
                    <a:p>
                      <a:r>
                        <a:rPr lang="fr-BE" sz="2000" dirty="0" smtClean="0">
                          <a:solidFill>
                            <a:schemeClr val="tx2">
                              <a:lumMod val="75000"/>
                            </a:schemeClr>
                          </a:solidFill>
                          <a:latin typeface="Arial"/>
                          <a:cs typeface="Arial"/>
                        </a:rPr>
                        <a:t>≈ </a:t>
                      </a:r>
                      <a:r>
                        <a:rPr lang="fr-BE" sz="2000" dirty="0" smtClean="0">
                          <a:solidFill>
                            <a:schemeClr val="tx2">
                              <a:lumMod val="75000"/>
                            </a:schemeClr>
                          </a:solidFill>
                        </a:rPr>
                        <a:t>3</a:t>
                      </a:r>
                      <a:r>
                        <a:rPr lang="fr-BE" sz="2000" baseline="0" dirty="0" smtClean="0">
                          <a:solidFill>
                            <a:schemeClr val="tx2">
                              <a:lumMod val="75000"/>
                            </a:schemeClr>
                          </a:solidFill>
                        </a:rPr>
                        <a:t> </a:t>
                      </a:r>
                      <a:r>
                        <a:rPr lang="fr-BE" sz="2000" baseline="0" dirty="0" err="1" smtClean="0">
                          <a:solidFill>
                            <a:schemeClr val="tx2">
                              <a:lumMod val="75000"/>
                            </a:schemeClr>
                          </a:solidFill>
                        </a:rPr>
                        <a:t>degrees</a:t>
                      </a:r>
                      <a:endParaRPr lang="fr-BE" sz="2000" dirty="0">
                        <a:solidFill>
                          <a:schemeClr val="tx2">
                            <a:lumMod val="75000"/>
                          </a:schemeClr>
                        </a:solidFill>
                      </a:endParaRPr>
                    </a:p>
                  </a:txBody>
                  <a:tcPr/>
                </a:tc>
                <a:tc>
                  <a:txBody>
                    <a:bodyPr/>
                    <a:lstStyle/>
                    <a:p>
                      <a:r>
                        <a:rPr lang="fr-BE" sz="2000" dirty="0" smtClean="0">
                          <a:solidFill>
                            <a:schemeClr val="tx2">
                              <a:lumMod val="75000"/>
                            </a:schemeClr>
                          </a:solidFill>
                        </a:rPr>
                        <a:t>104 </a:t>
                      </a:r>
                      <a:r>
                        <a:rPr lang="fr-BE" sz="2000" dirty="0" err="1" smtClean="0">
                          <a:solidFill>
                            <a:schemeClr val="tx2">
                              <a:lumMod val="75000"/>
                            </a:schemeClr>
                          </a:solidFill>
                        </a:rPr>
                        <a:t>days</a:t>
                      </a:r>
                      <a:endParaRPr lang="fr-BE" sz="2000" dirty="0">
                        <a:solidFill>
                          <a:schemeClr val="tx2">
                            <a:lumMod val="75000"/>
                          </a:schemeClr>
                        </a:solidFill>
                      </a:endParaRPr>
                    </a:p>
                  </a:txBody>
                  <a:tcPr/>
                </a:tc>
                <a:tc>
                  <a:txBody>
                    <a:bodyPr/>
                    <a:lstStyle/>
                    <a:p>
                      <a:r>
                        <a:rPr lang="fr-BE" sz="2000" dirty="0" smtClean="0">
                          <a:solidFill>
                            <a:schemeClr val="tx2">
                              <a:lumMod val="75000"/>
                            </a:schemeClr>
                          </a:solidFill>
                        </a:rPr>
                        <a:t>2007</a:t>
                      </a:r>
                      <a:endParaRPr lang="fr-BE" sz="2000" dirty="0">
                        <a:solidFill>
                          <a:schemeClr val="tx2">
                            <a:lumMod val="75000"/>
                          </a:schemeClr>
                        </a:solidFill>
                      </a:endParaRPr>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BE" dirty="0" smtClean="0"/>
              <a:t>Annihilation rate &amp; muon flux</a:t>
            </a:r>
            <a:endParaRPr lang="fr-BE" dirty="0"/>
          </a:p>
        </p:txBody>
      </p:sp>
      <p:sp>
        <p:nvSpPr>
          <p:cNvPr id="7" name="Date Placeholder 6"/>
          <p:cNvSpPr>
            <a:spLocks noGrp="1"/>
          </p:cNvSpPr>
          <p:nvPr>
            <p:ph type="dt" sz="half" idx="10"/>
          </p:nvPr>
        </p:nvSpPr>
        <p:spPr/>
        <p:txBody>
          <a:bodyPr/>
          <a:lstStyle/>
          <a:p>
            <a:r>
              <a:rPr lang="fr-FR" smtClean="0"/>
              <a:t>Catherine De Clercq</a:t>
            </a:r>
            <a:endParaRPr lang="fr-BE"/>
          </a:p>
        </p:txBody>
      </p:sp>
      <p:sp>
        <p:nvSpPr>
          <p:cNvPr id="8" name="Footer Placeholder 7"/>
          <p:cNvSpPr>
            <a:spLocks noGrp="1"/>
          </p:cNvSpPr>
          <p:nvPr>
            <p:ph type="ftr" sz="quarter" idx="11"/>
          </p:nvPr>
        </p:nvSpPr>
        <p:spPr/>
        <p:txBody>
          <a:bodyPr/>
          <a:lstStyle/>
          <a:p>
            <a:r>
              <a:rPr lang="fr-BE" dirty="0" smtClean="0"/>
              <a:t>DM in </a:t>
            </a:r>
            <a:r>
              <a:rPr lang="fr-BE" dirty="0" err="1" smtClean="0"/>
              <a:t>IceCube</a:t>
            </a:r>
            <a:endParaRPr lang="fr-BE" dirty="0"/>
          </a:p>
        </p:txBody>
      </p:sp>
      <p:sp>
        <p:nvSpPr>
          <p:cNvPr id="9" name="Slide Number Placeholder 8"/>
          <p:cNvSpPr>
            <a:spLocks noGrp="1"/>
          </p:cNvSpPr>
          <p:nvPr>
            <p:ph type="sldNum" sz="quarter" idx="12"/>
          </p:nvPr>
        </p:nvSpPr>
        <p:spPr/>
        <p:txBody>
          <a:bodyPr/>
          <a:lstStyle/>
          <a:p>
            <a:fld id="{EAA0DE33-1A4D-41F2-B9D0-EF65D06789FD}" type="slidenum">
              <a:rPr lang="fr-BE" smtClean="0"/>
              <a:pPr/>
              <a:t>25</a:t>
            </a:fld>
            <a:endParaRPr lang="fr-BE"/>
          </a:p>
        </p:txBody>
      </p:sp>
      <p:pic>
        <p:nvPicPr>
          <p:cNvPr id="23557" name="Picture 5"/>
          <p:cNvPicPr>
            <a:picLocks noChangeAspect="1" noChangeArrowheads="1"/>
          </p:cNvPicPr>
          <p:nvPr/>
        </p:nvPicPr>
        <p:blipFill>
          <a:blip r:embed="rId3" cstate="print"/>
          <a:srcRect/>
          <a:stretch>
            <a:fillRect/>
          </a:stretch>
        </p:blipFill>
        <p:spPr bwMode="auto">
          <a:xfrm>
            <a:off x="2123728" y="1484784"/>
            <a:ext cx="3053730" cy="1400213"/>
          </a:xfrm>
          <a:prstGeom prst="rect">
            <a:avLst/>
          </a:prstGeom>
          <a:noFill/>
          <a:ln w="9525">
            <a:solidFill>
              <a:schemeClr val="tx1"/>
            </a:solidFill>
            <a:miter lim="800000"/>
            <a:headEnd/>
            <a:tailEnd/>
          </a:ln>
        </p:spPr>
      </p:pic>
      <p:sp>
        <p:nvSpPr>
          <p:cNvPr id="14" name="Oval 13"/>
          <p:cNvSpPr/>
          <p:nvPr/>
        </p:nvSpPr>
        <p:spPr>
          <a:xfrm>
            <a:off x="3563888" y="2060848"/>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aphicFrame>
        <p:nvGraphicFramePr>
          <p:cNvPr id="25602" name="Object 2"/>
          <p:cNvGraphicFramePr>
            <a:graphicFrameLocks noChangeAspect="1"/>
          </p:cNvGraphicFramePr>
          <p:nvPr/>
        </p:nvGraphicFramePr>
        <p:xfrm>
          <a:off x="1979712" y="3789040"/>
          <a:ext cx="7094314" cy="1125917"/>
        </p:xfrm>
        <a:graphic>
          <a:graphicData uri="http://schemas.openxmlformats.org/presentationml/2006/ole">
            <p:oleObj spid="_x0000_s25602" name="Equation" r:id="rId4" imgW="3377880" imgH="507960" progId="Equation.DSMT4">
              <p:embed/>
            </p:oleObj>
          </a:graphicData>
        </a:graphic>
      </p:graphicFrame>
      <p:sp>
        <p:nvSpPr>
          <p:cNvPr id="15" name="TextBox 14"/>
          <p:cNvSpPr txBox="1"/>
          <p:nvPr/>
        </p:nvSpPr>
        <p:spPr>
          <a:xfrm>
            <a:off x="5508104" y="2132856"/>
            <a:ext cx="3321615" cy="523220"/>
          </a:xfrm>
          <a:prstGeom prst="rect">
            <a:avLst/>
          </a:prstGeom>
          <a:noFill/>
          <a:ln>
            <a:solidFill>
              <a:srgbClr val="FF0000"/>
            </a:solidFill>
          </a:ln>
        </p:spPr>
        <p:txBody>
          <a:bodyPr wrap="none" rtlCol="0">
            <a:spAutoFit/>
          </a:bodyPr>
          <a:lstStyle/>
          <a:p>
            <a:r>
              <a:rPr lang="fr-BE" sz="2800" dirty="0" smtClean="0"/>
              <a:t>MSSM MC simulation</a:t>
            </a:r>
            <a:endParaRPr lang="fr-BE" sz="2800" dirty="0"/>
          </a:p>
        </p:txBody>
      </p:sp>
      <p:cxnSp>
        <p:nvCxnSpPr>
          <p:cNvPr id="17" name="Straight Arrow Connector 16"/>
          <p:cNvCxnSpPr>
            <a:stCxn id="14" idx="6"/>
            <a:endCxn id="15" idx="1"/>
          </p:cNvCxnSpPr>
          <p:nvPr/>
        </p:nvCxnSpPr>
        <p:spPr>
          <a:xfrm flipV="1">
            <a:off x="4478288" y="2394466"/>
            <a:ext cx="1029816" cy="12358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 Box 21"/>
          <p:cNvSpPr txBox="1">
            <a:spLocks noChangeArrowheads="1"/>
          </p:cNvSpPr>
          <p:nvPr/>
        </p:nvSpPr>
        <p:spPr bwMode="auto">
          <a:xfrm>
            <a:off x="107504" y="3789040"/>
            <a:ext cx="1904689" cy="1200329"/>
          </a:xfrm>
          <a:prstGeom prst="rect">
            <a:avLst/>
          </a:prstGeom>
          <a:noFill/>
          <a:ln w="9525">
            <a:noFill/>
            <a:miter lim="800000"/>
            <a:headEnd/>
            <a:tailEnd/>
          </a:ln>
          <a:effectLst/>
        </p:spPr>
        <p:txBody>
          <a:bodyPr wrap="none">
            <a:spAutoFit/>
          </a:bodyPr>
          <a:lstStyle/>
          <a:p>
            <a:r>
              <a:rPr lang="fr-BE" sz="2400" dirty="0" err="1">
                <a:solidFill>
                  <a:srgbClr val="CC0000"/>
                </a:solidFill>
                <a:latin typeface="Comic Sans MS" pitchFamily="66" charset="0"/>
              </a:rPr>
              <a:t>neutralino</a:t>
            </a:r>
            <a:r>
              <a:rPr lang="fr-BE" sz="2400" dirty="0">
                <a:solidFill>
                  <a:srgbClr val="CC0000"/>
                </a:solidFill>
                <a:latin typeface="Comic Sans MS" pitchFamily="66" charset="0"/>
              </a:rPr>
              <a:t> </a:t>
            </a:r>
          </a:p>
          <a:p>
            <a:r>
              <a:rPr lang="fr-BE" sz="2400" dirty="0">
                <a:solidFill>
                  <a:srgbClr val="CC0000"/>
                </a:solidFill>
                <a:latin typeface="Comic Sans MS" pitchFamily="66" charset="0"/>
              </a:rPr>
              <a:t>annihilation </a:t>
            </a:r>
            <a:endParaRPr lang="fr-BE" sz="2400" dirty="0" smtClean="0">
              <a:solidFill>
                <a:srgbClr val="CC0000"/>
              </a:solidFill>
              <a:latin typeface="Comic Sans MS" pitchFamily="66" charset="0"/>
            </a:endParaRPr>
          </a:p>
          <a:p>
            <a:r>
              <a:rPr lang="fr-BE" sz="2400" dirty="0" smtClean="0">
                <a:solidFill>
                  <a:srgbClr val="CC0000"/>
                </a:solidFill>
                <a:latin typeface="Comic Sans MS" pitchFamily="66" charset="0"/>
              </a:rPr>
              <a:t>rate</a:t>
            </a:r>
            <a:endParaRPr lang="en-US" sz="2400" dirty="0">
              <a:solidFill>
                <a:srgbClr val="CC0000"/>
              </a:solidFill>
              <a:latin typeface="Comic Sans MS" pitchFamily="66" charset="0"/>
            </a:endParaRPr>
          </a:p>
        </p:txBody>
      </p:sp>
      <p:graphicFrame>
        <p:nvGraphicFramePr>
          <p:cNvPr id="25603" name="Object 3"/>
          <p:cNvGraphicFramePr>
            <a:graphicFrameLocks noChangeAspect="1"/>
          </p:cNvGraphicFramePr>
          <p:nvPr/>
        </p:nvGraphicFramePr>
        <p:xfrm>
          <a:off x="2585739" y="5013176"/>
          <a:ext cx="5154613" cy="1189037"/>
        </p:xfrm>
        <a:graphic>
          <a:graphicData uri="http://schemas.openxmlformats.org/presentationml/2006/ole">
            <p:oleObj spid="_x0000_s25603" name="Equation" r:id="rId5" imgW="2311200" imgH="533160" progId="Equation.DSMT4">
              <p:embed/>
            </p:oleObj>
          </a:graphicData>
        </a:graphic>
      </p:graphicFrame>
      <p:sp>
        <p:nvSpPr>
          <p:cNvPr id="22" name="Text Box 22"/>
          <p:cNvSpPr txBox="1">
            <a:spLocks noChangeArrowheads="1"/>
          </p:cNvSpPr>
          <p:nvPr/>
        </p:nvSpPr>
        <p:spPr bwMode="auto">
          <a:xfrm>
            <a:off x="899592" y="5373216"/>
            <a:ext cx="1657826" cy="461665"/>
          </a:xfrm>
          <a:prstGeom prst="rect">
            <a:avLst/>
          </a:prstGeom>
          <a:noFill/>
          <a:ln w="9525">
            <a:noFill/>
            <a:miter lim="800000"/>
            <a:headEnd/>
            <a:tailEnd/>
          </a:ln>
          <a:effectLst/>
        </p:spPr>
        <p:txBody>
          <a:bodyPr wrap="none">
            <a:spAutoFit/>
          </a:bodyPr>
          <a:lstStyle/>
          <a:p>
            <a:r>
              <a:rPr lang="fr-BE" sz="2400" dirty="0">
                <a:solidFill>
                  <a:srgbClr val="33CC33"/>
                </a:solidFill>
                <a:latin typeface="Comic Sans MS" pitchFamily="66" charset="0"/>
              </a:rPr>
              <a:t>Muon flux</a:t>
            </a:r>
            <a:endParaRPr lang="en-US" sz="2400" dirty="0">
              <a:solidFill>
                <a:srgbClr val="33CC33"/>
              </a:solidFill>
              <a:latin typeface="Comic Sans MS" pitchFamily="66" charset="0"/>
            </a:endParaRPr>
          </a:p>
        </p:txBody>
      </p:sp>
      <p:sp>
        <p:nvSpPr>
          <p:cNvPr id="23" name="AutoShape 23"/>
          <p:cNvSpPr>
            <a:spLocks noChangeArrowheads="1"/>
          </p:cNvSpPr>
          <p:nvPr/>
        </p:nvSpPr>
        <p:spPr bwMode="auto">
          <a:xfrm rot="19915067">
            <a:off x="5916087" y="3179601"/>
            <a:ext cx="1861168" cy="669150"/>
          </a:xfrm>
          <a:prstGeom prst="leftArrow">
            <a:avLst>
              <a:gd name="adj1" fmla="val 50000"/>
              <a:gd name="adj2" fmla="val 59534"/>
            </a:avLst>
          </a:prstGeom>
          <a:solidFill>
            <a:srgbClr val="FFFF99"/>
          </a:solidFill>
          <a:ln w="9525">
            <a:solidFill>
              <a:schemeClr val="tx1"/>
            </a:solidFill>
            <a:miter lim="800000"/>
            <a:headEnd/>
            <a:tailEnd/>
          </a:ln>
          <a:effectLst/>
        </p:spPr>
        <p:txBody>
          <a:bodyPr wrap="none" anchor="ctr"/>
          <a:lstStyle/>
          <a:p>
            <a:pPr algn="ctr"/>
            <a:r>
              <a:rPr lang="fr-BE" sz="2400" dirty="0" err="1">
                <a:solidFill>
                  <a:srgbClr val="CC0000"/>
                </a:solidFill>
                <a:latin typeface="Comic Sans MS" pitchFamily="66" charset="0"/>
              </a:rPr>
              <a:t>DarkSusy</a:t>
            </a:r>
            <a:endParaRPr lang="en-US" sz="2400" dirty="0">
              <a:solidFill>
                <a:srgbClr val="CC0000"/>
              </a:solidFill>
              <a:latin typeface="Comic Sans MS" pitchFamily="66" charset="0"/>
            </a:endParaRPr>
          </a:p>
        </p:txBody>
      </p:sp>
      <p:sp>
        <p:nvSpPr>
          <p:cNvPr id="16" name="Down Arrow 15"/>
          <p:cNvSpPr/>
          <p:nvPr/>
        </p:nvSpPr>
        <p:spPr>
          <a:xfrm rot="2120305">
            <a:off x="1623417" y="2503113"/>
            <a:ext cx="484632" cy="1339255"/>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Down Arrow 17"/>
          <p:cNvSpPr/>
          <p:nvPr/>
        </p:nvSpPr>
        <p:spPr>
          <a:xfrm rot="21025874">
            <a:off x="1314553" y="4688538"/>
            <a:ext cx="484632" cy="701351"/>
          </a:xfrm>
          <a:prstGeom prst="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Content Placeholder 18"/>
          <p:cNvSpPr>
            <a:spLocks noGrp="1"/>
          </p:cNvSpPr>
          <p:nvPr>
            <p:ph idx="1"/>
          </p:nvPr>
        </p:nvSpPr>
        <p:spPr>
          <a:xfrm>
            <a:off x="4860032" y="908720"/>
            <a:ext cx="1907704" cy="504056"/>
          </a:xfrm>
          <a:ln>
            <a:solidFill>
              <a:schemeClr val="tx1"/>
            </a:solidFill>
          </a:ln>
        </p:spPr>
        <p:txBody>
          <a:bodyPr>
            <a:normAutofit fontScale="85000" lnSpcReduction="10000"/>
          </a:bodyPr>
          <a:lstStyle/>
          <a:p>
            <a:pPr>
              <a:buNone/>
            </a:pPr>
            <a:r>
              <a:rPr lang="fr-BE" dirty="0" err="1" smtClean="0">
                <a:solidFill>
                  <a:schemeClr val="tx1"/>
                </a:solidFill>
              </a:rPr>
              <a:t>experiment</a:t>
            </a:r>
            <a:endParaRPr lang="fr-BE" dirty="0">
              <a:solidFill>
                <a:schemeClr val="tx1"/>
              </a:solidFill>
            </a:endParaRPr>
          </a:p>
        </p:txBody>
      </p:sp>
      <p:cxnSp>
        <p:nvCxnSpPr>
          <p:cNvPr id="24" name="Straight Arrow Connector 23"/>
          <p:cNvCxnSpPr/>
          <p:nvPr/>
        </p:nvCxnSpPr>
        <p:spPr>
          <a:xfrm rot="10800000" flipV="1">
            <a:off x="4283968" y="1268760"/>
            <a:ext cx="648072" cy="3600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4572000" y="1556792"/>
            <a:ext cx="1152128"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fr-BE" smtClean="0"/>
              <a:t>Neutralino models considered</a:t>
            </a:r>
            <a:endParaRPr lang="en-US" smtClean="0"/>
          </a:p>
        </p:txBody>
      </p:sp>
      <p:sp>
        <p:nvSpPr>
          <p:cNvPr id="2053" name="Rectangle 3"/>
          <p:cNvSpPr>
            <a:spLocks noGrp="1" noChangeArrowheads="1"/>
          </p:cNvSpPr>
          <p:nvPr>
            <p:ph idx="1"/>
          </p:nvPr>
        </p:nvSpPr>
        <p:spPr/>
        <p:txBody>
          <a:bodyPr>
            <a:normAutofit/>
          </a:bodyPr>
          <a:lstStyle/>
          <a:p>
            <a:pPr eaLnBrk="1" hangingPunct="1"/>
            <a:r>
              <a:rPr lang="fr-BE" dirty="0" smtClean="0"/>
              <a:t>Assume MSSM </a:t>
            </a:r>
            <a:r>
              <a:rPr lang="fr-BE" dirty="0" err="1" smtClean="0"/>
              <a:t>with</a:t>
            </a:r>
            <a:r>
              <a:rPr lang="fr-BE" dirty="0" smtClean="0"/>
              <a:t> R-</a:t>
            </a:r>
            <a:r>
              <a:rPr lang="fr-BE" dirty="0" err="1" smtClean="0"/>
              <a:t>parity</a:t>
            </a:r>
            <a:r>
              <a:rPr lang="fr-BE" dirty="0" smtClean="0"/>
              <a:t> conservation</a:t>
            </a:r>
          </a:p>
          <a:p>
            <a:pPr eaLnBrk="1" hangingPunct="1"/>
            <a:r>
              <a:rPr lang="fr-BE" dirty="0" err="1" smtClean="0"/>
              <a:t>Neutralino</a:t>
            </a:r>
            <a:r>
              <a:rPr lang="fr-BE" dirty="0" smtClean="0"/>
              <a:t> </a:t>
            </a:r>
            <a:r>
              <a:rPr lang="el-GR" sz="3200" dirty="0" smtClean="0">
                <a:latin typeface="Times New Roman" pitchFamily="18" charset="0"/>
                <a:cs typeface="Times New Roman" pitchFamily="18" charset="0"/>
              </a:rPr>
              <a:t>χ</a:t>
            </a:r>
            <a:r>
              <a:rPr lang="fr-BE" sz="3200" baseline="-25000" dirty="0" smtClean="0">
                <a:latin typeface="Times New Roman" pitchFamily="18" charset="0"/>
                <a:cs typeface="Times New Roman" pitchFamily="18" charset="0"/>
              </a:rPr>
              <a:t>0</a:t>
            </a:r>
            <a:r>
              <a:rPr lang="fr-BE" sz="3200" baseline="30000" dirty="0" smtClean="0">
                <a:latin typeface="Times New Roman" pitchFamily="18" charset="0"/>
                <a:cs typeface="Times New Roman" pitchFamily="18" charset="0"/>
              </a:rPr>
              <a:t>1</a:t>
            </a:r>
            <a:r>
              <a:rPr lang="fr-BE" dirty="0" smtClean="0"/>
              <a:t> (LSP) </a:t>
            </a:r>
            <a:r>
              <a:rPr lang="fr-BE" dirty="0" err="1" smtClean="0"/>
              <a:t>is</a:t>
            </a:r>
            <a:r>
              <a:rPr lang="fr-BE" dirty="0" smtClean="0"/>
              <a:t> </a:t>
            </a:r>
            <a:r>
              <a:rPr lang="fr-BE" dirty="0" err="1" smtClean="0"/>
              <a:t>popular</a:t>
            </a:r>
            <a:r>
              <a:rPr lang="fr-BE" dirty="0" smtClean="0"/>
              <a:t> CDM candidate: </a:t>
            </a:r>
            <a:r>
              <a:rPr lang="fr-BE" dirty="0" err="1" smtClean="0"/>
              <a:t>weakly</a:t>
            </a:r>
            <a:r>
              <a:rPr lang="fr-BE" dirty="0" smtClean="0"/>
              <a:t> </a:t>
            </a:r>
            <a:r>
              <a:rPr lang="fr-BE" dirty="0" err="1" smtClean="0"/>
              <a:t>interacting</a:t>
            </a:r>
            <a:r>
              <a:rPr lang="fr-BE" dirty="0" smtClean="0"/>
              <a:t>, stable, massive</a:t>
            </a:r>
          </a:p>
          <a:p>
            <a:pPr eaLnBrk="1" hangingPunct="1"/>
            <a:endParaRPr lang="fr-BE" dirty="0" smtClean="0"/>
          </a:p>
          <a:p>
            <a:pPr eaLnBrk="1" hangingPunct="1"/>
            <a:r>
              <a:rPr lang="fr-BE" dirty="0" err="1" smtClean="0"/>
              <a:t>Consider</a:t>
            </a:r>
            <a:r>
              <a:rPr lang="fr-BE" dirty="0" smtClean="0"/>
              <a:t> 7 masses</a:t>
            </a:r>
          </a:p>
          <a:p>
            <a:r>
              <a:rPr lang="fr-BE" dirty="0" smtClean="0"/>
              <a:t>and 2 annihilation </a:t>
            </a:r>
            <a:r>
              <a:rPr lang="fr-BE" dirty="0" err="1" smtClean="0"/>
              <a:t>channels</a:t>
            </a:r>
            <a:endParaRPr lang="fr-BE" dirty="0" smtClean="0"/>
          </a:p>
          <a:p>
            <a:pPr eaLnBrk="1" hangingPunct="1"/>
            <a:endParaRPr lang="fr-BE" dirty="0" smtClean="0"/>
          </a:p>
          <a:p>
            <a:pPr eaLnBrk="1" hangingPunct="1"/>
            <a:endParaRPr lang="fr-BE" dirty="0" smtClean="0"/>
          </a:p>
          <a:p>
            <a:pPr eaLnBrk="1" hangingPunct="1"/>
            <a:endParaRPr lang="fr-BE" dirty="0" smtClean="0"/>
          </a:p>
          <a:p>
            <a:pPr eaLnBrk="1" hangingPunct="1"/>
            <a:r>
              <a:rPr lang="fr-BE" dirty="0" smtClean="0"/>
              <a:t>Simulation </a:t>
            </a:r>
            <a:r>
              <a:rPr lang="fr-BE" dirty="0" err="1" smtClean="0"/>
              <a:t>with</a:t>
            </a:r>
            <a:r>
              <a:rPr lang="fr-BE" dirty="0" smtClean="0"/>
              <a:t> WIMPSIM (</a:t>
            </a:r>
            <a:r>
              <a:rPr lang="fr-BE" sz="2000" dirty="0" err="1" smtClean="0"/>
              <a:t>Blennow</a:t>
            </a:r>
            <a:r>
              <a:rPr lang="fr-BE" sz="2000" dirty="0" smtClean="0"/>
              <a:t> &amp; </a:t>
            </a:r>
            <a:r>
              <a:rPr lang="fr-BE" sz="2000" dirty="0" err="1" smtClean="0"/>
              <a:t>Edsjö</a:t>
            </a:r>
            <a:r>
              <a:rPr lang="fr-BE" sz="2000" dirty="0" smtClean="0"/>
              <a:t> JCAP 2008</a:t>
            </a:r>
            <a:r>
              <a:rPr lang="fr-BE" dirty="0" smtClean="0"/>
              <a:t>)</a:t>
            </a:r>
            <a:endParaRPr lang="en-US" dirty="0" smtClean="0"/>
          </a:p>
        </p:txBody>
      </p:sp>
      <p:sp>
        <p:nvSpPr>
          <p:cNvPr id="2054" name="Date Placeholder 3"/>
          <p:cNvSpPr>
            <a:spLocks noGrp="1"/>
          </p:cNvSpPr>
          <p:nvPr>
            <p:ph type="dt" sz="quarter" idx="10"/>
          </p:nvPr>
        </p:nvSpPr>
        <p:spPr>
          <a:noFill/>
        </p:spPr>
        <p:txBody>
          <a:bodyPr/>
          <a:lstStyle/>
          <a:p>
            <a:r>
              <a:rPr lang="fr-BE">
                <a:latin typeface="Arial" charset="0"/>
              </a:rPr>
              <a:t>Catherine De Clercq</a:t>
            </a:r>
            <a:r>
              <a:rPr lang="fr-BE" b="1" i="1">
                <a:latin typeface="Arial" charset="0"/>
              </a:rPr>
              <a:t>  </a:t>
            </a:r>
            <a:endParaRPr lang="en-US" b="1" i="1">
              <a:latin typeface="Arial" charset="0"/>
            </a:endParaRPr>
          </a:p>
        </p:txBody>
      </p:sp>
      <p:sp>
        <p:nvSpPr>
          <p:cNvPr id="2055" name="Footer Placeholder 4"/>
          <p:cNvSpPr>
            <a:spLocks noGrp="1"/>
          </p:cNvSpPr>
          <p:nvPr>
            <p:ph type="ftr" sz="quarter" idx="11"/>
          </p:nvPr>
        </p:nvSpPr>
        <p:spPr>
          <a:noFill/>
        </p:spPr>
        <p:txBody>
          <a:bodyPr/>
          <a:lstStyle/>
          <a:p>
            <a:r>
              <a:rPr lang="en-US">
                <a:latin typeface="Arial" charset="0"/>
              </a:rPr>
              <a:t>Dark Matter in AMANDA &amp; IceCube – IDM 2008</a:t>
            </a:r>
          </a:p>
        </p:txBody>
      </p:sp>
      <p:sp>
        <p:nvSpPr>
          <p:cNvPr id="2056" name="Slide Number Placeholder 5"/>
          <p:cNvSpPr>
            <a:spLocks noGrp="1"/>
          </p:cNvSpPr>
          <p:nvPr>
            <p:ph type="sldNum" sz="quarter" idx="12"/>
          </p:nvPr>
        </p:nvSpPr>
        <p:spPr>
          <a:noFill/>
        </p:spPr>
        <p:txBody>
          <a:bodyPr/>
          <a:lstStyle/>
          <a:p>
            <a:fld id="{750EF1B2-C473-4E7D-B39D-6891EF8944EB}" type="slidenum">
              <a:rPr lang="en-US">
                <a:latin typeface="Arial" charset="0"/>
              </a:rPr>
              <a:pPr/>
              <a:t>26</a:t>
            </a:fld>
            <a:endParaRPr lang="en-US">
              <a:latin typeface="Arial" charset="0"/>
            </a:endParaRPr>
          </a:p>
        </p:txBody>
      </p:sp>
      <p:graphicFrame>
        <p:nvGraphicFramePr>
          <p:cNvPr id="2050" name="Object 4"/>
          <p:cNvGraphicFramePr>
            <a:graphicFrameLocks noChangeAspect="1"/>
          </p:cNvGraphicFramePr>
          <p:nvPr/>
        </p:nvGraphicFramePr>
        <p:xfrm>
          <a:off x="3707904" y="2852936"/>
          <a:ext cx="4360863" cy="695325"/>
        </p:xfrm>
        <a:graphic>
          <a:graphicData uri="http://schemas.openxmlformats.org/presentationml/2006/ole">
            <p:oleObj spid="_x0000_s118786" name="Equation" r:id="rId3" imgW="1993680" imgH="317160" progId="Equation.DSMT4">
              <p:embed/>
            </p:oleObj>
          </a:graphicData>
        </a:graphic>
      </p:graphicFrame>
      <p:graphicFrame>
        <p:nvGraphicFramePr>
          <p:cNvPr id="2051" name="Object 5"/>
          <p:cNvGraphicFramePr>
            <a:graphicFrameLocks noChangeAspect="1"/>
          </p:cNvGraphicFramePr>
          <p:nvPr/>
        </p:nvGraphicFramePr>
        <p:xfrm>
          <a:off x="1043608" y="4077072"/>
          <a:ext cx="6691313" cy="1225550"/>
        </p:xfrm>
        <a:graphic>
          <a:graphicData uri="http://schemas.openxmlformats.org/presentationml/2006/ole">
            <p:oleObj spid="_x0000_s118787" name="Equation" r:id="rId4" imgW="2997000" imgH="533160" progId="Equation.DSMT4">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8" descr="grayshaded_FLUX_lim.png"/>
          <p:cNvPicPr>
            <a:picLocks noGrp="1" noChangeAspect="1"/>
          </p:cNvPicPr>
          <p:nvPr>
            <p:ph idx="1"/>
          </p:nvPr>
        </p:nvPicPr>
        <p:blipFill>
          <a:blip r:embed="rId2" cstate="print"/>
          <a:stretch>
            <a:fillRect/>
          </a:stretch>
        </p:blipFill>
        <p:spPr>
          <a:xfrm>
            <a:off x="0" y="1052736"/>
            <a:ext cx="9144000" cy="5328592"/>
          </a:xfrm>
        </p:spPr>
      </p:pic>
      <p:sp>
        <p:nvSpPr>
          <p:cNvPr id="2" name="Title 1"/>
          <p:cNvSpPr>
            <a:spLocks noGrp="1"/>
          </p:cNvSpPr>
          <p:nvPr>
            <p:ph type="title"/>
          </p:nvPr>
        </p:nvSpPr>
        <p:spPr/>
        <p:txBody>
          <a:bodyPr/>
          <a:lstStyle/>
          <a:p>
            <a:r>
              <a:rPr lang="fr-BE" dirty="0" smtClean="0"/>
              <a:t>Muon flux </a:t>
            </a:r>
            <a:r>
              <a:rPr lang="fr-BE" dirty="0" err="1" smtClean="0"/>
              <a:t>from</a:t>
            </a:r>
            <a:r>
              <a:rPr lang="fr-BE" dirty="0" smtClean="0"/>
              <a:t> </a:t>
            </a:r>
            <a:r>
              <a:rPr lang="fr-BE" dirty="0" err="1" smtClean="0"/>
              <a:t>solar</a:t>
            </a:r>
            <a:r>
              <a:rPr lang="fr-BE" dirty="0" smtClean="0"/>
              <a:t> </a:t>
            </a:r>
            <a:r>
              <a:rPr lang="fr-BE" dirty="0" err="1" smtClean="0"/>
              <a:t>neutralinos</a:t>
            </a:r>
            <a:endParaRPr lang="fr-BE" dirty="0"/>
          </a:p>
        </p:txBody>
      </p:sp>
      <p:sp>
        <p:nvSpPr>
          <p:cNvPr id="4" name="Date Placeholder 3"/>
          <p:cNvSpPr>
            <a:spLocks noGrp="1"/>
          </p:cNvSpPr>
          <p:nvPr>
            <p:ph type="dt" sz="half" idx="10"/>
          </p:nvPr>
        </p:nvSpPr>
        <p:spPr/>
        <p:txBody>
          <a:bodyPr/>
          <a:lstStyle/>
          <a:p>
            <a:r>
              <a:rPr lang="fr-FR" dirty="0" smtClean="0"/>
              <a:t>Catherine De </a:t>
            </a:r>
            <a:r>
              <a:rPr lang="fr-FR" dirty="0" err="1" smtClean="0"/>
              <a:t>Clercq</a:t>
            </a:r>
            <a:endParaRPr lang="fr-BE" dirty="0"/>
          </a:p>
        </p:txBody>
      </p:sp>
      <p:sp>
        <p:nvSpPr>
          <p:cNvPr id="5" name="Footer Placeholder 4"/>
          <p:cNvSpPr>
            <a:spLocks noGrp="1"/>
          </p:cNvSpPr>
          <p:nvPr>
            <p:ph type="ftr" sz="quarter" idx="11"/>
          </p:nvPr>
        </p:nvSpPr>
        <p:spPr/>
        <p:txBody>
          <a:bodyPr/>
          <a:lstStyle/>
          <a:p>
            <a:r>
              <a:rPr lang="fr-BE" smtClean="0"/>
              <a:t>DM in IceCube</a:t>
            </a:r>
            <a:endParaRPr lang="fr-BE" dirty="0"/>
          </a:p>
        </p:txBody>
      </p:sp>
      <p:sp>
        <p:nvSpPr>
          <p:cNvPr id="6" name="Slide Number Placeholder 5"/>
          <p:cNvSpPr>
            <a:spLocks noGrp="1"/>
          </p:cNvSpPr>
          <p:nvPr>
            <p:ph type="sldNum" sz="quarter" idx="12"/>
          </p:nvPr>
        </p:nvSpPr>
        <p:spPr/>
        <p:txBody>
          <a:bodyPr/>
          <a:lstStyle/>
          <a:p>
            <a:fld id="{EAA0DE33-1A4D-41F2-B9D0-EF65D06789FD}" type="slidenum">
              <a:rPr lang="fr-BE" smtClean="0"/>
              <a:pPr/>
              <a:t>27</a:t>
            </a:fld>
            <a:endParaRPr lang="fr-BE"/>
          </a:p>
        </p:txBody>
      </p:sp>
      <p:grpSp>
        <p:nvGrpSpPr>
          <p:cNvPr id="15" name="Group 14"/>
          <p:cNvGrpSpPr/>
          <p:nvPr/>
        </p:nvGrpSpPr>
        <p:grpSpPr>
          <a:xfrm>
            <a:off x="827584" y="2204864"/>
            <a:ext cx="7339205" cy="3660214"/>
            <a:chOff x="874228" y="1916832"/>
            <a:chExt cx="7339205" cy="3660214"/>
          </a:xfrm>
        </p:grpSpPr>
        <p:sp>
          <p:nvSpPr>
            <p:cNvPr id="7" name="TextBox 6"/>
            <p:cNvSpPr txBox="1"/>
            <p:nvPr/>
          </p:nvSpPr>
          <p:spPr>
            <a:xfrm>
              <a:off x="1331640" y="4869160"/>
              <a:ext cx="4100225" cy="707886"/>
            </a:xfrm>
            <a:prstGeom prst="rect">
              <a:avLst/>
            </a:prstGeom>
            <a:solidFill>
              <a:schemeClr val="tx1"/>
            </a:solidFill>
          </p:spPr>
          <p:txBody>
            <a:bodyPr wrap="none" rtlCol="0">
              <a:spAutoFit/>
            </a:bodyPr>
            <a:lstStyle/>
            <a:p>
              <a:r>
                <a:rPr lang="fr-BE" sz="2000" dirty="0" smtClean="0">
                  <a:solidFill>
                    <a:schemeClr val="bg1">
                      <a:lumMod val="85000"/>
                    </a:schemeClr>
                  </a:solidFill>
                </a:rPr>
                <a:t>MSSM model </a:t>
              </a:r>
              <a:r>
                <a:rPr lang="fr-BE" sz="2000" dirty="0" err="1" smtClean="0">
                  <a:solidFill>
                    <a:schemeClr val="bg1">
                      <a:lumMod val="85000"/>
                    </a:schemeClr>
                  </a:solidFill>
                </a:rPr>
                <a:t>predictions</a:t>
              </a:r>
              <a:endParaRPr lang="fr-BE" sz="2000" dirty="0" smtClean="0">
                <a:solidFill>
                  <a:schemeClr val="bg1">
                    <a:lumMod val="85000"/>
                  </a:schemeClr>
                </a:solidFill>
              </a:endParaRPr>
            </a:p>
            <a:p>
              <a:r>
                <a:rPr lang="fr-BE" sz="2000" dirty="0" err="1" smtClean="0">
                  <a:solidFill>
                    <a:schemeClr val="bg1">
                      <a:lumMod val="85000"/>
                    </a:schemeClr>
                  </a:solidFill>
                </a:rPr>
                <a:t>allowed</a:t>
              </a:r>
              <a:r>
                <a:rPr lang="fr-BE" sz="2000" dirty="0" smtClean="0">
                  <a:solidFill>
                    <a:schemeClr val="bg1">
                      <a:lumMod val="85000"/>
                    </a:schemeClr>
                  </a:solidFill>
                </a:rPr>
                <a:t> by </a:t>
              </a:r>
              <a:r>
                <a:rPr lang="fr-BE" sz="2000" dirty="0" err="1" smtClean="0">
                  <a:solidFill>
                    <a:schemeClr val="bg1">
                      <a:lumMod val="85000"/>
                    </a:schemeClr>
                  </a:solidFill>
                </a:rPr>
                <a:t>colliders</a:t>
              </a:r>
              <a:r>
                <a:rPr lang="fr-BE" sz="2000" dirty="0" smtClean="0">
                  <a:solidFill>
                    <a:schemeClr val="bg1">
                      <a:lumMod val="85000"/>
                    </a:schemeClr>
                  </a:solidFill>
                </a:rPr>
                <a:t> &amp; direct </a:t>
              </a:r>
              <a:r>
                <a:rPr lang="fr-BE" sz="2000" dirty="0" err="1" smtClean="0">
                  <a:solidFill>
                    <a:schemeClr val="bg1">
                      <a:lumMod val="85000"/>
                    </a:schemeClr>
                  </a:solidFill>
                </a:rPr>
                <a:t>searches</a:t>
              </a:r>
              <a:endParaRPr lang="fr-BE" sz="2000" dirty="0">
                <a:solidFill>
                  <a:schemeClr val="bg1">
                    <a:lumMod val="85000"/>
                  </a:schemeClr>
                </a:solidFill>
              </a:endParaRPr>
            </a:p>
          </p:txBody>
        </p:sp>
        <p:sp>
          <p:nvSpPr>
            <p:cNvPr id="10" name="TextBox 9"/>
            <p:cNvSpPr txBox="1"/>
            <p:nvPr/>
          </p:nvSpPr>
          <p:spPr>
            <a:xfrm>
              <a:off x="946236" y="3356992"/>
              <a:ext cx="1797287" cy="677108"/>
            </a:xfrm>
            <a:prstGeom prst="rect">
              <a:avLst/>
            </a:prstGeom>
            <a:noFill/>
            <a:ln>
              <a:solidFill>
                <a:schemeClr val="bg2">
                  <a:lumMod val="75000"/>
                </a:schemeClr>
              </a:solidFill>
            </a:ln>
          </p:spPr>
          <p:txBody>
            <a:bodyPr wrap="none" rtlCol="0">
              <a:spAutoFit/>
            </a:bodyPr>
            <a:lstStyle/>
            <a:p>
              <a:r>
                <a:rPr lang="fr-BE" sz="2000" dirty="0" err="1" smtClean="0">
                  <a:solidFill>
                    <a:schemeClr val="bg2">
                      <a:lumMod val="25000"/>
                    </a:schemeClr>
                  </a:solidFill>
                </a:rPr>
                <a:t>Super-K</a:t>
              </a:r>
              <a:endParaRPr lang="fr-BE" sz="2000" dirty="0" smtClean="0">
                <a:solidFill>
                  <a:schemeClr val="bg2">
                    <a:lumMod val="25000"/>
                  </a:schemeClr>
                </a:solidFill>
              </a:endParaRPr>
            </a:p>
            <a:p>
              <a:r>
                <a:rPr lang="fr-BE" dirty="0" err="1" smtClean="0">
                  <a:solidFill>
                    <a:schemeClr val="bg2">
                      <a:lumMod val="25000"/>
                    </a:schemeClr>
                  </a:solidFill>
                </a:rPr>
                <a:t>Desai</a:t>
              </a:r>
              <a:r>
                <a:rPr lang="fr-BE" dirty="0" smtClean="0">
                  <a:solidFill>
                    <a:schemeClr val="bg2">
                      <a:lumMod val="25000"/>
                    </a:schemeClr>
                  </a:solidFill>
                </a:rPr>
                <a:t> (PRD 2004)</a:t>
              </a:r>
              <a:endParaRPr lang="fr-BE" dirty="0">
                <a:solidFill>
                  <a:schemeClr val="bg2">
                    <a:lumMod val="25000"/>
                  </a:schemeClr>
                </a:solidFill>
              </a:endParaRPr>
            </a:p>
          </p:txBody>
        </p:sp>
        <p:sp>
          <p:nvSpPr>
            <p:cNvPr id="11" name="TextBox 10"/>
            <p:cNvSpPr txBox="1"/>
            <p:nvPr/>
          </p:nvSpPr>
          <p:spPr>
            <a:xfrm>
              <a:off x="874228" y="1916832"/>
              <a:ext cx="1825564" cy="707886"/>
            </a:xfrm>
            <a:prstGeom prst="rect">
              <a:avLst/>
            </a:prstGeom>
            <a:noFill/>
            <a:ln>
              <a:solidFill>
                <a:schemeClr val="tx1"/>
              </a:solidFill>
            </a:ln>
          </p:spPr>
          <p:txBody>
            <a:bodyPr wrap="none" rtlCol="0">
              <a:spAutoFit/>
            </a:bodyPr>
            <a:lstStyle/>
            <a:p>
              <a:pPr algn="r"/>
              <a:r>
                <a:rPr lang="fr-BE" sz="2000" dirty="0" smtClean="0"/>
                <a:t>AMANDA 01-06</a:t>
              </a:r>
            </a:p>
            <a:p>
              <a:pPr algn="r"/>
              <a:r>
                <a:rPr lang="fr-BE" sz="2000" dirty="0" err="1" smtClean="0"/>
                <a:t>preliminary</a:t>
              </a:r>
              <a:endParaRPr lang="fr-BE" sz="2000" dirty="0"/>
            </a:p>
          </p:txBody>
        </p:sp>
        <p:sp>
          <p:nvSpPr>
            <p:cNvPr id="12" name="TextBox 11"/>
            <p:cNvSpPr txBox="1"/>
            <p:nvPr/>
          </p:nvSpPr>
          <p:spPr>
            <a:xfrm>
              <a:off x="6130812" y="4077072"/>
              <a:ext cx="2082621" cy="707886"/>
            </a:xfrm>
            <a:prstGeom prst="rect">
              <a:avLst/>
            </a:prstGeom>
            <a:solidFill>
              <a:schemeClr val="bg1"/>
            </a:solidFill>
            <a:ln>
              <a:solidFill>
                <a:schemeClr val="tx2">
                  <a:lumMod val="60000"/>
                  <a:lumOff val="40000"/>
                </a:schemeClr>
              </a:solidFill>
            </a:ln>
          </p:spPr>
          <p:txBody>
            <a:bodyPr wrap="none" rtlCol="0">
              <a:spAutoFit/>
            </a:bodyPr>
            <a:lstStyle/>
            <a:p>
              <a:r>
                <a:rPr lang="fr-BE" sz="2000" dirty="0" err="1" smtClean="0">
                  <a:solidFill>
                    <a:schemeClr val="accent1">
                      <a:lumMod val="75000"/>
                    </a:schemeClr>
                  </a:solidFill>
                </a:rPr>
                <a:t>IceCube</a:t>
              </a:r>
              <a:r>
                <a:rPr lang="fr-BE" sz="2000" dirty="0" smtClean="0">
                  <a:solidFill>
                    <a:schemeClr val="accent1">
                      <a:lumMod val="75000"/>
                    </a:schemeClr>
                  </a:solidFill>
                </a:rPr>
                <a:t> 2007</a:t>
              </a:r>
            </a:p>
            <a:p>
              <a:r>
                <a:rPr lang="fr-BE" sz="2000" dirty="0" smtClean="0">
                  <a:solidFill>
                    <a:schemeClr val="accent1">
                      <a:lumMod val="75000"/>
                    </a:schemeClr>
                  </a:solidFill>
                </a:rPr>
                <a:t>Abassi  (PRL 2009)</a:t>
              </a:r>
              <a:endParaRPr lang="fr-BE" sz="2000" dirty="0">
                <a:solidFill>
                  <a:schemeClr val="accent1">
                    <a:lumMod val="75000"/>
                  </a:schemeClr>
                </a:solidFill>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Scattering</a:t>
            </a:r>
            <a:r>
              <a:rPr lang="fr-BE" dirty="0" smtClean="0"/>
              <a:t> cross section</a:t>
            </a:r>
            <a:endParaRPr lang="fr-BE" dirty="0"/>
          </a:p>
        </p:txBody>
      </p:sp>
      <p:sp>
        <p:nvSpPr>
          <p:cNvPr id="3" name="Content Placeholder 2"/>
          <p:cNvSpPr>
            <a:spLocks noGrp="1"/>
          </p:cNvSpPr>
          <p:nvPr>
            <p:ph idx="1"/>
          </p:nvPr>
        </p:nvSpPr>
        <p:spPr/>
        <p:txBody>
          <a:bodyPr/>
          <a:lstStyle/>
          <a:p>
            <a:r>
              <a:rPr lang="fr-BE" dirty="0" smtClean="0"/>
              <a:t>muon flux </a:t>
            </a:r>
            <a:r>
              <a:rPr lang="fr-BE" dirty="0" smtClean="0">
                <a:latin typeface="Arial"/>
                <a:cs typeface="Arial"/>
              </a:rPr>
              <a:t>→ </a:t>
            </a:r>
            <a:r>
              <a:rPr lang="fr-BE" dirty="0" err="1" smtClean="0"/>
              <a:t>scattering</a:t>
            </a:r>
            <a:r>
              <a:rPr lang="fr-BE" dirty="0" smtClean="0"/>
              <a:t> cross section</a:t>
            </a:r>
          </a:p>
          <a:p>
            <a:r>
              <a:rPr lang="fr-BE" dirty="0" smtClean="0"/>
              <a:t>Assume </a:t>
            </a:r>
          </a:p>
          <a:p>
            <a:pPr lvl="1"/>
            <a:r>
              <a:rPr lang="fr-BE" dirty="0" err="1" smtClean="0"/>
              <a:t>equilibrium</a:t>
            </a:r>
            <a:r>
              <a:rPr lang="fr-BE" dirty="0" smtClean="0"/>
              <a:t> </a:t>
            </a:r>
            <a:r>
              <a:rPr lang="fr-BE" dirty="0" err="1" smtClean="0"/>
              <a:t>between</a:t>
            </a:r>
            <a:r>
              <a:rPr lang="fr-BE" dirty="0" smtClean="0"/>
              <a:t> capture in Sun and annihilation</a:t>
            </a:r>
          </a:p>
          <a:p>
            <a:pPr lvl="1"/>
            <a:r>
              <a:rPr lang="fr-BE" dirty="0" smtClean="0"/>
              <a:t>Spin-</a:t>
            </a:r>
            <a:r>
              <a:rPr lang="fr-BE" dirty="0" err="1" smtClean="0"/>
              <a:t>dependent</a:t>
            </a:r>
            <a:r>
              <a:rPr lang="fr-BE" dirty="0" smtClean="0"/>
              <a:t> </a:t>
            </a:r>
            <a:r>
              <a:rPr lang="fr-BE" dirty="0" err="1" smtClean="0"/>
              <a:t>scattering</a:t>
            </a:r>
            <a:r>
              <a:rPr lang="fr-BE" dirty="0" smtClean="0"/>
              <a:t> </a:t>
            </a:r>
            <a:r>
              <a:rPr lang="fr-BE" dirty="0" err="1" smtClean="0"/>
              <a:t>dominates</a:t>
            </a:r>
            <a:r>
              <a:rPr lang="fr-BE" dirty="0" smtClean="0"/>
              <a:t> capture in Sun</a:t>
            </a:r>
          </a:p>
          <a:p>
            <a:r>
              <a:rPr lang="fr-BE" dirty="0" smtClean="0"/>
              <a:t>For </a:t>
            </a:r>
            <a:r>
              <a:rPr lang="fr-BE" dirty="0" err="1" smtClean="0"/>
              <a:t>given</a:t>
            </a:r>
            <a:r>
              <a:rPr lang="fr-BE" dirty="0" smtClean="0"/>
              <a:t> final state</a:t>
            </a:r>
          </a:p>
          <a:p>
            <a:endParaRPr lang="fr-BE" dirty="0" smtClean="0"/>
          </a:p>
        </p:txBody>
      </p:sp>
      <p:sp>
        <p:nvSpPr>
          <p:cNvPr id="4" name="Date Placeholder 3"/>
          <p:cNvSpPr>
            <a:spLocks noGrp="1"/>
          </p:cNvSpPr>
          <p:nvPr>
            <p:ph type="dt" sz="half" idx="10"/>
          </p:nvPr>
        </p:nvSpPr>
        <p:spPr/>
        <p:txBody>
          <a:bodyPr/>
          <a:lstStyle/>
          <a:p>
            <a:r>
              <a:rPr lang="fr-FR" smtClean="0"/>
              <a:t>Catherine De Clercq</a:t>
            </a:r>
            <a:endParaRPr lang="fr-BE" dirty="0"/>
          </a:p>
        </p:txBody>
      </p:sp>
      <p:sp>
        <p:nvSpPr>
          <p:cNvPr id="5" name="Footer Placeholder 4"/>
          <p:cNvSpPr>
            <a:spLocks noGrp="1"/>
          </p:cNvSpPr>
          <p:nvPr>
            <p:ph type="ftr" sz="quarter" idx="11"/>
          </p:nvPr>
        </p:nvSpPr>
        <p:spPr/>
        <p:txBody>
          <a:bodyPr/>
          <a:lstStyle/>
          <a:p>
            <a:r>
              <a:rPr lang="fr-BE" smtClean="0"/>
              <a:t>DM in IceCube</a:t>
            </a:r>
            <a:endParaRPr lang="fr-BE" dirty="0"/>
          </a:p>
        </p:txBody>
      </p:sp>
      <p:sp>
        <p:nvSpPr>
          <p:cNvPr id="6" name="Slide Number Placeholder 5"/>
          <p:cNvSpPr>
            <a:spLocks noGrp="1"/>
          </p:cNvSpPr>
          <p:nvPr>
            <p:ph type="sldNum" sz="quarter" idx="12"/>
          </p:nvPr>
        </p:nvSpPr>
        <p:spPr/>
        <p:txBody>
          <a:bodyPr/>
          <a:lstStyle/>
          <a:p>
            <a:fld id="{EAA0DE33-1A4D-41F2-B9D0-EF65D06789FD}" type="slidenum">
              <a:rPr lang="fr-BE" smtClean="0"/>
              <a:pPr/>
              <a:t>28</a:t>
            </a:fld>
            <a:endParaRPr lang="fr-BE"/>
          </a:p>
        </p:txBody>
      </p:sp>
      <p:graphicFrame>
        <p:nvGraphicFramePr>
          <p:cNvPr id="7" name="Object 6"/>
          <p:cNvGraphicFramePr>
            <a:graphicFrameLocks noChangeAspect="1"/>
          </p:cNvGraphicFramePr>
          <p:nvPr/>
        </p:nvGraphicFramePr>
        <p:xfrm>
          <a:off x="4355976" y="3645024"/>
          <a:ext cx="2520280" cy="789179"/>
        </p:xfrm>
        <a:graphic>
          <a:graphicData uri="http://schemas.openxmlformats.org/presentationml/2006/ole">
            <p:oleObj spid="_x0000_s108546" name="Equation" r:id="rId3" imgW="1257120" imgH="393480" progId="Equation.DSMT4">
              <p:embed/>
            </p:oleObj>
          </a:graphicData>
        </a:graphic>
      </p:graphicFrame>
      <p:graphicFrame>
        <p:nvGraphicFramePr>
          <p:cNvPr id="8" name="Object 7"/>
          <p:cNvGraphicFramePr>
            <a:graphicFrameLocks noChangeAspect="1"/>
          </p:cNvGraphicFramePr>
          <p:nvPr/>
        </p:nvGraphicFramePr>
        <p:xfrm>
          <a:off x="1475656" y="4581128"/>
          <a:ext cx="5322888" cy="1389062"/>
        </p:xfrm>
        <a:graphic>
          <a:graphicData uri="http://schemas.openxmlformats.org/presentationml/2006/ole">
            <p:oleObj spid="_x0000_s108547" name="Equation" r:id="rId4" imgW="2044440" imgH="533160" progId="Equation.DSMT4">
              <p:embed/>
            </p:oleObj>
          </a:graphicData>
        </a:graphic>
      </p:graphicFrame>
      <p:sp>
        <p:nvSpPr>
          <p:cNvPr id="9" name="TextBox 8"/>
          <p:cNvSpPr txBox="1"/>
          <p:nvPr/>
        </p:nvSpPr>
        <p:spPr>
          <a:xfrm>
            <a:off x="251520" y="6021288"/>
            <a:ext cx="2927468" cy="369332"/>
          </a:xfrm>
          <a:prstGeom prst="rect">
            <a:avLst/>
          </a:prstGeom>
          <a:noFill/>
        </p:spPr>
        <p:txBody>
          <a:bodyPr wrap="none" rtlCol="0">
            <a:spAutoFit/>
          </a:bodyPr>
          <a:lstStyle/>
          <a:p>
            <a:r>
              <a:rPr lang="fr-BE" dirty="0" err="1" smtClean="0"/>
              <a:t>Wikström</a:t>
            </a:r>
            <a:r>
              <a:rPr lang="fr-BE" dirty="0" smtClean="0"/>
              <a:t> &amp; </a:t>
            </a:r>
            <a:r>
              <a:rPr lang="fr-BE" dirty="0" err="1" smtClean="0"/>
              <a:t>Edsjö</a:t>
            </a:r>
            <a:r>
              <a:rPr lang="fr-BE" dirty="0" smtClean="0"/>
              <a:t>, JCAP 2009</a:t>
            </a:r>
            <a:endParaRPr lang="fr-BE" dirty="0"/>
          </a:p>
        </p:txBody>
      </p:sp>
      <p:graphicFrame>
        <p:nvGraphicFramePr>
          <p:cNvPr id="108548" name="Object 4"/>
          <p:cNvGraphicFramePr>
            <a:graphicFrameLocks noChangeAspect="1"/>
          </p:cNvGraphicFramePr>
          <p:nvPr/>
        </p:nvGraphicFramePr>
        <p:xfrm>
          <a:off x="1331640" y="3717032"/>
          <a:ext cx="2720975" cy="679450"/>
        </p:xfrm>
        <a:graphic>
          <a:graphicData uri="http://schemas.openxmlformats.org/presentationml/2006/ole">
            <p:oleObj spid="_x0000_s108548" name="Equation" r:id="rId5" imgW="1218960" imgH="304560" progId="Equation.DSMT4">
              <p:embed/>
            </p:oleObj>
          </a:graphicData>
        </a:graphic>
      </p:graphicFrame>
      <p:graphicFrame>
        <p:nvGraphicFramePr>
          <p:cNvPr id="11" name="Object 10"/>
          <p:cNvGraphicFramePr>
            <a:graphicFrameLocks noChangeAspect="1"/>
          </p:cNvGraphicFramePr>
          <p:nvPr/>
        </p:nvGraphicFramePr>
        <p:xfrm>
          <a:off x="4211960" y="2924944"/>
          <a:ext cx="1554163" cy="595312"/>
        </p:xfrm>
        <a:graphic>
          <a:graphicData uri="http://schemas.openxmlformats.org/presentationml/2006/ole">
            <p:oleObj spid="_x0000_s108549" name="Equation" r:id="rId6" imgW="596880" imgH="228600" progId="Equation.DSMT4">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Spin </a:t>
            </a:r>
            <a:r>
              <a:rPr lang="fr-BE" dirty="0" err="1" smtClean="0"/>
              <a:t>dependent</a:t>
            </a:r>
            <a:r>
              <a:rPr lang="fr-BE" dirty="0" smtClean="0"/>
              <a:t> </a:t>
            </a:r>
            <a:r>
              <a:rPr lang="fr-BE" dirty="0" err="1" smtClean="0"/>
              <a:t>scattering</a:t>
            </a:r>
            <a:r>
              <a:rPr lang="fr-BE" dirty="0" smtClean="0"/>
              <a:t> cross section</a:t>
            </a:r>
            <a:endParaRPr lang="fr-BE" dirty="0"/>
          </a:p>
        </p:txBody>
      </p:sp>
      <p:sp>
        <p:nvSpPr>
          <p:cNvPr id="4" name="Date Placeholder 3"/>
          <p:cNvSpPr>
            <a:spLocks noGrp="1"/>
          </p:cNvSpPr>
          <p:nvPr>
            <p:ph type="dt" sz="half" idx="10"/>
          </p:nvPr>
        </p:nvSpPr>
        <p:spPr/>
        <p:txBody>
          <a:bodyPr/>
          <a:lstStyle/>
          <a:p>
            <a:r>
              <a:rPr lang="fr-FR" smtClean="0"/>
              <a:t>Catherine De Clercq</a:t>
            </a:r>
            <a:endParaRPr lang="fr-BE" dirty="0"/>
          </a:p>
        </p:txBody>
      </p:sp>
      <p:sp>
        <p:nvSpPr>
          <p:cNvPr id="5" name="Footer Placeholder 4"/>
          <p:cNvSpPr>
            <a:spLocks noGrp="1"/>
          </p:cNvSpPr>
          <p:nvPr>
            <p:ph type="ftr" sz="quarter" idx="11"/>
          </p:nvPr>
        </p:nvSpPr>
        <p:spPr/>
        <p:txBody>
          <a:bodyPr/>
          <a:lstStyle/>
          <a:p>
            <a:r>
              <a:rPr lang="fr-BE" smtClean="0"/>
              <a:t>DM in IceCube</a:t>
            </a:r>
            <a:endParaRPr lang="fr-BE" dirty="0"/>
          </a:p>
        </p:txBody>
      </p:sp>
      <p:sp>
        <p:nvSpPr>
          <p:cNvPr id="6" name="Slide Number Placeholder 5"/>
          <p:cNvSpPr>
            <a:spLocks noGrp="1"/>
          </p:cNvSpPr>
          <p:nvPr>
            <p:ph type="sldNum" sz="quarter" idx="12"/>
          </p:nvPr>
        </p:nvSpPr>
        <p:spPr/>
        <p:txBody>
          <a:bodyPr/>
          <a:lstStyle/>
          <a:p>
            <a:fld id="{EAA0DE33-1A4D-41F2-B9D0-EF65D06789FD}" type="slidenum">
              <a:rPr lang="fr-BE" smtClean="0"/>
              <a:pPr/>
              <a:t>29</a:t>
            </a:fld>
            <a:endParaRPr lang="fr-BE"/>
          </a:p>
        </p:txBody>
      </p:sp>
      <p:grpSp>
        <p:nvGrpSpPr>
          <p:cNvPr id="19" name="Group 18"/>
          <p:cNvGrpSpPr/>
          <p:nvPr/>
        </p:nvGrpSpPr>
        <p:grpSpPr>
          <a:xfrm>
            <a:off x="-36512" y="908720"/>
            <a:ext cx="9144000" cy="5400600"/>
            <a:chOff x="-36512" y="908720"/>
            <a:chExt cx="9144000" cy="5400600"/>
          </a:xfrm>
        </p:grpSpPr>
        <p:pic>
          <p:nvPicPr>
            <p:cNvPr id="10" name="Picture 9" descr="grayshaded_SD_lim.png"/>
            <p:cNvPicPr>
              <a:picLocks noChangeAspect="1"/>
            </p:cNvPicPr>
            <p:nvPr/>
          </p:nvPicPr>
          <p:blipFill>
            <a:blip r:embed="rId2" cstate="print"/>
            <a:stretch>
              <a:fillRect/>
            </a:stretch>
          </p:blipFill>
          <p:spPr>
            <a:xfrm>
              <a:off x="-36512" y="908720"/>
              <a:ext cx="9144000" cy="5400600"/>
            </a:xfrm>
            <a:prstGeom prst="rect">
              <a:avLst/>
            </a:prstGeom>
          </p:spPr>
        </p:pic>
        <p:grpSp>
          <p:nvGrpSpPr>
            <p:cNvPr id="18" name="Group 17"/>
            <p:cNvGrpSpPr/>
            <p:nvPr/>
          </p:nvGrpSpPr>
          <p:grpSpPr>
            <a:xfrm>
              <a:off x="899592" y="1772816"/>
              <a:ext cx="7771253" cy="3948246"/>
              <a:chOff x="899592" y="1772816"/>
              <a:chExt cx="7771253" cy="3948246"/>
            </a:xfrm>
          </p:grpSpPr>
          <p:sp>
            <p:nvSpPr>
              <p:cNvPr id="11" name="TextBox 10"/>
              <p:cNvSpPr txBox="1"/>
              <p:nvPr/>
            </p:nvSpPr>
            <p:spPr>
              <a:xfrm>
                <a:off x="1475656" y="5013176"/>
                <a:ext cx="4100225" cy="707886"/>
              </a:xfrm>
              <a:prstGeom prst="rect">
                <a:avLst/>
              </a:prstGeom>
              <a:solidFill>
                <a:schemeClr val="tx1"/>
              </a:solidFill>
            </p:spPr>
            <p:txBody>
              <a:bodyPr wrap="none" rtlCol="0">
                <a:spAutoFit/>
              </a:bodyPr>
              <a:lstStyle/>
              <a:p>
                <a:r>
                  <a:rPr lang="fr-BE" sz="2000" dirty="0" smtClean="0">
                    <a:solidFill>
                      <a:schemeClr val="bg1">
                        <a:lumMod val="85000"/>
                      </a:schemeClr>
                    </a:solidFill>
                  </a:rPr>
                  <a:t>MSSM model </a:t>
                </a:r>
                <a:r>
                  <a:rPr lang="fr-BE" sz="2000" dirty="0" err="1" smtClean="0">
                    <a:solidFill>
                      <a:schemeClr val="bg1">
                        <a:lumMod val="85000"/>
                      </a:schemeClr>
                    </a:solidFill>
                  </a:rPr>
                  <a:t>predictions</a:t>
                </a:r>
                <a:endParaRPr lang="fr-BE" sz="2000" dirty="0" smtClean="0">
                  <a:solidFill>
                    <a:schemeClr val="bg1">
                      <a:lumMod val="85000"/>
                    </a:schemeClr>
                  </a:solidFill>
                </a:endParaRPr>
              </a:p>
              <a:p>
                <a:r>
                  <a:rPr lang="fr-BE" sz="2000" dirty="0" err="1" smtClean="0">
                    <a:solidFill>
                      <a:schemeClr val="bg1">
                        <a:lumMod val="85000"/>
                      </a:schemeClr>
                    </a:solidFill>
                  </a:rPr>
                  <a:t>allowed</a:t>
                </a:r>
                <a:r>
                  <a:rPr lang="fr-BE" sz="2000" dirty="0" smtClean="0">
                    <a:solidFill>
                      <a:schemeClr val="bg1">
                        <a:lumMod val="85000"/>
                      </a:schemeClr>
                    </a:solidFill>
                  </a:rPr>
                  <a:t> by </a:t>
                </a:r>
                <a:r>
                  <a:rPr lang="fr-BE" sz="2000" dirty="0" err="1" smtClean="0">
                    <a:solidFill>
                      <a:schemeClr val="bg1">
                        <a:lumMod val="85000"/>
                      </a:schemeClr>
                    </a:solidFill>
                  </a:rPr>
                  <a:t>colliders</a:t>
                </a:r>
                <a:r>
                  <a:rPr lang="fr-BE" sz="2000" dirty="0" smtClean="0">
                    <a:solidFill>
                      <a:schemeClr val="bg1">
                        <a:lumMod val="85000"/>
                      </a:schemeClr>
                    </a:solidFill>
                  </a:rPr>
                  <a:t> &amp; direct </a:t>
                </a:r>
                <a:r>
                  <a:rPr lang="fr-BE" sz="2000" dirty="0" err="1" smtClean="0">
                    <a:solidFill>
                      <a:schemeClr val="bg1">
                        <a:lumMod val="85000"/>
                      </a:schemeClr>
                    </a:solidFill>
                  </a:rPr>
                  <a:t>searches</a:t>
                </a:r>
                <a:endParaRPr lang="fr-BE" sz="2000" dirty="0">
                  <a:solidFill>
                    <a:schemeClr val="bg1">
                      <a:lumMod val="85000"/>
                    </a:schemeClr>
                  </a:solidFill>
                </a:endParaRPr>
              </a:p>
            </p:txBody>
          </p:sp>
          <p:sp>
            <p:nvSpPr>
              <p:cNvPr id="12" name="TextBox 11"/>
              <p:cNvSpPr txBox="1"/>
              <p:nvPr/>
            </p:nvSpPr>
            <p:spPr>
              <a:xfrm>
                <a:off x="3203848" y="3501008"/>
                <a:ext cx="1825564" cy="707886"/>
              </a:xfrm>
              <a:prstGeom prst="rect">
                <a:avLst/>
              </a:prstGeom>
              <a:noFill/>
              <a:ln>
                <a:solidFill>
                  <a:schemeClr val="tx1"/>
                </a:solidFill>
              </a:ln>
            </p:spPr>
            <p:txBody>
              <a:bodyPr wrap="none" rtlCol="0">
                <a:spAutoFit/>
              </a:bodyPr>
              <a:lstStyle/>
              <a:p>
                <a:pPr algn="r"/>
                <a:r>
                  <a:rPr lang="fr-BE" sz="2000" dirty="0" smtClean="0"/>
                  <a:t>AMANDA 01-06</a:t>
                </a:r>
              </a:p>
              <a:p>
                <a:pPr algn="r"/>
                <a:r>
                  <a:rPr lang="fr-BE" sz="2000" dirty="0" err="1" smtClean="0"/>
                  <a:t>preliminary</a:t>
                </a:r>
                <a:endParaRPr lang="fr-BE" sz="2000" dirty="0"/>
              </a:p>
            </p:txBody>
          </p:sp>
          <p:sp>
            <p:nvSpPr>
              <p:cNvPr id="13" name="TextBox 12"/>
              <p:cNvSpPr txBox="1"/>
              <p:nvPr/>
            </p:nvSpPr>
            <p:spPr>
              <a:xfrm>
                <a:off x="899592" y="3615988"/>
                <a:ext cx="1797287" cy="677108"/>
              </a:xfrm>
              <a:prstGeom prst="rect">
                <a:avLst/>
              </a:prstGeom>
              <a:noFill/>
              <a:ln>
                <a:solidFill>
                  <a:schemeClr val="bg2">
                    <a:lumMod val="75000"/>
                  </a:schemeClr>
                </a:solidFill>
              </a:ln>
            </p:spPr>
            <p:txBody>
              <a:bodyPr wrap="none" rtlCol="0">
                <a:spAutoFit/>
              </a:bodyPr>
              <a:lstStyle/>
              <a:p>
                <a:r>
                  <a:rPr lang="fr-BE" sz="2000" dirty="0" err="1" smtClean="0">
                    <a:solidFill>
                      <a:schemeClr val="bg2">
                        <a:lumMod val="25000"/>
                      </a:schemeClr>
                    </a:solidFill>
                  </a:rPr>
                  <a:t>Super-K</a:t>
                </a:r>
                <a:endParaRPr lang="fr-BE" sz="2000" dirty="0" smtClean="0">
                  <a:solidFill>
                    <a:schemeClr val="bg2">
                      <a:lumMod val="25000"/>
                    </a:schemeClr>
                  </a:solidFill>
                </a:endParaRPr>
              </a:p>
              <a:p>
                <a:r>
                  <a:rPr lang="fr-BE" dirty="0" err="1" smtClean="0">
                    <a:solidFill>
                      <a:schemeClr val="bg2">
                        <a:lumMod val="25000"/>
                      </a:schemeClr>
                    </a:solidFill>
                  </a:rPr>
                  <a:t>Desai</a:t>
                </a:r>
                <a:r>
                  <a:rPr lang="fr-BE" dirty="0" smtClean="0">
                    <a:solidFill>
                      <a:schemeClr val="bg2">
                        <a:lumMod val="25000"/>
                      </a:schemeClr>
                    </a:solidFill>
                  </a:rPr>
                  <a:t> (PRD 2004)</a:t>
                </a:r>
                <a:endParaRPr lang="fr-BE" dirty="0">
                  <a:solidFill>
                    <a:schemeClr val="bg2">
                      <a:lumMod val="25000"/>
                    </a:schemeClr>
                  </a:solidFill>
                </a:endParaRPr>
              </a:p>
            </p:txBody>
          </p:sp>
          <p:sp>
            <p:nvSpPr>
              <p:cNvPr id="14" name="TextBox 13"/>
              <p:cNvSpPr txBox="1"/>
              <p:nvPr/>
            </p:nvSpPr>
            <p:spPr>
              <a:xfrm>
                <a:off x="6588224" y="4077072"/>
                <a:ext cx="2082621" cy="707886"/>
              </a:xfrm>
              <a:prstGeom prst="rect">
                <a:avLst/>
              </a:prstGeom>
              <a:solidFill>
                <a:schemeClr val="bg1"/>
              </a:solidFill>
              <a:ln>
                <a:solidFill>
                  <a:schemeClr val="tx2">
                    <a:lumMod val="60000"/>
                    <a:lumOff val="40000"/>
                  </a:schemeClr>
                </a:solidFill>
              </a:ln>
            </p:spPr>
            <p:txBody>
              <a:bodyPr wrap="none" rtlCol="0">
                <a:spAutoFit/>
              </a:bodyPr>
              <a:lstStyle/>
              <a:p>
                <a:r>
                  <a:rPr lang="fr-BE" sz="2000" dirty="0" err="1" smtClean="0">
                    <a:solidFill>
                      <a:schemeClr val="accent1">
                        <a:lumMod val="75000"/>
                      </a:schemeClr>
                    </a:solidFill>
                  </a:rPr>
                  <a:t>IceCube</a:t>
                </a:r>
                <a:r>
                  <a:rPr lang="fr-BE" sz="2000" dirty="0" smtClean="0">
                    <a:solidFill>
                      <a:schemeClr val="accent1">
                        <a:lumMod val="75000"/>
                      </a:schemeClr>
                    </a:solidFill>
                  </a:rPr>
                  <a:t> 2007</a:t>
                </a:r>
              </a:p>
              <a:p>
                <a:r>
                  <a:rPr lang="fr-BE" sz="2000" dirty="0" smtClean="0">
                    <a:solidFill>
                      <a:schemeClr val="accent1">
                        <a:lumMod val="75000"/>
                      </a:schemeClr>
                    </a:solidFill>
                  </a:rPr>
                  <a:t>Abassi  (PRL 2009)</a:t>
                </a:r>
                <a:endParaRPr lang="fr-BE" sz="2000" dirty="0">
                  <a:solidFill>
                    <a:schemeClr val="accent1">
                      <a:lumMod val="75000"/>
                    </a:schemeClr>
                  </a:solidFill>
                </a:endParaRPr>
              </a:p>
            </p:txBody>
          </p:sp>
          <p:sp>
            <p:nvSpPr>
              <p:cNvPr id="15" name="TextBox 14"/>
              <p:cNvSpPr txBox="1"/>
              <p:nvPr/>
            </p:nvSpPr>
            <p:spPr>
              <a:xfrm>
                <a:off x="6948264" y="1772816"/>
                <a:ext cx="1617751" cy="1200329"/>
              </a:xfrm>
              <a:prstGeom prst="rect">
                <a:avLst/>
              </a:prstGeom>
              <a:solidFill>
                <a:schemeClr val="bg1"/>
              </a:solidFill>
              <a:ln>
                <a:solidFill>
                  <a:schemeClr val="tx1"/>
                </a:solidFill>
              </a:ln>
            </p:spPr>
            <p:txBody>
              <a:bodyPr wrap="none" rtlCol="0">
                <a:spAutoFit/>
              </a:bodyPr>
              <a:lstStyle/>
              <a:p>
                <a:r>
                  <a:rPr lang="fr-BE" dirty="0" smtClean="0"/>
                  <a:t>Direct </a:t>
                </a:r>
                <a:r>
                  <a:rPr lang="fr-BE" dirty="0" err="1" smtClean="0"/>
                  <a:t>searches</a:t>
                </a:r>
                <a:endParaRPr lang="fr-BE" dirty="0" smtClean="0"/>
              </a:p>
              <a:p>
                <a:r>
                  <a:rPr lang="fr-BE" dirty="0" smtClean="0"/>
                  <a:t>CDMS</a:t>
                </a:r>
              </a:p>
              <a:p>
                <a:r>
                  <a:rPr lang="fr-BE" dirty="0" smtClean="0"/>
                  <a:t>COUPP</a:t>
                </a:r>
              </a:p>
              <a:p>
                <a:r>
                  <a:rPr lang="fr-BE" dirty="0" smtClean="0"/>
                  <a:t>KIMS</a:t>
                </a:r>
                <a:endParaRPr lang="fr-BE" dirty="0"/>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fr-BE" dirty="0" err="1" smtClean="0"/>
              <a:t>Dark</a:t>
            </a:r>
            <a:r>
              <a:rPr lang="fr-BE" dirty="0" smtClean="0"/>
              <a:t> </a:t>
            </a:r>
            <a:r>
              <a:rPr lang="fr-BE" dirty="0" err="1" smtClean="0"/>
              <a:t>matter</a:t>
            </a:r>
            <a:endParaRPr lang="fr-BE" dirty="0"/>
          </a:p>
        </p:txBody>
      </p:sp>
      <p:sp>
        <p:nvSpPr>
          <p:cNvPr id="15" name="Text Placeholder 14"/>
          <p:cNvSpPr>
            <a:spLocks noGrp="1"/>
          </p:cNvSpPr>
          <p:nvPr>
            <p:ph type="body" idx="1"/>
          </p:nvPr>
        </p:nvSpPr>
        <p:spPr/>
        <p:txBody>
          <a:bodyPr/>
          <a:lstStyle/>
          <a:p>
            <a:r>
              <a:rPr lang="fr-BE" dirty="0" smtClean="0"/>
              <a:t>Evidence for </a:t>
            </a:r>
            <a:r>
              <a:rPr lang="fr-BE" dirty="0" err="1" smtClean="0"/>
              <a:t>Dark</a:t>
            </a:r>
            <a:r>
              <a:rPr lang="fr-BE" dirty="0" smtClean="0"/>
              <a:t> </a:t>
            </a:r>
            <a:r>
              <a:rPr lang="fr-BE" dirty="0" err="1" smtClean="0"/>
              <a:t>Matter</a:t>
            </a:r>
            <a:r>
              <a:rPr lang="fr-BE" dirty="0" smtClean="0"/>
              <a:t> </a:t>
            </a:r>
            <a:r>
              <a:rPr lang="fr-BE" dirty="0" err="1" smtClean="0"/>
              <a:t>from</a:t>
            </a:r>
            <a:r>
              <a:rPr lang="fr-BE" dirty="0" smtClean="0"/>
              <a:t> observations</a:t>
            </a:r>
          </a:p>
          <a:p>
            <a:r>
              <a:rPr lang="fr-BE" dirty="0" smtClean="0"/>
              <a:t>Indirect </a:t>
            </a:r>
            <a:r>
              <a:rPr lang="fr-BE" dirty="0" err="1" smtClean="0"/>
              <a:t>detection</a:t>
            </a:r>
            <a:r>
              <a:rPr lang="fr-BE" dirty="0" smtClean="0"/>
              <a:t> </a:t>
            </a:r>
            <a:endParaRPr lang="fr-BE" dirty="0"/>
          </a:p>
        </p:txBody>
      </p:sp>
      <p:sp>
        <p:nvSpPr>
          <p:cNvPr id="4" name="Date Placeholder 3"/>
          <p:cNvSpPr>
            <a:spLocks noGrp="1"/>
          </p:cNvSpPr>
          <p:nvPr>
            <p:ph type="dt" sz="half" idx="4294967295"/>
          </p:nvPr>
        </p:nvSpPr>
        <p:spPr>
          <a:xfrm>
            <a:off x="457200" y="6356350"/>
            <a:ext cx="2133600" cy="365125"/>
          </a:xfrm>
        </p:spPr>
        <p:txBody>
          <a:bodyPr/>
          <a:lstStyle/>
          <a:p>
            <a:r>
              <a:rPr lang="fr-FR" smtClean="0"/>
              <a:t>Catherine De Clercq</a:t>
            </a:r>
            <a:endParaRPr lang="fr-BE" dirty="0"/>
          </a:p>
        </p:txBody>
      </p:sp>
      <p:sp>
        <p:nvSpPr>
          <p:cNvPr id="5" name="Footer Placeholder 4"/>
          <p:cNvSpPr>
            <a:spLocks noGrp="1"/>
          </p:cNvSpPr>
          <p:nvPr>
            <p:ph type="ftr" sz="quarter" idx="4294967295"/>
          </p:nvPr>
        </p:nvSpPr>
        <p:spPr>
          <a:xfrm>
            <a:off x="3124200" y="6356350"/>
            <a:ext cx="2895600" cy="365125"/>
          </a:xfrm>
        </p:spPr>
        <p:txBody>
          <a:bodyPr/>
          <a:lstStyle/>
          <a:p>
            <a:r>
              <a:rPr lang="fr-BE" smtClean="0"/>
              <a:t>DM in IceCube</a:t>
            </a:r>
            <a:endParaRPr lang="fr-BE" dirty="0"/>
          </a:p>
        </p:txBody>
      </p:sp>
      <p:sp>
        <p:nvSpPr>
          <p:cNvPr id="6" name="Slide Number Placeholder 5"/>
          <p:cNvSpPr>
            <a:spLocks noGrp="1"/>
          </p:cNvSpPr>
          <p:nvPr>
            <p:ph type="sldNum" sz="quarter" idx="4294967295"/>
          </p:nvPr>
        </p:nvSpPr>
        <p:spPr>
          <a:xfrm>
            <a:off x="6553200" y="6356350"/>
            <a:ext cx="2133600" cy="365125"/>
          </a:xfrm>
        </p:spPr>
        <p:txBody>
          <a:bodyPr/>
          <a:lstStyle/>
          <a:p>
            <a:fld id="{EAA0DE33-1A4D-41F2-B9D0-EF65D06789FD}" type="slidenum">
              <a:rPr lang="fr-BE" smtClean="0"/>
              <a:pPr/>
              <a:t>3</a:t>
            </a:fld>
            <a:endParaRPr lang="fr-BE"/>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LKP annihilations in the Sun</a:t>
            </a:r>
            <a:endParaRPr lang="fr-BE" dirty="0"/>
          </a:p>
        </p:txBody>
      </p:sp>
      <p:sp>
        <p:nvSpPr>
          <p:cNvPr id="7" name="Content Placeholder 6"/>
          <p:cNvSpPr>
            <a:spLocks noGrp="1"/>
          </p:cNvSpPr>
          <p:nvPr>
            <p:ph idx="1"/>
          </p:nvPr>
        </p:nvSpPr>
        <p:spPr>
          <a:xfrm>
            <a:off x="0" y="836712"/>
            <a:ext cx="4355976" cy="5328592"/>
          </a:xfrm>
        </p:spPr>
        <p:txBody>
          <a:bodyPr>
            <a:normAutofit/>
          </a:bodyPr>
          <a:lstStyle/>
          <a:p>
            <a:r>
              <a:rPr lang="fr-BE" sz="2400" dirty="0" smtClean="0"/>
              <a:t>IC22 data </a:t>
            </a:r>
            <a:r>
              <a:rPr lang="fr-BE" sz="2400" dirty="0" err="1" smtClean="0"/>
              <a:t>re</a:t>
            </a:r>
            <a:r>
              <a:rPr lang="fr-BE" sz="2400" dirty="0" smtClean="0"/>
              <a:t>-</a:t>
            </a:r>
            <a:r>
              <a:rPr lang="fr-BE" sz="2400" dirty="0" err="1" smtClean="0"/>
              <a:t>interpreted</a:t>
            </a:r>
            <a:r>
              <a:rPr lang="fr-BE" sz="2400" dirty="0" smtClean="0"/>
              <a:t> in model of </a:t>
            </a:r>
            <a:r>
              <a:rPr lang="fr-BE" sz="2400" dirty="0" err="1" smtClean="0"/>
              <a:t>Universal</a:t>
            </a:r>
            <a:r>
              <a:rPr lang="fr-BE" sz="2400" dirty="0" smtClean="0"/>
              <a:t> Extra Dimensions </a:t>
            </a:r>
          </a:p>
          <a:p>
            <a:r>
              <a:rPr lang="fr-BE" sz="2400" dirty="0" smtClean="0"/>
              <a:t>KK-</a:t>
            </a:r>
            <a:r>
              <a:rPr lang="fr-BE" sz="2400" dirty="0" err="1" smtClean="0"/>
              <a:t>parity</a:t>
            </a:r>
            <a:r>
              <a:rPr lang="fr-BE" sz="2400" dirty="0" smtClean="0"/>
              <a:t> </a:t>
            </a:r>
            <a:r>
              <a:rPr lang="fr-BE" sz="2400" dirty="0" err="1" smtClean="0"/>
              <a:t>conserved</a:t>
            </a:r>
            <a:r>
              <a:rPr lang="fr-BE" sz="2400" dirty="0" smtClean="0"/>
              <a:t> </a:t>
            </a:r>
            <a:r>
              <a:rPr lang="fr-BE" sz="2400" dirty="0" smtClean="0">
                <a:latin typeface="Arial"/>
                <a:cs typeface="Arial"/>
              </a:rPr>
              <a:t>→ </a:t>
            </a:r>
            <a:r>
              <a:rPr lang="fr-BE" sz="2400" b="1" dirty="0" err="1" smtClean="0"/>
              <a:t>L</a:t>
            </a:r>
            <a:r>
              <a:rPr lang="fr-BE" sz="2400" dirty="0" err="1" smtClean="0"/>
              <a:t>ightest</a:t>
            </a:r>
            <a:r>
              <a:rPr lang="fr-BE" sz="2400" dirty="0" smtClean="0"/>
              <a:t> </a:t>
            </a:r>
            <a:r>
              <a:rPr lang="fr-BE" sz="2400" b="1" dirty="0" err="1" smtClean="0"/>
              <a:t>K</a:t>
            </a:r>
            <a:r>
              <a:rPr lang="fr-BE" sz="2400" dirty="0" err="1" smtClean="0"/>
              <a:t>aluza</a:t>
            </a:r>
            <a:r>
              <a:rPr lang="fr-BE" sz="2400" dirty="0" smtClean="0"/>
              <a:t> Klein </a:t>
            </a:r>
            <a:r>
              <a:rPr lang="fr-BE" sz="2400" b="1" dirty="0" err="1" smtClean="0"/>
              <a:t>P</a:t>
            </a:r>
            <a:r>
              <a:rPr lang="fr-BE" sz="2400" dirty="0" err="1" smtClean="0"/>
              <a:t>article</a:t>
            </a:r>
            <a:r>
              <a:rPr lang="fr-BE" sz="2400" dirty="0" smtClean="0"/>
              <a:t> </a:t>
            </a:r>
            <a:r>
              <a:rPr lang="el-GR" dirty="0" smtClean="0">
                <a:solidFill>
                  <a:srgbClr val="C00000"/>
                </a:solidFill>
                <a:latin typeface="Times New Roman"/>
                <a:cs typeface="Times New Roman"/>
              </a:rPr>
              <a:t>γ</a:t>
            </a:r>
            <a:r>
              <a:rPr lang="fr-BE" baseline="30000" dirty="0" smtClean="0">
                <a:solidFill>
                  <a:srgbClr val="C00000"/>
                </a:solidFill>
                <a:latin typeface="Times New Roman"/>
                <a:cs typeface="Times New Roman"/>
              </a:rPr>
              <a:t>(1)</a:t>
            </a:r>
            <a:r>
              <a:rPr lang="fr-BE" dirty="0" smtClean="0">
                <a:solidFill>
                  <a:srgbClr val="C00000"/>
                </a:solidFill>
                <a:latin typeface="Times New Roman"/>
                <a:cs typeface="Times New Roman"/>
              </a:rPr>
              <a:t> </a:t>
            </a:r>
            <a:r>
              <a:rPr lang="fr-BE" sz="2400" dirty="0" err="1" smtClean="0"/>
              <a:t>is</a:t>
            </a:r>
            <a:r>
              <a:rPr lang="fr-BE" sz="2400" dirty="0" smtClean="0"/>
              <a:t> DM candidate</a:t>
            </a:r>
          </a:p>
          <a:p>
            <a:r>
              <a:rPr lang="fr-BE" sz="2400" dirty="0" err="1" smtClean="0"/>
              <a:t>similar</a:t>
            </a:r>
            <a:r>
              <a:rPr lang="fr-BE" sz="2400" dirty="0" smtClean="0"/>
              <a:t> </a:t>
            </a:r>
            <a:r>
              <a:rPr lang="fr-BE" sz="2400" dirty="0" err="1" smtClean="0"/>
              <a:t>observed</a:t>
            </a:r>
            <a:r>
              <a:rPr lang="fr-BE" sz="2400" dirty="0" smtClean="0"/>
              <a:t> muon </a:t>
            </a:r>
            <a:r>
              <a:rPr lang="fr-BE" sz="2400" dirty="0" err="1" smtClean="0"/>
              <a:t>energy</a:t>
            </a:r>
            <a:r>
              <a:rPr lang="fr-BE" sz="2400" dirty="0" smtClean="0"/>
              <a:t> </a:t>
            </a:r>
            <a:r>
              <a:rPr lang="fr-BE" sz="2400" dirty="0" err="1" smtClean="0"/>
              <a:t>spectra</a:t>
            </a:r>
            <a:r>
              <a:rPr lang="fr-BE" sz="2400" dirty="0" smtClean="0"/>
              <a:t> for </a:t>
            </a:r>
            <a:r>
              <a:rPr lang="fr-BE" sz="2400" dirty="0" err="1" smtClean="0"/>
              <a:t>neutralino</a:t>
            </a:r>
            <a:r>
              <a:rPr lang="fr-BE" sz="2400" dirty="0" smtClean="0"/>
              <a:t> &amp; LKP</a:t>
            </a:r>
          </a:p>
          <a:p>
            <a:endParaRPr lang="fr-BE" sz="2400" dirty="0"/>
          </a:p>
        </p:txBody>
      </p:sp>
      <p:sp>
        <p:nvSpPr>
          <p:cNvPr id="4" name="Date Placeholder 3"/>
          <p:cNvSpPr>
            <a:spLocks noGrp="1"/>
          </p:cNvSpPr>
          <p:nvPr>
            <p:ph type="dt" sz="half" idx="10"/>
          </p:nvPr>
        </p:nvSpPr>
        <p:spPr/>
        <p:txBody>
          <a:bodyPr/>
          <a:lstStyle/>
          <a:p>
            <a:r>
              <a:rPr lang="fr-FR" smtClean="0"/>
              <a:t>Catherine De Clercq</a:t>
            </a:r>
            <a:endParaRPr lang="fr-BE" dirty="0"/>
          </a:p>
        </p:txBody>
      </p:sp>
      <p:sp>
        <p:nvSpPr>
          <p:cNvPr id="5" name="Footer Placeholder 4"/>
          <p:cNvSpPr>
            <a:spLocks noGrp="1"/>
          </p:cNvSpPr>
          <p:nvPr>
            <p:ph type="ftr" sz="quarter" idx="11"/>
          </p:nvPr>
        </p:nvSpPr>
        <p:spPr/>
        <p:txBody>
          <a:bodyPr/>
          <a:lstStyle/>
          <a:p>
            <a:r>
              <a:rPr lang="fr-BE" smtClean="0"/>
              <a:t>DM in IceCube</a:t>
            </a:r>
            <a:endParaRPr lang="fr-BE" dirty="0"/>
          </a:p>
        </p:txBody>
      </p:sp>
      <p:sp>
        <p:nvSpPr>
          <p:cNvPr id="6" name="Slide Number Placeholder 5"/>
          <p:cNvSpPr>
            <a:spLocks noGrp="1"/>
          </p:cNvSpPr>
          <p:nvPr>
            <p:ph type="sldNum" sz="quarter" idx="12"/>
          </p:nvPr>
        </p:nvSpPr>
        <p:spPr/>
        <p:txBody>
          <a:bodyPr/>
          <a:lstStyle/>
          <a:p>
            <a:fld id="{EAA0DE33-1A4D-41F2-B9D0-EF65D06789FD}" type="slidenum">
              <a:rPr lang="fr-BE" smtClean="0"/>
              <a:pPr/>
              <a:t>30</a:t>
            </a:fld>
            <a:endParaRPr lang="fr-BE"/>
          </a:p>
        </p:txBody>
      </p:sp>
      <p:grpSp>
        <p:nvGrpSpPr>
          <p:cNvPr id="19" name="Group 18"/>
          <p:cNvGrpSpPr/>
          <p:nvPr/>
        </p:nvGrpSpPr>
        <p:grpSpPr>
          <a:xfrm>
            <a:off x="4139952" y="908720"/>
            <a:ext cx="5112568" cy="4536504"/>
            <a:chOff x="0" y="1412776"/>
            <a:chExt cx="4716016" cy="4543425"/>
          </a:xfrm>
        </p:grpSpPr>
        <p:pic>
          <p:nvPicPr>
            <p:cNvPr id="101377" name="Picture 1"/>
            <p:cNvPicPr>
              <a:picLocks noChangeAspect="1" noChangeArrowheads="1"/>
            </p:cNvPicPr>
            <p:nvPr/>
          </p:nvPicPr>
          <p:blipFill>
            <a:blip r:embed="rId2" cstate="print"/>
            <a:srcRect/>
            <a:stretch>
              <a:fillRect/>
            </a:stretch>
          </p:blipFill>
          <p:spPr bwMode="auto">
            <a:xfrm>
              <a:off x="0" y="1412776"/>
              <a:ext cx="4716016" cy="4543425"/>
            </a:xfrm>
            <a:prstGeom prst="rect">
              <a:avLst/>
            </a:prstGeom>
            <a:noFill/>
            <a:ln w="9525">
              <a:noFill/>
              <a:miter lim="800000"/>
              <a:headEnd/>
              <a:tailEnd/>
            </a:ln>
          </p:spPr>
        </p:pic>
        <p:sp>
          <p:nvSpPr>
            <p:cNvPr id="15" name="TextBox 14"/>
            <p:cNvSpPr txBox="1"/>
            <p:nvPr/>
          </p:nvSpPr>
          <p:spPr>
            <a:xfrm>
              <a:off x="2627784" y="5579948"/>
              <a:ext cx="2029786" cy="369332"/>
            </a:xfrm>
            <a:prstGeom prst="rect">
              <a:avLst/>
            </a:prstGeom>
            <a:solidFill>
              <a:schemeClr val="bg1"/>
            </a:solidFill>
          </p:spPr>
          <p:txBody>
            <a:bodyPr wrap="none" rtlCol="0">
              <a:spAutoFit/>
            </a:bodyPr>
            <a:lstStyle/>
            <a:p>
              <a:r>
                <a:rPr lang="fr-BE" dirty="0" smtClean="0"/>
                <a:t>Muon </a:t>
              </a:r>
              <a:r>
                <a:rPr lang="fr-BE" dirty="0" err="1" smtClean="0"/>
                <a:t>energy</a:t>
              </a:r>
              <a:r>
                <a:rPr lang="fr-BE" dirty="0" smtClean="0"/>
                <a:t> (</a:t>
              </a:r>
              <a:r>
                <a:rPr lang="fr-BE" dirty="0" err="1" smtClean="0"/>
                <a:t>GeV</a:t>
              </a:r>
              <a:r>
                <a:rPr lang="fr-BE" dirty="0" smtClean="0"/>
                <a:t>)</a:t>
              </a:r>
              <a:endParaRPr lang="fr-BE" dirty="0"/>
            </a:p>
          </p:txBody>
        </p:sp>
        <p:sp>
          <p:nvSpPr>
            <p:cNvPr id="16" name="TextBox 15"/>
            <p:cNvSpPr txBox="1"/>
            <p:nvPr/>
          </p:nvSpPr>
          <p:spPr>
            <a:xfrm>
              <a:off x="3203848" y="4581128"/>
              <a:ext cx="1069652" cy="400110"/>
            </a:xfrm>
            <a:prstGeom prst="rect">
              <a:avLst/>
            </a:prstGeom>
            <a:noFill/>
            <a:ln>
              <a:solidFill>
                <a:schemeClr val="tx1"/>
              </a:solidFill>
            </a:ln>
          </p:spPr>
          <p:txBody>
            <a:bodyPr wrap="none" rtlCol="0">
              <a:spAutoFit/>
            </a:bodyPr>
            <a:lstStyle/>
            <a:p>
              <a:r>
                <a:rPr lang="fr-BE" sz="2000" dirty="0" smtClean="0">
                  <a:latin typeface="Times New Roman"/>
                  <a:cs typeface="Times New Roman"/>
                </a:rPr>
                <a:t>3 </a:t>
              </a:r>
              <a:r>
                <a:rPr lang="fr-BE" sz="2000" dirty="0" err="1" smtClean="0">
                  <a:latin typeface="Times New Roman"/>
                  <a:cs typeface="Times New Roman"/>
                </a:rPr>
                <a:t>TeV</a:t>
              </a:r>
              <a:r>
                <a:rPr lang="fr-BE" sz="2000" dirty="0" smtClean="0">
                  <a:latin typeface="Times New Roman"/>
                  <a:cs typeface="Times New Roman"/>
                </a:rPr>
                <a:t> </a:t>
              </a:r>
              <a:r>
                <a:rPr lang="el-GR" sz="2000" dirty="0" smtClean="0">
                  <a:latin typeface="Times New Roman"/>
                  <a:cs typeface="Times New Roman"/>
                </a:rPr>
                <a:t>χ</a:t>
              </a:r>
              <a:r>
                <a:rPr lang="fr-BE" sz="2000" baseline="30000" dirty="0" smtClean="0">
                  <a:latin typeface="Times New Roman"/>
                  <a:cs typeface="Times New Roman"/>
                </a:rPr>
                <a:t>0</a:t>
              </a:r>
              <a:endParaRPr lang="fr-BE" sz="2000" dirty="0"/>
            </a:p>
          </p:txBody>
        </p:sp>
        <p:sp>
          <p:nvSpPr>
            <p:cNvPr id="17" name="TextBox 16"/>
            <p:cNvSpPr txBox="1"/>
            <p:nvPr/>
          </p:nvSpPr>
          <p:spPr>
            <a:xfrm>
              <a:off x="2915816" y="3356992"/>
              <a:ext cx="1551707" cy="400110"/>
            </a:xfrm>
            <a:prstGeom prst="rect">
              <a:avLst/>
            </a:prstGeom>
            <a:noFill/>
            <a:ln>
              <a:solidFill>
                <a:srgbClr val="C00000"/>
              </a:solidFill>
            </a:ln>
          </p:spPr>
          <p:txBody>
            <a:bodyPr wrap="none" rtlCol="0">
              <a:spAutoFit/>
            </a:bodyPr>
            <a:lstStyle/>
            <a:p>
              <a:r>
                <a:rPr lang="fr-BE" sz="2000" dirty="0" smtClean="0">
                  <a:solidFill>
                    <a:srgbClr val="C00000"/>
                  </a:solidFill>
                </a:rPr>
                <a:t>3 </a:t>
              </a:r>
              <a:r>
                <a:rPr lang="fr-BE" sz="2000" dirty="0" err="1" smtClean="0">
                  <a:solidFill>
                    <a:srgbClr val="C00000"/>
                  </a:solidFill>
                </a:rPr>
                <a:t>TeV</a:t>
              </a:r>
              <a:r>
                <a:rPr lang="fr-BE" sz="2000" dirty="0" smtClean="0">
                  <a:solidFill>
                    <a:srgbClr val="C00000"/>
                  </a:solidFill>
                </a:rPr>
                <a:t> LKP </a:t>
              </a:r>
              <a:r>
                <a:rPr lang="el-GR" sz="2000" dirty="0" smtClean="0">
                  <a:solidFill>
                    <a:srgbClr val="C00000"/>
                  </a:solidFill>
                  <a:latin typeface="Times New Roman"/>
                  <a:cs typeface="Times New Roman"/>
                </a:rPr>
                <a:t>γ</a:t>
              </a:r>
              <a:r>
                <a:rPr lang="fr-BE" sz="2000" baseline="30000" dirty="0" smtClean="0">
                  <a:solidFill>
                    <a:srgbClr val="C00000"/>
                  </a:solidFill>
                  <a:latin typeface="Times New Roman"/>
                  <a:cs typeface="Times New Roman"/>
                </a:rPr>
                <a:t>(1)</a:t>
              </a:r>
              <a:endParaRPr lang="fr-BE" sz="2000" baseline="30000" dirty="0">
                <a:solidFill>
                  <a:srgbClr val="C00000"/>
                </a:solidFill>
              </a:endParaRPr>
            </a:p>
          </p:txBody>
        </p:sp>
        <p:sp>
          <p:nvSpPr>
            <p:cNvPr id="18" name="TextBox 17"/>
            <p:cNvSpPr txBox="1"/>
            <p:nvPr/>
          </p:nvSpPr>
          <p:spPr>
            <a:xfrm>
              <a:off x="827584" y="4221088"/>
              <a:ext cx="981359" cy="369332"/>
            </a:xfrm>
            <a:prstGeom prst="rect">
              <a:avLst/>
            </a:prstGeom>
            <a:solidFill>
              <a:schemeClr val="bg1"/>
            </a:solidFill>
            <a:ln>
              <a:solidFill>
                <a:schemeClr val="tx2">
                  <a:lumMod val="60000"/>
                  <a:lumOff val="40000"/>
                </a:schemeClr>
              </a:solidFill>
            </a:ln>
          </p:spPr>
          <p:txBody>
            <a:bodyPr wrap="none" rtlCol="0">
              <a:spAutoFit/>
            </a:bodyPr>
            <a:lstStyle/>
            <a:p>
              <a:r>
                <a:rPr lang="fr-BE" dirty="0" smtClean="0"/>
                <a:t>250 </a:t>
              </a:r>
              <a:r>
                <a:rPr lang="fr-BE" dirty="0" err="1" smtClean="0"/>
                <a:t>GeV</a:t>
              </a:r>
              <a:endParaRPr lang="fr-BE" dirty="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l"/>
            <a:r>
              <a:rPr lang="fr-BE" dirty="0" smtClean="0"/>
              <a:t>LKP annihilations in the Sun</a:t>
            </a:r>
            <a:endParaRPr lang="fr-BE" dirty="0"/>
          </a:p>
        </p:txBody>
      </p:sp>
      <p:sp>
        <p:nvSpPr>
          <p:cNvPr id="7" name="Date Placeholder 6"/>
          <p:cNvSpPr>
            <a:spLocks noGrp="1"/>
          </p:cNvSpPr>
          <p:nvPr>
            <p:ph type="dt" sz="half" idx="10"/>
          </p:nvPr>
        </p:nvSpPr>
        <p:spPr/>
        <p:txBody>
          <a:bodyPr/>
          <a:lstStyle/>
          <a:p>
            <a:r>
              <a:rPr lang="fr-FR" smtClean="0"/>
              <a:t>Catherine De Clercq</a:t>
            </a:r>
            <a:endParaRPr lang="fr-BE"/>
          </a:p>
        </p:txBody>
      </p:sp>
      <p:sp>
        <p:nvSpPr>
          <p:cNvPr id="8" name="Footer Placeholder 7"/>
          <p:cNvSpPr>
            <a:spLocks noGrp="1"/>
          </p:cNvSpPr>
          <p:nvPr>
            <p:ph type="ftr" sz="quarter" idx="11"/>
          </p:nvPr>
        </p:nvSpPr>
        <p:spPr/>
        <p:txBody>
          <a:bodyPr/>
          <a:lstStyle/>
          <a:p>
            <a:r>
              <a:rPr lang="fr-BE" dirty="0" smtClean="0"/>
              <a:t>DM in </a:t>
            </a:r>
            <a:r>
              <a:rPr lang="fr-BE" dirty="0" err="1" smtClean="0"/>
              <a:t>IceCube</a:t>
            </a:r>
            <a:endParaRPr lang="fr-BE" dirty="0"/>
          </a:p>
        </p:txBody>
      </p:sp>
      <p:sp>
        <p:nvSpPr>
          <p:cNvPr id="9" name="Slide Number Placeholder 8"/>
          <p:cNvSpPr>
            <a:spLocks noGrp="1"/>
          </p:cNvSpPr>
          <p:nvPr>
            <p:ph type="sldNum" sz="quarter" idx="12"/>
          </p:nvPr>
        </p:nvSpPr>
        <p:spPr/>
        <p:txBody>
          <a:bodyPr/>
          <a:lstStyle/>
          <a:p>
            <a:fld id="{EAA0DE33-1A4D-41F2-B9D0-EF65D06789FD}" type="slidenum">
              <a:rPr lang="fr-BE" smtClean="0"/>
              <a:pPr/>
              <a:t>31</a:t>
            </a:fld>
            <a:endParaRPr lang="fr-BE"/>
          </a:p>
        </p:txBody>
      </p:sp>
      <p:pic>
        <p:nvPicPr>
          <p:cNvPr id="23557" name="Picture 5"/>
          <p:cNvPicPr>
            <a:picLocks noChangeAspect="1" noChangeArrowheads="1"/>
          </p:cNvPicPr>
          <p:nvPr/>
        </p:nvPicPr>
        <p:blipFill>
          <a:blip r:embed="rId3" cstate="print"/>
          <a:srcRect/>
          <a:stretch>
            <a:fillRect/>
          </a:stretch>
        </p:blipFill>
        <p:spPr bwMode="auto">
          <a:xfrm>
            <a:off x="2123728" y="1484784"/>
            <a:ext cx="3053730" cy="1400213"/>
          </a:xfrm>
          <a:prstGeom prst="rect">
            <a:avLst/>
          </a:prstGeom>
          <a:noFill/>
          <a:ln w="9525">
            <a:solidFill>
              <a:schemeClr val="tx1"/>
            </a:solidFill>
            <a:miter lim="800000"/>
            <a:headEnd/>
            <a:tailEnd/>
          </a:ln>
        </p:spPr>
      </p:pic>
      <p:sp>
        <p:nvSpPr>
          <p:cNvPr id="14" name="Oval 13"/>
          <p:cNvSpPr/>
          <p:nvPr/>
        </p:nvSpPr>
        <p:spPr>
          <a:xfrm>
            <a:off x="3563888" y="2060848"/>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aphicFrame>
        <p:nvGraphicFramePr>
          <p:cNvPr id="25602" name="Object 2"/>
          <p:cNvGraphicFramePr>
            <a:graphicFrameLocks noChangeAspect="1"/>
          </p:cNvGraphicFramePr>
          <p:nvPr/>
        </p:nvGraphicFramePr>
        <p:xfrm>
          <a:off x="3347864" y="3789040"/>
          <a:ext cx="2800350" cy="561975"/>
        </p:xfrm>
        <a:graphic>
          <a:graphicData uri="http://schemas.openxmlformats.org/presentationml/2006/ole">
            <p:oleObj spid="_x0000_s107522" name="Equation" r:id="rId4" imgW="1333440" imgH="253800" progId="Equation.DSMT4">
              <p:embed/>
            </p:oleObj>
          </a:graphicData>
        </a:graphic>
      </p:graphicFrame>
      <p:sp>
        <p:nvSpPr>
          <p:cNvPr id="15" name="TextBox 14"/>
          <p:cNvSpPr txBox="1"/>
          <p:nvPr/>
        </p:nvSpPr>
        <p:spPr>
          <a:xfrm>
            <a:off x="5364088" y="2780928"/>
            <a:ext cx="3002617" cy="523220"/>
          </a:xfrm>
          <a:prstGeom prst="rect">
            <a:avLst/>
          </a:prstGeom>
          <a:noFill/>
          <a:ln>
            <a:solidFill>
              <a:srgbClr val="FF0000"/>
            </a:solidFill>
          </a:ln>
        </p:spPr>
        <p:txBody>
          <a:bodyPr wrap="none" rtlCol="0">
            <a:spAutoFit/>
          </a:bodyPr>
          <a:lstStyle/>
          <a:p>
            <a:r>
              <a:rPr lang="fr-BE" sz="2800" dirty="0" smtClean="0"/>
              <a:t>UED MC simulation</a:t>
            </a:r>
            <a:endParaRPr lang="fr-BE" sz="2800" dirty="0"/>
          </a:p>
        </p:txBody>
      </p:sp>
      <p:cxnSp>
        <p:nvCxnSpPr>
          <p:cNvPr id="17" name="Straight Arrow Connector 16"/>
          <p:cNvCxnSpPr>
            <a:stCxn id="14" idx="5"/>
            <a:endCxn id="15" idx="1"/>
          </p:cNvCxnSpPr>
          <p:nvPr/>
        </p:nvCxnSpPr>
        <p:spPr>
          <a:xfrm rot="16200000" flipH="1">
            <a:off x="4753632" y="2432081"/>
            <a:ext cx="201201" cy="101971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 Box 21"/>
          <p:cNvSpPr txBox="1">
            <a:spLocks noChangeArrowheads="1"/>
          </p:cNvSpPr>
          <p:nvPr/>
        </p:nvSpPr>
        <p:spPr bwMode="auto">
          <a:xfrm>
            <a:off x="467544" y="3573016"/>
            <a:ext cx="2592288" cy="830997"/>
          </a:xfrm>
          <a:prstGeom prst="rect">
            <a:avLst/>
          </a:prstGeom>
          <a:noFill/>
          <a:ln w="9525">
            <a:noFill/>
            <a:miter lim="800000"/>
            <a:headEnd/>
            <a:tailEnd/>
          </a:ln>
          <a:effectLst/>
        </p:spPr>
        <p:txBody>
          <a:bodyPr wrap="square">
            <a:spAutoFit/>
          </a:bodyPr>
          <a:lstStyle/>
          <a:p>
            <a:r>
              <a:rPr lang="fr-BE" sz="2400" dirty="0" smtClean="0">
                <a:solidFill>
                  <a:srgbClr val="CC0000"/>
                </a:solidFill>
                <a:latin typeface="Comic Sans MS" pitchFamily="66" charset="0"/>
              </a:rPr>
              <a:t>LKP annihilation rate in Sun</a:t>
            </a:r>
            <a:endParaRPr lang="en-US" sz="2400" dirty="0">
              <a:solidFill>
                <a:srgbClr val="CC0000"/>
              </a:solidFill>
              <a:latin typeface="Comic Sans MS" pitchFamily="66" charset="0"/>
            </a:endParaRPr>
          </a:p>
        </p:txBody>
      </p:sp>
      <p:graphicFrame>
        <p:nvGraphicFramePr>
          <p:cNvPr id="25603" name="Object 3"/>
          <p:cNvGraphicFramePr>
            <a:graphicFrameLocks noChangeAspect="1"/>
          </p:cNvGraphicFramePr>
          <p:nvPr/>
        </p:nvGraphicFramePr>
        <p:xfrm>
          <a:off x="3059832" y="4725144"/>
          <a:ext cx="3624262" cy="565150"/>
        </p:xfrm>
        <a:graphic>
          <a:graphicData uri="http://schemas.openxmlformats.org/presentationml/2006/ole">
            <p:oleObj spid="_x0000_s107523" name="Equation" r:id="rId5" imgW="1625400" imgH="253800" progId="Equation.DSMT4">
              <p:embed/>
            </p:oleObj>
          </a:graphicData>
        </a:graphic>
      </p:graphicFrame>
      <p:sp>
        <p:nvSpPr>
          <p:cNvPr id="22" name="Text Box 22"/>
          <p:cNvSpPr txBox="1">
            <a:spLocks noChangeArrowheads="1"/>
          </p:cNvSpPr>
          <p:nvPr/>
        </p:nvSpPr>
        <p:spPr bwMode="auto">
          <a:xfrm>
            <a:off x="755576" y="4581128"/>
            <a:ext cx="1707519" cy="830997"/>
          </a:xfrm>
          <a:prstGeom prst="rect">
            <a:avLst/>
          </a:prstGeom>
          <a:noFill/>
          <a:ln w="9525">
            <a:noFill/>
            <a:miter lim="800000"/>
            <a:headEnd/>
            <a:tailEnd/>
          </a:ln>
          <a:effectLst/>
        </p:spPr>
        <p:txBody>
          <a:bodyPr wrap="none">
            <a:spAutoFit/>
          </a:bodyPr>
          <a:lstStyle/>
          <a:p>
            <a:r>
              <a:rPr lang="fr-BE" sz="2400" dirty="0">
                <a:solidFill>
                  <a:srgbClr val="33CC33"/>
                </a:solidFill>
                <a:latin typeface="Comic Sans MS" pitchFamily="66" charset="0"/>
              </a:rPr>
              <a:t>Muon </a:t>
            </a:r>
            <a:r>
              <a:rPr lang="fr-BE" sz="2400" dirty="0" smtClean="0">
                <a:solidFill>
                  <a:srgbClr val="33CC33"/>
                </a:solidFill>
                <a:latin typeface="Comic Sans MS" pitchFamily="66" charset="0"/>
              </a:rPr>
              <a:t>flux </a:t>
            </a:r>
          </a:p>
          <a:p>
            <a:r>
              <a:rPr lang="fr-BE" sz="2400" dirty="0" err="1" smtClean="0">
                <a:solidFill>
                  <a:srgbClr val="33CC33"/>
                </a:solidFill>
                <a:latin typeface="Comic Sans MS" pitchFamily="66" charset="0"/>
              </a:rPr>
              <a:t>at</a:t>
            </a:r>
            <a:r>
              <a:rPr lang="fr-BE" sz="2400" dirty="0" smtClean="0">
                <a:solidFill>
                  <a:srgbClr val="33CC33"/>
                </a:solidFill>
                <a:latin typeface="Comic Sans MS" pitchFamily="66" charset="0"/>
              </a:rPr>
              <a:t> </a:t>
            </a:r>
            <a:r>
              <a:rPr lang="fr-BE" sz="2400" dirty="0" err="1" smtClean="0">
                <a:solidFill>
                  <a:srgbClr val="33CC33"/>
                </a:solidFill>
                <a:latin typeface="Comic Sans MS" pitchFamily="66" charset="0"/>
              </a:rPr>
              <a:t>Earth</a:t>
            </a:r>
            <a:endParaRPr lang="en-US" sz="2400" dirty="0">
              <a:solidFill>
                <a:srgbClr val="33CC33"/>
              </a:solidFill>
              <a:latin typeface="Comic Sans MS" pitchFamily="66" charset="0"/>
            </a:endParaRPr>
          </a:p>
        </p:txBody>
      </p:sp>
      <p:sp>
        <p:nvSpPr>
          <p:cNvPr id="23" name="AutoShape 23"/>
          <p:cNvSpPr>
            <a:spLocks noChangeArrowheads="1"/>
          </p:cNvSpPr>
          <p:nvPr/>
        </p:nvSpPr>
        <p:spPr bwMode="auto">
          <a:xfrm>
            <a:off x="6372200" y="3717032"/>
            <a:ext cx="1577084" cy="669150"/>
          </a:xfrm>
          <a:prstGeom prst="leftArrow">
            <a:avLst>
              <a:gd name="adj1" fmla="val 50000"/>
              <a:gd name="adj2" fmla="val 59534"/>
            </a:avLst>
          </a:prstGeom>
          <a:solidFill>
            <a:srgbClr val="FFFF99"/>
          </a:solidFill>
          <a:ln w="9525">
            <a:solidFill>
              <a:schemeClr val="tx1"/>
            </a:solidFill>
            <a:miter lim="800000"/>
            <a:headEnd/>
            <a:tailEnd/>
          </a:ln>
          <a:effectLst/>
        </p:spPr>
        <p:txBody>
          <a:bodyPr wrap="none" anchor="ctr"/>
          <a:lstStyle/>
          <a:p>
            <a:pPr algn="ctr"/>
            <a:r>
              <a:rPr lang="fr-BE" sz="2000" dirty="0" err="1">
                <a:solidFill>
                  <a:srgbClr val="CC0000"/>
                </a:solidFill>
                <a:latin typeface="Comic Sans MS" pitchFamily="66" charset="0"/>
              </a:rPr>
              <a:t>DarkSusy</a:t>
            </a:r>
            <a:endParaRPr lang="en-US" sz="2000" dirty="0">
              <a:solidFill>
                <a:srgbClr val="CC0000"/>
              </a:solidFill>
              <a:latin typeface="Comic Sans MS" pitchFamily="66" charset="0"/>
            </a:endParaRPr>
          </a:p>
        </p:txBody>
      </p:sp>
      <p:sp>
        <p:nvSpPr>
          <p:cNvPr id="19" name="Content Placeholder 18"/>
          <p:cNvSpPr>
            <a:spLocks noGrp="1"/>
          </p:cNvSpPr>
          <p:nvPr>
            <p:ph idx="1"/>
          </p:nvPr>
        </p:nvSpPr>
        <p:spPr>
          <a:xfrm>
            <a:off x="3563888" y="908720"/>
            <a:ext cx="5472608" cy="504056"/>
          </a:xfrm>
          <a:ln>
            <a:solidFill>
              <a:schemeClr val="tx1"/>
            </a:solidFill>
          </a:ln>
        </p:spPr>
        <p:txBody>
          <a:bodyPr>
            <a:normAutofit fontScale="77500" lnSpcReduction="20000"/>
          </a:bodyPr>
          <a:lstStyle/>
          <a:p>
            <a:pPr>
              <a:buNone/>
            </a:pPr>
            <a:r>
              <a:rPr lang="fr-BE" dirty="0" err="1" smtClean="0">
                <a:solidFill>
                  <a:schemeClr val="tx1"/>
                </a:solidFill>
              </a:rPr>
              <a:t>Experiment</a:t>
            </a:r>
            <a:r>
              <a:rPr lang="fr-BE" dirty="0" smtClean="0">
                <a:solidFill>
                  <a:schemeClr val="tx1"/>
                </a:solidFill>
              </a:rPr>
              <a:t> – IC22 </a:t>
            </a:r>
            <a:r>
              <a:rPr lang="fr-BE" dirty="0" err="1" smtClean="0">
                <a:solidFill>
                  <a:schemeClr val="tx1"/>
                </a:solidFill>
              </a:rPr>
              <a:t>angular</a:t>
            </a:r>
            <a:r>
              <a:rPr lang="fr-BE" dirty="0" smtClean="0">
                <a:solidFill>
                  <a:schemeClr val="tx1"/>
                </a:solidFill>
              </a:rPr>
              <a:t> distribution</a:t>
            </a:r>
            <a:endParaRPr lang="fr-BE" dirty="0">
              <a:solidFill>
                <a:schemeClr val="tx1"/>
              </a:solidFill>
            </a:endParaRPr>
          </a:p>
        </p:txBody>
      </p:sp>
      <p:cxnSp>
        <p:nvCxnSpPr>
          <p:cNvPr id="24" name="Straight Arrow Connector 23"/>
          <p:cNvCxnSpPr/>
          <p:nvPr/>
        </p:nvCxnSpPr>
        <p:spPr>
          <a:xfrm rot="10800000" flipV="1">
            <a:off x="4283968" y="1268760"/>
            <a:ext cx="648072" cy="3600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4572000" y="1556792"/>
            <a:ext cx="1152128"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7524" name="Object 4"/>
          <p:cNvGraphicFramePr>
            <a:graphicFrameLocks noChangeAspect="1"/>
          </p:cNvGraphicFramePr>
          <p:nvPr/>
        </p:nvGraphicFramePr>
        <p:xfrm>
          <a:off x="3071813" y="5418138"/>
          <a:ext cx="3503612" cy="925512"/>
        </p:xfrm>
        <a:graphic>
          <a:graphicData uri="http://schemas.openxmlformats.org/presentationml/2006/ole">
            <p:oleObj spid="_x0000_s107524" name="Equation" r:id="rId6" imgW="1346040" imgH="355320" progId="Equation.DSMT4">
              <p:embed/>
            </p:oleObj>
          </a:graphicData>
        </a:graphic>
      </p:graphicFrame>
      <p:sp>
        <p:nvSpPr>
          <p:cNvPr id="27" name="Text Box 22"/>
          <p:cNvSpPr txBox="1">
            <a:spLocks noChangeArrowheads="1"/>
          </p:cNvSpPr>
          <p:nvPr/>
        </p:nvSpPr>
        <p:spPr bwMode="auto">
          <a:xfrm>
            <a:off x="511372" y="5478323"/>
            <a:ext cx="2428870" cy="830997"/>
          </a:xfrm>
          <a:prstGeom prst="rect">
            <a:avLst/>
          </a:prstGeom>
          <a:noFill/>
          <a:ln w="9525">
            <a:noFill/>
            <a:miter lim="800000"/>
            <a:headEnd/>
            <a:tailEnd/>
          </a:ln>
          <a:effectLst/>
        </p:spPr>
        <p:txBody>
          <a:bodyPr wrap="none">
            <a:spAutoFit/>
          </a:bodyPr>
          <a:lstStyle/>
          <a:p>
            <a:r>
              <a:rPr lang="el-GR" sz="2400" dirty="0" smtClean="0">
                <a:solidFill>
                  <a:schemeClr val="tx2">
                    <a:lumMod val="60000"/>
                    <a:lumOff val="40000"/>
                  </a:schemeClr>
                </a:solidFill>
                <a:latin typeface="Times New Roman"/>
                <a:cs typeface="Times New Roman"/>
              </a:rPr>
              <a:t>γ</a:t>
            </a:r>
            <a:r>
              <a:rPr lang="fr-BE" sz="2400" baseline="30000" dirty="0" smtClean="0">
                <a:solidFill>
                  <a:schemeClr val="tx2">
                    <a:lumMod val="60000"/>
                    <a:lumOff val="40000"/>
                  </a:schemeClr>
                </a:solidFill>
                <a:latin typeface="Times New Roman"/>
                <a:cs typeface="Times New Roman"/>
              </a:rPr>
              <a:t>(1)</a:t>
            </a:r>
            <a:r>
              <a:rPr lang="fr-BE" sz="2400" dirty="0" smtClean="0">
                <a:solidFill>
                  <a:schemeClr val="tx2">
                    <a:lumMod val="60000"/>
                    <a:lumOff val="40000"/>
                  </a:schemeClr>
                </a:solidFill>
                <a:latin typeface="Times New Roman"/>
                <a:cs typeface="Times New Roman"/>
              </a:rPr>
              <a:t>p </a:t>
            </a:r>
            <a:r>
              <a:rPr lang="fr-BE" sz="2400" dirty="0" err="1" smtClean="0">
                <a:solidFill>
                  <a:schemeClr val="tx2">
                    <a:lumMod val="60000"/>
                    <a:lumOff val="40000"/>
                  </a:schemeClr>
                </a:solidFill>
                <a:latin typeface="Comic Sans MS" pitchFamily="66" charset="0"/>
              </a:rPr>
              <a:t>Scattering</a:t>
            </a:r>
            <a:r>
              <a:rPr lang="fr-BE" sz="2400" dirty="0" smtClean="0">
                <a:solidFill>
                  <a:schemeClr val="tx2">
                    <a:lumMod val="60000"/>
                    <a:lumOff val="40000"/>
                  </a:schemeClr>
                </a:solidFill>
                <a:latin typeface="Comic Sans MS" pitchFamily="66" charset="0"/>
              </a:rPr>
              <a:t> </a:t>
            </a:r>
          </a:p>
          <a:p>
            <a:r>
              <a:rPr lang="fr-BE" sz="2400" dirty="0" smtClean="0">
                <a:solidFill>
                  <a:schemeClr val="tx2">
                    <a:lumMod val="60000"/>
                    <a:lumOff val="40000"/>
                  </a:schemeClr>
                </a:solidFill>
                <a:latin typeface="Comic Sans MS" pitchFamily="66" charset="0"/>
              </a:rPr>
              <a:t>cross section</a:t>
            </a:r>
            <a:endParaRPr lang="en-US" sz="2400" dirty="0">
              <a:solidFill>
                <a:schemeClr val="tx2">
                  <a:lumMod val="60000"/>
                  <a:lumOff val="4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LKP-proton SD cross section</a:t>
            </a:r>
            <a:endParaRPr lang="fr-BE" dirty="0"/>
          </a:p>
        </p:txBody>
      </p:sp>
      <p:sp>
        <p:nvSpPr>
          <p:cNvPr id="4" name="Date Placeholder 3"/>
          <p:cNvSpPr>
            <a:spLocks noGrp="1"/>
          </p:cNvSpPr>
          <p:nvPr>
            <p:ph type="dt" sz="half" idx="10"/>
          </p:nvPr>
        </p:nvSpPr>
        <p:spPr/>
        <p:txBody>
          <a:bodyPr/>
          <a:lstStyle/>
          <a:p>
            <a:r>
              <a:rPr lang="fr-FR" smtClean="0"/>
              <a:t>Catherine De Clercq</a:t>
            </a:r>
            <a:endParaRPr lang="fr-BE" dirty="0"/>
          </a:p>
        </p:txBody>
      </p:sp>
      <p:sp>
        <p:nvSpPr>
          <p:cNvPr id="5" name="Footer Placeholder 4"/>
          <p:cNvSpPr>
            <a:spLocks noGrp="1"/>
          </p:cNvSpPr>
          <p:nvPr>
            <p:ph type="ftr" sz="quarter" idx="11"/>
          </p:nvPr>
        </p:nvSpPr>
        <p:spPr/>
        <p:txBody>
          <a:bodyPr/>
          <a:lstStyle/>
          <a:p>
            <a:r>
              <a:rPr lang="fr-BE" smtClean="0"/>
              <a:t>DM in IceCube</a:t>
            </a:r>
            <a:endParaRPr lang="fr-BE" dirty="0"/>
          </a:p>
        </p:txBody>
      </p:sp>
      <p:sp>
        <p:nvSpPr>
          <p:cNvPr id="6" name="Slide Number Placeholder 5"/>
          <p:cNvSpPr>
            <a:spLocks noGrp="1"/>
          </p:cNvSpPr>
          <p:nvPr>
            <p:ph type="sldNum" sz="quarter" idx="12"/>
          </p:nvPr>
        </p:nvSpPr>
        <p:spPr/>
        <p:txBody>
          <a:bodyPr/>
          <a:lstStyle/>
          <a:p>
            <a:fld id="{EAA0DE33-1A4D-41F2-B9D0-EF65D06789FD}" type="slidenum">
              <a:rPr lang="fr-BE" smtClean="0"/>
              <a:pPr/>
              <a:t>32</a:t>
            </a:fld>
            <a:endParaRPr lang="fr-BE"/>
          </a:p>
        </p:txBody>
      </p:sp>
      <p:pic>
        <p:nvPicPr>
          <p:cNvPr id="7" name="Picture 6" descr="IC22_LKP_SD-x-sec_final.jpg"/>
          <p:cNvPicPr>
            <a:picLocks noChangeAspect="1"/>
          </p:cNvPicPr>
          <p:nvPr/>
        </p:nvPicPr>
        <p:blipFill>
          <a:blip r:embed="rId3" cstate="print"/>
          <a:stretch>
            <a:fillRect/>
          </a:stretch>
        </p:blipFill>
        <p:spPr>
          <a:xfrm>
            <a:off x="179512" y="797265"/>
            <a:ext cx="7776864" cy="5584063"/>
          </a:xfrm>
          <a:prstGeom prst="rect">
            <a:avLst/>
          </a:prstGeom>
          <a:ln>
            <a:noFill/>
          </a:ln>
          <a:effectLst/>
          <a:scene3d>
            <a:camera prst="orthographicFront">
              <a:rot lat="0" lon="0" rev="0"/>
            </a:camera>
            <a:lightRig rig="glow" dir="t">
              <a:rot lat="0" lon="0" rev="4800000"/>
            </a:lightRig>
          </a:scene3d>
          <a:sp3d prstMaterial="matte">
            <a:bevelT w="127000" h="63500"/>
          </a:sp3d>
        </p:spPr>
      </p:pic>
      <p:sp>
        <p:nvSpPr>
          <p:cNvPr id="9" name="TextBox 8"/>
          <p:cNvSpPr txBox="1"/>
          <p:nvPr/>
        </p:nvSpPr>
        <p:spPr>
          <a:xfrm>
            <a:off x="5436096" y="3284984"/>
            <a:ext cx="1459054" cy="369332"/>
          </a:xfrm>
          <a:prstGeom prst="rect">
            <a:avLst/>
          </a:prstGeom>
          <a:noFill/>
          <a:ln>
            <a:solidFill>
              <a:srgbClr val="FF0000"/>
            </a:solidFill>
          </a:ln>
        </p:spPr>
        <p:txBody>
          <a:bodyPr wrap="none" rtlCol="0">
            <a:spAutoFit/>
          </a:bodyPr>
          <a:lstStyle/>
          <a:p>
            <a:r>
              <a:rPr lang="fr-BE" dirty="0" err="1" smtClean="0">
                <a:solidFill>
                  <a:srgbClr val="FF0000"/>
                </a:solidFill>
              </a:rPr>
              <a:t>IceCube</a:t>
            </a:r>
            <a:r>
              <a:rPr lang="fr-BE" dirty="0" smtClean="0">
                <a:solidFill>
                  <a:srgbClr val="FF0000"/>
                </a:solidFill>
              </a:rPr>
              <a:t> 2007</a:t>
            </a:r>
            <a:endParaRPr lang="fr-BE" dirty="0">
              <a:solidFill>
                <a:srgbClr val="FF0000"/>
              </a:solidFill>
            </a:endParaRPr>
          </a:p>
        </p:txBody>
      </p:sp>
      <p:graphicFrame>
        <p:nvGraphicFramePr>
          <p:cNvPr id="8" name="Object 7"/>
          <p:cNvGraphicFramePr>
            <a:graphicFrameLocks noChangeAspect="1"/>
          </p:cNvGraphicFramePr>
          <p:nvPr/>
        </p:nvGraphicFramePr>
        <p:xfrm>
          <a:off x="6696744" y="4841922"/>
          <a:ext cx="2339752" cy="891334"/>
        </p:xfrm>
        <a:graphic>
          <a:graphicData uri="http://schemas.openxmlformats.org/presentationml/2006/ole">
            <p:oleObj spid="_x0000_s116737" name="Equation" r:id="rId4" imgW="1600200" imgH="609480" progId="Equation.DSMT4">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BE" dirty="0" err="1" smtClean="0"/>
              <a:t>WIMPs</a:t>
            </a:r>
            <a:r>
              <a:rPr lang="fr-BE" dirty="0" smtClean="0"/>
              <a:t> in the halo</a:t>
            </a:r>
            <a:endParaRPr lang="fr-BE" dirty="0"/>
          </a:p>
        </p:txBody>
      </p:sp>
      <p:sp>
        <p:nvSpPr>
          <p:cNvPr id="8" name="Text Placeholder 7"/>
          <p:cNvSpPr>
            <a:spLocks noGrp="1"/>
          </p:cNvSpPr>
          <p:nvPr>
            <p:ph type="body" idx="1"/>
          </p:nvPr>
        </p:nvSpPr>
        <p:spPr/>
        <p:txBody>
          <a:bodyPr/>
          <a:lstStyle/>
          <a:p>
            <a:r>
              <a:rPr lang="fr-BE" dirty="0" smtClean="0"/>
              <a:t>Large </a:t>
            </a:r>
            <a:r>
              <a:rPr lang="fr-BE" dirty="0" err="1" smtClean="0"/>
              <a:t>scale</a:t>
            </a:r>
            <a:r>
              <a:rPr lang="fr-BE" dirty="0" smtClean="0"/>
              <a:t> </a:t>
            </a:r>
            <a:r>
              <a:rPr lang="fr-BE" dirty="0" err="1" smtClean="0"/>
              <a:t>anisotropy</a:t>
            </a:r>
            <a:r>
              <a:rPr lang="fr-BE" dirty="0" smtClean="0"/>
              <a:t> </a:t>
            </a:r>
            <a:r>
              <a:rPr lang="fr-BE" dirty="0" err="1" smtClean="0"/>
              <a:t>near</a:t>
            </a:r>
            <a:r>
              <a:rPr lang="fr-BE" dirty="0" smtClean="0"/>
              <a:t> </a:t>
            </a:r>
            <a:r>
              <a:rPr lang="fr-BE" dirty="0" err="1" smtClean="0"/>
              <a:t>Galactic</a:t>
            </a:r>
            <a:r>
              <a:rPr lang="fr-BE" dirty="0" smtClean="0"/>
              <a:t> Centre</a:t>
            </a:r>
          </a:p>
          <a:p>
            <a:r>
              <a:rPr lang="fr-BE" dirty="0" err="1" smtClean="0"/>
              <a:t>Dedicated</a:t>
            </a:r>
            <a:r>
              <a:rPr lang="fr-BE" dirty="0" smtClean="0"/>
              <a:t> GC </a:t>
            </a:r>
            <a:r>
              <a:rPr lang="fr-BE" dirty="0" err="1" smtClean="0"/>
              <a:t>search</a:t>
            </a:r>
            <a:endParaRPr lang="fr-BE" dirty="0" smtClean="0"/>
          </a:p>
          <a:p>
            <a:r>
              <a:rPr lang="fr-BE" dirty="0" smtClean="0"/>
              <a:t>Self-annihilation cross section</a:t>
            </a:r>
            <a:endParaRPr lang="fr-BE" dirty="0"/>
          </a:p>
        </p:txBody>
      </p:sp>
      <p:sp>
        <p:nvSpPr>
          <p:cNvPr id="4" name="Date Placeholder 3"/>
          <p:cNvSpPr>
            <a:spLocks noGrp="1"/>
          </p:cNvSpPr>
          <p:nvPr>
            <p:ph type="dt" sz="half" idx="4294967295"/>
          </p:nvPr>
        </p:nvSpPr>
        <p:spPr>
          <a:xfrm>
            <a:off x="0" y="6448425"/>
            <a:ext cx="2133600" cy="365125"/>
          </a:xfrm>
        </p:spPr>
        <p:txBody>
          <a:bodyPr/>
          <a:lstStyle/>
          <a:p>
            <a:r>
              <a:rPr lang="fr-FR" smtClean="0"/>
              <a:t>Catherine De Clercq</a:t>
            </a:r>
            <a:endParaRPr lang="fr-BE" dirty="0"/>
          </a:p>
        </p:txBody>
      </p:sp>
      <p:sp>
        <p:nvSpPr>
          <p:cNvPr id="5" name="Footer Placeholder 4"/>
          <p:cNvSpPr>
            <a:spLocks noGrp="1"/>
          </p:cNvSpPr>
          <p:nvPr>
            <p:ph type="ftr" sz="quarter" idx="4294967295"/>
          </p:nvPr>
        </p:nvSpPr>
        <p:spPr>
          <a:xfrm>
            <a:off x="0" y="6453188"/>
            <a:ext cx="2895600" cy="365125"/>
          </a:xfrm>
        </p:spPr>
        <p:txBody>
          <a:bodyPr/>
          <a:lstStyle/>
          <a:p>
            <a:r>
              <a:rPr lang="fr-BE" smtClean="0"/>
              <a:t>DM in IceCube</a:t>
            </a:r>
            <a:endParaRPr lang="fr-BE" dirty="0"/>
          </a:p>
        </p:txBody>
      </p:sp>
      <p:sp>
        <p:nvSpPr>
          <p:cNvPr id="6" name="Slide Number Placeholder 5"/>
          <p:cNvSpPr>
            <a:spLocks noGrp="1"/>
          </p:cNvSpPr>
          <p:nvPr>
            <p:ph type="sldNum" sz="quarter" idx="4294967295"/>
          </p:nvPr>
        </p:nvSpPr>
        <p:spPr>
          <a:xfrm>
            <a:off x="7010400" y="6448425"/>
            <a:ext cx="2133600" cy="365125"/>
          </a:xfrm>
        </p:spPr>
        <p:txBody>
          <a:bodyPr/>
          <a:lstStyle/>
          <a:p>
            <a:fld id="{EAA0DE33-1A4D-41F2-B9D0-EF65D06789FD}" type="slidenum">
              <a:rPr lang="fr-BE" smtClean="0"/>
              <a:pPr/>
              <a:t>33</a:t>
            </a:fld>
            <a:endParaRPr lang="fr-BE"/>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dirty="0" smtClean="0"/>
              <a:t>Large </a:t>
            </a:r>
            <a:r>
              <a:rPr lang="fr-BE" dirty="0" err="1" smtClean="0"/>
              <a:t>scale</a:t>
            </a:r>
            <a:r>
              <a:rPr lang="fr-BE" dirty="0" smtClean="0"/>
              <a:t> neutrino </a:t>
            </a:r>
            <a:r>
              <a:rPr lang="fr-BE" dirty="0" err="1" smtClean="0"/>
              <a:t>anisotropy</a:t>
            </a:r>
            <a:endParaRPr lang="fr-BE" dirty="0"/>
          </a:p>
        </p:txBody>
      </p:sp>
      <p:sp>
        <p:nvSpPr>
          <p:cNvPr id="5" name="Content Placeholder 4"/>
          <p:cNvSpPr>
            <a:spLocks noGrp="1"/>
          </p:cNvSpPr>
          <p:nvPr>
            <p:ph idx="1"/>
          </p:nvPr>
        </p:nvSpPr>
        <p:spPr>
          <a:xfrm>
            <a:off x="0" y="836712"/>
            <a:ext cx="9144000" cy="5328592"/>
          </a:xfrm>
        </p:spPr>
        <p:txBody>
          <a:bodyPr>
            <a:normAutofit/>
          </a:bodyPr>
          <a:lstStyle/>
          <a:p>
            <a:r>
              <a:rPr lang="fr-BE" sz="2400" dirty="0" err="1" smtClean="0"/>
              <a:t>Search</a:t>
            </a:r>
            <a:r>
              <a:rPr lang="fr-BE" sz="2400" dirty="0" smtClean="0"/>
              <a:t> for </a:t>
            </a:r>
            <a:r>
              <a:rPr lang="fr-BE" sz="2400" dirty="0" err="1" smtClean="0"/>
              <a:t>anisotropy</a:t>
            </a:r>
            <a:r>
              <a:rPr lang="fr-BE" sz="2400" dirty="0" smtClean="0"/>
              <a:t> </a:t>
            </a:r>
            <a:r>
              <a:rPr lang="fr-BE" sz="2400" dirty="0" err="1" smtClean="0"/>
              <a:t>near</a:t>
            </a:r>
            <a:r>
              <a:rPr lang="fr-BE" sz="2400" dirty="0" smtClean="0"/>
              <a:t> </a:t>
            </a:r>
            <a:r>
              <a:rPr lang="fr-BE" sz="2400" dirty="0" err="1" smtClean="0"/>
              <a:t>Galactic</a:t>
            </a:r>
            <a:r>
              <a:rPr lang="fr-BE" sz="2400" dirty="0" smtClean="0"/>
              <a:t> Centre in IC22 point source </a:t>
            </a:r>
            <a:r>
              <a:rPr lang="fr-BE" sz="2400" dirty="0" err="1" smtClean="0"/>
              <a:t>sample</a:t>
            </a:r>
            <a:endParaRPr lang="fr-BE" sz="2400" dirty="0" smtClean="0"/>
          </a:p>
          <a:p>
            <a:r>
              <a:rPr lang="fr-BE" sz="2400" dirty="0" smtClean="0"/>
              <a:t>Background in ‘ON’ = BG in ‘OFF’ = </a:t>
            </a:r>
            <a:r>
              <a:rPr lang="fr-BE" sz="2400" dirty="0" err="1" smtClean="0"/>
              <a:t>atmospheric</a:t>
            </a:r>
            <a:r>
              <a:rPr lang="fr-BE" sz="2400" dirty="0" smtClean="0"/>
              <a:t> </a:t>
            </a:r>
            <a:r>
              <a:rPr lang="el-GR" sz="2400" dirty="0" smtClean="0">
                <a:latin typeface="Times New Roman"/>
                <a:cs typeface="Times New Roman"/>
              </a:rPr>
              <a:t>ν</a:t>
            </a:r>
            <a:r>
              <a:rPr lang="fr-BE" sz="2400" dirty="0" smtClean="0">
                <a:latin typeface="Times New Roman"/>
                <a:cs typeface="Times New Roman"/>
              </a:rPr>
              <a:t> + µ</a:t>
            </a:r>
            <a:endParaRPr lang="fr-BE" sz="2400" dirty="0"/>
          </a:p>
        </p:txBody>
      </p:sp>
      <p:pic>
        <p:nvPicPr>
          <p:cNvPr id="10" name="Picture 2"/>
          <p:cNvPicPr>
            <a:picLocks noChangeAspect="1" noChangeArrowheads="1"/>
          </p:cNvPicPr>
          <p:nvPr/>
        </p:nvPicPr>
        <p:blipFill>
          <a:blip r:embed="rId2" cstate="print"/>
          <a:srcRect/>
          <a:stretch>
            <a:fillRect/>
          </a:stretch>
        </p:blipFill>
        <p:spPr bwMode="auto">
          <a:xfrm>
            <a:off x="1994048" y="3085762"/>
            <a:ext cx="6336704" cy="3511590"/>
          </a:xfrm>
          <a:prstGeom prst="rect">
            <a:avLst/>
          </a:prstGeom>
          <a:noFill/>
          <a:ln w="9525">
            <a:noFill/>
            <a:miter lim="800000"/>
            <a:headEnd/>
            <a:tailEnd/>
          </a:ln>
        </p:spPr>
      </p:pic>
      <p:sp>
        <p:nvSpPr>
          <p:cNvPr id="12" name="TextBox 11"/>
          <p:cNvSpPr txBox="1"/>
          <p:nvPr/>
        </p:nvSpPr>
        <p:spPr>
          <a:xfrm>
            <a:off x="35496" y="2276872"/>
            <a:ext cx="3187860" cy="830997"/>
          </a:xfrm>
          <a:prstGeom prst="rect">
            <a:avLst/>
          </a:prstGeom>
          <a:solidFill>
            <a:schemeClr val="bg1"/>
          </a:solidFill>
          <a:ln>
            <a:solidFill>
              <a:schemeClr val="accent6">
                <a:lumMod val="50000"/>
              </a:schemeClr>
            </a:solidFill>
          </a:ln>
        </p:spPr>
        <p:txBody>
          <a:bodyPr wrap="none" rtlCol="0">
            <a:spAutoFit/>
          </a:bodyPr>
          <a:lstStyle/>
          <a:p>
            <a:r>
              <a:rPr lang="fr-BE" sz="2400" dirty="0" err="1" smtClean="0">
                <a:solidFill>
                  <a:schemeClr val="accent6">
                    <a:lumMod val="50000"/>
                  </a:schemeClr>
                </a:solidFill>
              </a:rPr>
              <a:t>Northern</a:t>
            </a:r>
            <a:r>
              <a:rPr lang="fr-BE" sz="2400" dirty="0" smtClean="0">
                <a:solidFill>
                  <a:schemeClr val="accent6">
                    <a:lumMod val="50000"/>
                  </a:schemeClr>
                </a:solidFill>
              </a:rPr>
              <a:t> </a:t>
            </a:r>
            <a:r>
              <a:rPr lang="fr-BE" sz="2400" dirty="0" err="1" smtClean="0">
                <a:solidFill>
                  <a:schemeClr val="accent6">
                    <a:lumMod val="50000"/>
                  </a:schemeClr>
                </a:solidFill>
              </a:rPr>
              <a:t>hemisphere</a:t>
            </a:r>
            <a:r>
              <a:rPr lang="fr-BE" sz="2400" dirty="0" smtClean="0">
                <a:solidFill>
                  <a:schemeClr val="accent6">
                    <a:lumMod val="50000"/>
                  </a:schemeClr>
                </a:solidFill>
              </a:rPr>
              <a:t> = </a:t>
            </a:r>
          </a:p>
          <a:p>
            <a:r>
              <a:rPr lang="fr-BE" sz="2400" dirty="0" err="1" smtClean="0">
                <a:solidFill>
                  <a:schemeClr val="accent6">
                    <a:lumMod val="50000"/>
                  </a:schemeClr>
                </a:solidFill>
              </a:rPr>
              <a:t>IceCube</a:t>
            </a:r>
            <a:r>
              <a:rPr lang="fr-BE" sz="2400" dirty="0" smtClean="0">
                <a:solidFill>
                  <a:schemeClr val="accent6">
                    <a:lumMod val="50000"/>
                  </a:schemeClr>
                </a:solidFill>
              </a:rPr>
              <a:t> </a:t>
            </a:r>
            <a:r>
              <a:rPr lang="el-GR" sz="2400" dirty="0" smtClean="0">
                <a:solidFill>
                  <a:schemeClr val="accent6">
                    <a:lumMod val="50000"/>
                  </a:schemeClr>
                </a:solidFill>
                <a:latin typeface="Times New Roman"/>
                <a:cs typeface="Times New Roman"/>
              </a:rPr>
              <a:t>ν</a:t>
            </a:r>
            <a:r>
              <a:rPr lang="fr-BE" sz="2400" dirty="0" smtClean="0">
                <a:solidFill>
                  <a:schemeClr val="accent6">
                    <a:lumMod val="50000"/>
                  </a:schemeClr>
                </a:solidFill>
                <a:latin typeface="Times New Roman"/>
                <a:cs typeface="Times New Roman"/>
              </a:rPr>
              <a:t> </a:t>
            </a:r>
            <a:r>
              <a:rPr lang="fr-BE" sz="2400" dirty="0" err="1" smtClean="0">
                <a:solidFill>
                  <a:schemeClr val="accent6">
                    <a:lumMod val="50000"/>
                  </a:schemeClr>
                </a:solidFill>
              </a:rPr>
              <a:t>field</a:t>
            </a:r>
            <a:r>
              <a:rPr lang="fr-BE" sz="2400" dirty="0" smtClean="0">
                <a:solidFill>
                  <a:schemeClr val="accent6">
                    <a:lumMod val="50000"/>
                  </a:schemeClr>
                </a:solidFill>
              </a:rPr>
              <a:t> of </a:t>
            </a:r>
            <a:r>
              <a:rPr lang="fr-BE" sz="2400" dirty="0" err="1" smtClean="0">
                <a:solidFill>
                  <a:schemeClr val="accent6">
                    <a:lumMod val="50000"/>
                  </a:schemeClr>
                </a:solidFill>
              </a:rPr>
              <a:t>view</a:t>
            </a:r>
            <a:endParaRPr lang="fr-BE" sz="2400" dirty="0">
              <a:solidFill>
                <a:schemeClr val="accent6">
                  <a:lumMod val="50000"/>
                </a:schemeClr>
              </a:solidFill>
            </a:endParaRPr>
          </a:p>
        </p:txBody>
      </p:sp>
      <p:sp>
        <p:nvSpPr>
          <p:cNvPr id="14" name="Explosion 2 13"/>
          <p:cNvSpPr/>
          <p:nvPr/>
        </p:nvSpPr>
        <p:spPr>
          <a:xfrm>
            <a:off x="3441576" y="5013176"/>
            <a:ext cx="914400" cy="914400"/>
          </a:xfrm>
          <a:prstGeom prst="irregularSeal2">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TextBox 14"/>
          <p:cNvSpPr txBox="1"/>
          <p:nvPr/>
        </p:nvSpPr>
        <p:spPr>
          <a:xfrm>
            <a:off x="3131840" y="3212976"/>
            <a:ext cx="1691040" cy="523220"/>
          </a:xfrm>
          <a:prstGeom prst="rect">
            <a:avLst/>
          </a:prstGeom>
          <a:solidFill>
            <a:schemeClr val="tx2">
              <a:lumMod val="60000"/>
              <a:lumOff val="40000"/>
            </a:schemeClr>
          </a:solidFill>
        </p:spPr>
        <p:txBody>
          <a:bodyPr wrap="none" rtlCol="0">
            <a:spAutoFit/>
          </a:bodyPr>
          <a:lstStyle/>
          <a:p>
            <a:r>
              <a:rPr lang="fr-BE" sz="2800" dirty="0" smtClean="0">
                <a:solidFill>
                  <a:srgbClr val="FFFF00"/>
                </a:solidFill>
              </a:rPr>
              <a:t>On-source</a:t>
            </a:r>
            <a:endParaRPr lang="fr-BE" sz="2800" dirty="0">
              <a:solidFill>
                <a:srgbClr val="FFFF00"/>
              </a:solidFill>
            </a:endParaRPr>
          </a:p>
        </p:txBody>
      </p:sp>
      <p:sp>
        <p:nvSpPr>
          <p:cNvPr id="16" name="TextBox 15"/>
          <p:cNvSpPr txBox="1"/>
          <p:nvPr/>
        </p:nvSpPr>
        <p:spPr>
          <a:xfrm>
            <a:off x="5652120" y="3212976"/>
            <a:ext cx="1716367" cy="523220"/>
          </a:xfrm>
          <a:prstGeom prst="rect">
            <a:avLst/>
          </a:prstGeom>
          <a:solidFill>
            <a:srgbClr val="FFFF00"/>
          </a:solidFill>
        </p:spPr>
        <p:txBody>
          <a:bodyPr wrap="none" rtlCol="0">
            <a:spAutoFit/>
          </a:bodyPr>
          <a:lstStyle/>
          <a:p>
            <a:r>
              <a:rPr lang="fr-BE" sz="2800" dirty="0" smtClean="0">
                <a:solidFill>
                  <a:schemeClr val="tx2">
                    <a:lumMod val="60000"/>
                    <a:lumOff val="40000"/>
                  </a:schemeClr>
                </a:solidFill>
              </a:rPr>
              <a:t>Off-source</a:t>
            </a:r>
            <a:endParaRPr lang="fr-BE" sz="2800" dirty="0">
              <a:solidFill>
                <a:schemeClr val="tx2">
                  <a:lumMod val="60000"/>
                  <a:lumOff val="40000"/>
                </a:schemeClr>
              </a:solidFill>
            </a:endParaRPr>
          </a:p>
        </p:txBody>
      </p:sp>
      <p:sp>
        <p:nvSpPr>
          <p:cNvPr id="9" name="TextBox 8"/>
          <p:cNvSpPr txBox="1"/>
          <p:nvPr/>
        </p:nvSpPr>
        <p:spPr>
          <a:xfrm>
            <a:off x="8244408" y="4653136"/>
            <a:ext cx="423514" cy="369332"/>
          </a:xfrm>
          <a:prstGeom prst="rect">
            <a:avLst/>
          </a:prstGeom>
          <a:noFill/>
        </p:spPr>
        <p:txBody>
          <a:bodyPr wrap="none" rtlCol="0">
            <a:spAutoFit/>
          </a:bodyPr>
          <a:lstStyle/>
          <a:p>
            <a:r>
              <a:rPr lang="fr-BE" dirty="0" smtClean="0"/>
              <a:t>0h</a:t>
            </a:r>
            <a:endParaRPr lang="fr-BE" dirty="0"/>
          </a:p>
        </p:txBody>
      </p:sp>
      <p:sp>
        <p:nvSpPr>
          <p:cNvPr id="11" name="TextBox 10"/>
          <p:cNvSpPr txBox="1"/>
          <p:nvPr/>
        </p:nvSpPr>
        <p:spPr>
          <a:xfrm>
            <a:off x="1691680" y="4653136"/>
            <a:ext cx="540533" cy="369332"/>
          </a:xfrm>
          <a:prstGeom prst="rect">
            <a:avLst/>
          </a:prstGeom>
          <a:noFill/>
        </p:spPr>
        <p:txBody>
          <a:bodyPr wrap="none" rtlCol="0">
            <a:spAutoFit/>
          </a:bodyPr>
          <a:lstStyle/>
          <a:p>
            <a:r>
              <a:rPr lang="fr-BE" dirty="0" smtClean="0"/>
              <a:t>24h</a:t>
            </a:r>
            <a:endParaRPr lang="fr-B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dirty="0" smtClean="0"/>
              <a:t>Large </a:t>
            </a:r>
            <a:r>
              <a:rPr lang="fr-BE" dirty="0" err="1" smtClean="0"/>
              <a:t>scale</a:t>
            </a:r>
            <a:r>
              <a:rPr lang="fr-BE" dirty="0" smtClean="0"/>
              <a:t> neutrino </a:t>
            </a:r>
            <a:r>
              <a:rPr lang="fr-BE" dirty="0" err="1" smtClean="0"/>
              <a:t>anisotropy</a:t>
            </a:r>
            <a:endParaRPr lang="fr-BE" dirty="0"/>
          </a:p>
        </p:txBody>
      </p:sp>
      <p:sp>
        <p:nvSpPr>
          <p:cNvPr id="5" name="Content Placeholder 4"/>
          <p:cNvSpPr>
            <a:spLocks noGrp="1"/>
          </p:cNvSpPr>
          <p:nvPr>
            <p:ph idx="1"/>
          </p:nvPr>
        </p:nvSpPr>
        <p:spPr>
          <a:xfrm>
            <a:off x="0" y="836712"/>
            <a:ext cx="9144000" cy="5328592"/>
          </a:xfrm>
        </p:spPr>
        <p:txBody>
          <a:bodyPr>
            <a:normAutofit/>
          </a:bodyPr>
          <a:lstStyle/>
          <a:p>
            <a:r>
              <a:rPr lang="fr-BE" sz="2400" dirty="0" smtClean="0"/>
              <a:t>5114 </a:t>
            </a:r>
            <a:r>
              <a:rPr lang="fr-BE" sz="2400" dirty="0" err="1" smtClean="0"/>
              <a:t>events</a:t>
            </a:r>
            <a:r>
              <a:rPr lang="fr-BE" sz="2400" dirty="0" smtClean="0"/>
              <a:t> in 276 </a:t>
            </a:r>
            <a:r>
              <a:rPr lang="fr-BE" sz="2400" dirty="0" err="1" smtClean="0"/>
              <a:t>days</a:t>
            </a:r>
            <a:r>
              <a:rPr lang="fr-BE" sz="2400" dirty="0" smtClean="0"/>
              <a:t> in 2007</a:t>
            </a:r>
          </a:p>
          <a:p>
            <a:r>
              <a:rPr lang="fr-BE" sz="2400" dirty="0" smtClean="0"/>
              <a:t>No </a:t>
            </a:r>
            <a:r>
              <a:rPr lang="fr-BE" sz="2400" dirty="0" err="1" smtClean="0"/>
              <a:t>anisotropy</a:t>
            </a:r>
            <a:r>
              <a:rPr lang="fr-BE" sz="2400" dirty="0" smtClean="0"/>
              <a:t> </a:t>
            </a:r>
            <a:r>
              <a:rPr lang="fr-BE" sz="2400" dirty="0" err="1" smtClean="0"/>
              <a:t>found</a:t>
            </a:r>
            <a:endParaRPr lang="fr-BE" sz="2400" dirty="0"/>
          </a:p>
        </p:txBody>
      </p:sp>
      <p:grpSp>
        <p:nvGrpSpPr>
          <p:cNvPr id="2" name="Group 10"/>
          <p:cNvGrpSpPr/>
          <p:nvPr/>
        </p:nvGrpSpPr>
        <p:grpSpPr>
          <a:xfrm>
            <a:off x="1706016" y="1628800"/>
            <a:ext cx="7690520" cy="4968552"/>
            <a:chOff x="1043608" y="1628800"/>
            <a:chExt cx="7690520" cy="4968552"/>
          </a:xfrm>
        </p:grpSpPr>
        <p:pic>
          <p:nvPicPr>
            <p:cNvPr id="10" name="Picture 2"/>
            <p:cNvPicPr>
              <a:picLocks noChangeAspect="1" noChangeArrowheads="1"/>
            </p:cNvPicPr>
            <p:nvPr/>
          </p:nvPicPr>
          <p:blipFill>
            <a:blip r:embed="rId2" cstate="print"/>
            <a:srcRect/>
            <a:stretch>
              <a:fillRect/>
            </a:stretch>
          </p:blipFill>
          <p:spPr bwMode="auto">
            <a:xfrm>
              <a:off x="1331640" y="3085762"/>
              <a:ext cx="6336704" cy="3511590"/>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1043608" y="1628800"/>
              <a:ext cx="7690520" cy="2747639"/>
            </a:xfrm>
            <a:prstGeom prst="rect">
              <a:avLst/>
            </a:prstGeom>
            <a:noFill/>
            <a:ln w="9525">
              <a:noFill/>
              <a:miter lim="800000"/>
              <a:headEnd/>
              <a:tailEnd/>
            </a:ln>
          </p:spPr>
        </p:pic>
      </p:grpSp>
      <p:sp>
        <p:nvSpPr>
          <p:cNvPr id="14" name="Explosion 2 13"/>
          <p:cNvSpPr/>
          <p:nvPr/>
        </p:nvSpPr>
        <p:spPr>
          <a:xfrm>
            <a:off x="3441576" y="5013176"/>
            <a:ext cx="914400" cy="914400"/>
          </a:xfrm>
          <a:prstGeom prst="irregularSeal2">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TextBox 10"/>
          <p:cNvSpPr txBox="1"/>
          <p:nvPr/>
        </p:nvSpPr>
        <p:spPr>
          <a:xfrm>
            <a:off x="35496" y="2276872"/>
            <a:ext cx="3187860" cy="830997"/>
          </a:xfrm>
          <a:prstGeom prst="rect">
            <a:avLst/>
          </a:prstGeom>
          <a:solidFill>
            <a:schemeClr val="bg1"/>
          </a:solidFill>
          <a:ln>
            <a:solidFill>
              <a:schemeClr val="accent6">
                <a:lumMod val="50000"/>
              </a:schemeClr>
            </a:solidFill>
          </a:ln>
        </p:spPr>
        <p:txBody>
          <a:bodyPr wrap="none" rtlCol="0">
            <a:spAutoFit/>
          </a:bodyPr>
          <a:lstStyle/>
          <a:p>
            <a:r>
              <a:rPr lang="fr-BE" sz="2400" dirty="0" err="1" smtClean="0">
                <a:solidFill>
                  <a:schemeClr val="accent6">
                    <a:lumMod val="50000"/>
                  </a:schemeClr>
                </a:solidFill>
              </a:rPr>
              <a:t>Northern</a:t>
            </a:r>
            <a:r>
              <a:rPr lang="fr-BE" sz="2400" dirty="0" smtClean="0">
                <a:solidFill>
                  <a:schemeClr val="accent6">
                    <a:lumMod val="50000"/>
                  </a:schemeClr>
                </a:solidFill>
              </a:rPr>
              <a:t> </a:t>
            </a:r>
            <a:r>
              <a:rPr lang="fr-BE" sz="2400" dirty="0" err="1" smtClean="0">
                <a:solidFill>
                  <a:schemeClr val="accent6">
                    <a:lumMod val="50000"/>
                  </a:schemeClr>
                </a:solidFill>
              </a:rPr>
              <a:t>hemisphere</a:t>
            </a:r>
            <a:r>
              <a:rPr lang="fr-BE" sz="2400" dirty="0" smtClean="0">
                <a:solidFill>
                  <a:schemeClr val="accent6">
                    <a:lumMod val="50000"/>
                  </a:schemeClr>
                </a:solidFill>
              </a:rPr>
              <a:t> = </a:t>
            </a:r>
          </a:p>
          <a:p>
            <a:r>
              <a:rPr lang="fr-BE" sz="2400" dirty="0" err="1" smtClean="0">
                <a:solidFill>
                  <a:schemeClr val="accent6">
                    <a:lumMod val="50000"/>
                  </a:schemeClr>
                </a:solidFill>
              </a:rPr>
              <a:t>IceCube</a:t>
            </a:r>
            <a:r>
              <a:rPr lang="fr-BE" sz="2400" dirty="0" smtClean="0">
                <a:solidFill>
                  <a:schemeClr val="accent6">
                    <a:lumMod val="50000"/>
                  </a:schemeClr>
                </a:solidFill>
              </a:rPr>
              <a:t> </a:t>
            </a:r>
            <a:r>
              <a:rPr lang="el-GR" sz="2400" dirty="0" smtClean="0">
                <a:solidFill>
                  <a:schemeClr val="accent6">
                    <a:lumMod val="50000"/>
                  </a:schemeClr>
                </a:solidFill>
                <a:latin typeface="Times New Roman"/>
                <a:cs typeface="Times New Roman"/>
              </a:rPr>
              <a:t>ν</a:t>
            </a:r>
            <a:r>
              <a:rPr lang="fr-BE" sz="2400" dirty="0" smtClean="0">
                <a:solidFill>
                  <a:schemeClr val="accent6">
                    <a:lumMod val="50000"/>
                  </a:schemeClr>
                </a:solidFill>
                <a:latin typeface="Times New Roman"/>
                <a:cs typeface="Times New Roman"/>
              </a:rPr>
              <a:t> </a:t>
            </a:r>
            <a:r>
              <a:rPr lang="fr-BE" sz="2400" dirty="0" err="1" smtClean="0">
                <a:solidFill>
                  <a:schemeClr val="accent6">
                    <a:lumMod val="50000"/>
                  </a:schemeClr>
                </a:solidFill>
              </a:rPr>
              <a:t>field</a:t>
            </a:r>
            <a:r>
              <a:rPr lang="fr-BE" sz="2400" dirty="0" smtClean="0">
                <a:solidFill>
                  <a:schemeClr val="accent6">
                    <a:lumMod val="50000"/>
                  </a:schemeClr>
                </a:solidFill>
              </a:rPr>
              <a:t> of </a:t>
            </a:r>
            <a:r>
              <a:rPr lang="fr-BE" sz="2400" dirty="0" err="1" smtClean="0">
                <a:solidFill>
                  <a:schemeClr val="accent6">
                    <a:lumMod val="50000"/>
                  </a:schemeClr>
                </a:solidFill>
              </a:rPr>
              <a:t>view</a:t>
            </a:r>
            <a:endParaRPr lang="fr-BE" sz="24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Neutralino</a:t>
            </a:r>
            <a:r>
              <a:rPr lang="fr-BE" dirty="0" smtClean="0"/>
              <a:t> annihilation in the halo </a:t>
            </a:r>
            <a:endParaRPr lang="fr-BE" dirty="0"/>
          </a:p>
        </p:txBody>
      </p:sp>
      <p:sp>
        <p:nvSpPr>
          <p:cNvPr id="4" name="Date Placeholder 3"/>
          <p:cNvSpPr>
            <a:spLocks noGrp="1"/>
          </p:cNvSpPr>
          <p:nvPr>
            <p:ph type="dt" sz="half" idx="10"/>
          </p:nvPr>
        </p:nvSpPr>
        <p:spPr/>
        <p:txBody>
          <a:bodyPr/>
          <a:lstStyle/>
          <a:p>
            <a:r>
              <a:rPr lang="fr-FR" smtClean="0"/>
              <a:t>Catherine De Clercq</a:t>
            </a:r>
            <a:endParaRPr lang="fr-BE" dirty="0"/>
          </a:p>
        </p:txBody>
      </p:sp>
      <p:sp>
        <p:nvSpPr>
          <p:cNvPr id="5" name="Footer Placeholder 4"/>
          <p:cNvSpPr>
            <a:spLocks noGrp="1"/>
          </p:cNvSpPr>
          <p:nvPr>
            <p:ph type="ftr" sz="quarter" idx="11"/>
          </p:nvPr>
        </p:nvSpPr>
        <p:spPr/>
        <p:txBody>
          <a:bodyPr/>
          <a:lstStyle/>
          <a:p>
            <a:r>
              <a:rPr lang="fr-BE" smtClean="0"/>
              <a:t>DM in IceCube</a:t>
            </a:r>
            <a:endParaRPr lang="fr-BE" dirty="0"/>
          </a:p>
        </p:txBody>
      </p:sp>
      <p:sp>
        <p:nvSpPr>
          <p:cNvPr id="6" name="Slide Number Placeholder 5"/>
          <p:cNvSpPr>
            <a:spLocks noGrp="1"/>
          </p:cNvSpPr>
          <p:nvPr>
            <p:ph type="sldNum" sz="quarter" idx="12"/>
          </p:nvPr>
        </p:nvSpPr>
        <p:spPr/>
        <p:txBody>
          <a:bodyPr/>
          <a:lstStyle/>
          <a:p>
            <a:fld id="{EAA0DE33-1A4D-41F2-B9D0-EF65D06789FD}" type="slidenum">
              <a:rPr lang="fr-BE" smtClean="0"/>
              <a:pPr/>
              <a:t>36</a:t>
            </a:fld>
            <a:endParaRPr lang="fr-BE"/>
          </a:p>
        </p:txBody>
      </p:sp>
      <p:pic>
        <p:nvPicPr>
          <p:cNvPr id="7" name="Picture 2"/>
          <p:cNvPicPr>
            <a:picLocks noChangeAspect="1" noChangeArrowheads="1"/>
          </p:cNvPicPr>
          <p:nvPr/>
        </p:nvPicPr>
        <p:blipFill>
          <a:blip r:embed="rId2" cstate="print"/>
          <a:srcRect/>
          <a:stretch>
            <a:fillRect/>
          </a:stretch>
        </p:blipFill>
        <p:spPr bwMode="auto">
          <a:xfrm>
            <a:off x="3419872" y="908720"/>
            <a:ext cx="5348486" cy="2872017"/>
          </a:xfrm>
          <a:prstGeom prst="rect">
            <a:avLst/>
          </a:prstGeom>
          <a:noFill/>
          <a:ln w="9525">
            <a:solidFill>
              <a:schemeClr val="tx1"/>
            </a:solid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5076056" y="4005064"/>
            <a:ext cx="2677463" cy="2190091"/>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a:stretch>
            <a:fillRect/>
          </a:stretch>
        </p:blipFill>
        <p:spPr bwMode="auto">
          <a:xfrm>
            <a:off x="35496" y="2924944"/>
            <a:ext cx="3816778" cy="3835650"/>
          </a:xfrm>
          <a:prstGeom prst="rect">
            <a:avLst/>
          </a:prstGeom>
          <a:noFill/>
          <a:ln w="9525">
            <a:noFill/>
            <a:miter lim="800000"/>
            <a:headEnd/>
            <a:tailEnd/>
          </a:ln>
        </p:spPr>
      </p:pic>
      <p:cxnSp>
        <p:nvCxnSpPr>
          <p:cNvPr id="14" name="Straight Connector 13"/>
          <p:cNvCxnSpPr/>
          <p:nvPr/>
        </p:nvCxnSpPr>
        <p:spPr>
          <a:xfrm rot="5400000" flipH="1" flipV="1">
            <a:off x="1655676" y="5409220"/>
            <a:ext cx="13681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2303748" y="5409220"/>
            <a:ext cx="136815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99592" y="2564904"/>
            <a:ext cx="1739579" cy="461665"/>
          </a:xfrm>
          <a:prstGeom prst="rect">
            <a:avLst/>
          </a:prstGeom>
          <a:noFill/>
          <a:ln>
            <a:solidFill>
              <a:schemeClr val="accent1"/>
            </a:solidFill>
          </a:ln>
        </p:spPr>
        <p:txBody>
          <a:bodyPr wrap="none" rtlCol="0">
            <a:spAutoFit/>
          </a:bodyPr>
          <a:lstStyle/>
          <a:p>
            <a:r>
              <a:rPr lang="fr-BE" sz="2400" dirty="0" smtClean="0"/>
              <a:t>Halo </a:t>
            </a:r>
            <a:r>
              <a:rPr lang="fr-BE" sz="2400" dirty="0" err="1" smtClean="0"/>
              <a:t>models</a:t>
            </a:r>
            <a:endParaRPr lang="fr-BE"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Limits</a:t>
            </a:r>
            <a:r>
              <a:rPr lang="fr-BE" dirty="0" smtClean="0"/>
              <a:t> on self-annihilation cross section  </a:t>
            </a:r>
            <a:endParaRPr lang="fr-BE" dirty="0"/>
          </a:p>
        </p:txBody>
      </p:sp>
      <p:sp>
        <p:nvSpPr>
          <p:cNvPr id="3" name="Content Placeholder 2"/>
          <p:cNvSpPr>
            <a:spLocks noGrp="1"/>
          </p:cNvSpPr>
          <p:nvPr>
            <p:ph idx="1"/>
          </p:nvPr>
        </p:nvSpPr>
        <p:spPr/>
        <p:txBody>
          <a:bodyPr/>
          <a:lstStyle/>
          <a:p>
            <a:endParaRPr lang="fr-BE" dirty="0" smtClean="0"/>
          </a:p>
          <a:p>
            <a:endParaRPr lang="fr-BE" dirty="0" smtClean="0"/>
          </a:p>
          <a:p>
            <a:r>
              <a:rPr lang="fr-BE" dirty="0" smtClean="0"/>
              <a:t>IC22 </a:t>
            </a:r>
            <a:r>
              <a:rPr lang="fr-BE" dirty="0" err="1" smtClean="0"/>
              <a:t>anisotropy</a:t>
            </a:r>
            <a:endParaRPr lang="fr-BE" dirty="0" smtClean="0"/>
          </a:p>
          <a:p>
            <a:r>
              <a:rPr lang="fr-BE" dirty="0" smtClean="0"/>
              <a:t>NFW halo model</a:t>
            </a:r>
          </a:p>
          <a:p>
            <a:r>
              <a:rPr lang="fr-BE" dirty="0" smtClean="0"/>
              <a:t>4 annihilation</a:t>
            </a:r>
          </a:p>
          <a:p>
            <a:pPr>
              <a:buNone/>
            </a:pPr>
            <a:r>
              <a:rPr lang="fr-BE" dirty="0" smtClean="0"/>
              <a:t>	</a:t>
            </a:r>
            <a:r>
              <a:rPr lang="fr-BE" dirty="0" err="1" smtClean="0"/>
              <a:t>channels</a:t>
            </a:r>
            <a:endParaRPr lang="fr-BE" dirty="0" smtClean="0"/>
          </a:p>
          <a:p>
            <a:endParaRPr lang="fr-BE" dirty="0" smtClean="0"/>
          </a:p>
        </p:txBody>
      </p:sp>
      <p:sp>
        <p:nvSpPr>
          <p:cNvPr id="4" name="Date Placeholder 3"/>
          <p:cNvSpPr>
            <a:spLocks noGrp="1"/>
          </p:cNvSpPr>
          <p:nvPr>
            <p:ph type="dt" sz="half" idx="10"/>
          </p:nvPr>
        </p:nvSpPr>
        <p:spPr/>
        <p:txBody>
          <a:bodyPr/>
          <a:lstStyle/>
          <a:p>
            <a:r>
              <a:rPr lang="fr-FR" smtClean="0"/>
              <a:t>Catherine De Clercq</a:t>
            </a:r>
            <a:endParaRPr lang="fr-BE" dirty="0"/>
          </a:p>
        </p:txBody>
      </p:sp>
      <p:sp>
        <p:nvSpPr>
          <p:cNvPr id="5" name="Footer Placeholder 4"/>
          <p:cNvSpPr>
            <a:spLocks noGrp="1"/>
          </p:cNvSpPr>
          <p:nvPr>
            <p:ph type="ftr" sz="quarter" idx="11"/>
          </p:nvPr>
        </p:nvSpPr>
        <p:spPr/>
        <p:txBody>
          <a:bodyPr/>
          <a:lstStyle/>
          <a:p>
            <a:r>
              <a:rPr lang="fr-BE" smtClean="0"/>
              <a:t>DM in IceCube</a:t>
            </a:r>
            <a:endParaRPr lang="fr-BE" dirty="0"/>
          </a:p>
        </p:txBody>
      </p:sp>
      <p:sp>
        <p:nvSpPr>
          <p:cNvPr id="6" name="Slide Number Placeholder 5"/>
          <p:cNvSpPr>
            <a:spLocks noGrp="1"/>
          </p:cNvSpPr>
          <p:nvPr>
            <p:ph type="sldNum" sz="quarter" idx="12"/>
          </p:nvPr>
        </p:nvSpPr>
        <p:spPr/>
        <p:txBody>
          <a:bodyPr/>
          <a:lstStyle/>
          <a:p>
            <a:fld id="{EAA0DE33-1A4D-41F2-B9D0-EF65D06789FD}" type="slidenum">
              <a:rPr lang="fr-BE" smtClean="0"/>
              <a:pPr/>
              <a:t>37</a:t>
            </a:fld>
            <a:endParaRPr lang="fr-BE"/>
          </a:p>
        </p:txBody>
      </p:sp>
      <p:pic>
        <p:nvPicPr>
          <p:cNvPr id="7" name="Picture 1"/>
          <p:cNvPicPr>
            <a:picLocks noChangeAspect="1" noChangeArrowheads="1"/>
          </p:cNvPicPr>
          <p:nvPr/>
        </p:nvPicPr>
        <p:blipFill>
          <a:blip r:embed="rId3" cstate="print"/>
          <a:srcRect/>
          <a:stretch>
            <a:fillRect/>
          </a:stretch>
        </p:blipFill>
        <p:spPr bwMode="auto">
          <a:xfrm>
            <a:off x="3563888" y="1124744"/>
            <a:ext cx="5334072" cy="4861005"/>
          </a:xfrm>
          <a:prstGeom prst="rect">
            <a:avLst/>
          </a:prstGeom>
          <a:noFill/>
          <a:ln w="9525">
            <a:noFill/>
            <a:miter lim="800000"/>
            <a:headEnd/>
            <a:tailEnd/>
          </a:ln>
          <a:effectLst/>
        </p:spPr>
      </p:pic>
      <p:cxnSp>
        <p:nvCxnSpPr>
          <p:cNvPr id="9" name="Straight Arrow Connector 8"/>
          <p:cNvCxnSpPr/>
          <p:nvPr/>
        </p:nvCxnSpPr>
        <p:spPr>
          <a:xfrm>
            <a:off x="3203848" y="2348880"/>
            <a:ext cx="2664296" cy="1440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13" name="Object 12"/>
          <p:cNvGraphicFramePr>
            <a:graphicFrameLocks noChangeAspect="1"/>
          </p:cNvGraphicFramePr>
          <p:nvPr/>
        </p:nvGraphicFramePr>
        <p:xfrm>
          <a:off x="1331640" y="1124744"/>
          <a:ext cx="2112235" cy="792088"/>
        </p:xfrm>
        <a:graphic>
          <a:graphicData uri="http://schemas.openxmlformats.org/presentationml/2006/ole">
            <p:oleObj spid="_x0000_s94210" name="Equation" r:id="rId4" imgW="609480" imgH="228600" progId="Equation.DSMT4">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Neutrinos </a:t>
            </a:r>
            <a:r>
              <a:rPr lang="fr-BE" dirty="0" err="1" smtClean="0"/>
              <a:t>from</a:t>
            </a:r>
            <a:r>
              <a:rPr lang="fr-BE" dirty="0" smtClean="0"/>
              <a:t> </a:t>
            </a:r>
            <a:r>
              <a:rPr lang="fr-BE" dirty="0" err="1" smtClean="0"/>
              <a:t>Galactic</a:t>
            </a:r>
            <a:r>
              <a:rPr lang="fr-BE" dirty="0" smtClean="0"/>
              <a:t> Centre</a:t>
            </a:r>
            <a:endParaRPr lang="fr-BE" dirty="0"/>
          </a:p>
        </p:txBody>
      </p:sp>
      <p:sp>
        <p:nvSpPr>
          <p:cNvPr id="34" name="Content Placeholder 33"/>
          <p:cNvSpPr>
            <a:spLocks noGrp="1"/>
          </p:cNvSpPr>
          <p:nvPr>
            <p:ph idx="1"/>
          </p:nvPr>
        </p:nvSpPr>
        <p:spPr>
          <a:xfrm>
            <a:off x="0" y="836712"/>
            <a:ext cx="9144000" cy="5328592"/>
          </a:xfrm>
        </p:spPr>
        <p:txBody>
          <a:bodyPr>
            <a:normAutofit/>
          </a:bodyPr>
          <a:lstStyle/>
          <a:p>
            <a:r>
              <a:rPr lang="fr-BE" sz="2400" dirty="0" err="1" smtClean="0"/>
              <a:t>Search</a:t>
            </a:r>
            <a:r>
              <a:rPr lang="fr-BE" sz="2400" dirty="0" smtClean="0"/>
              <a:t> in IC40 point source </a:t>
            </a:r>
            <a:r>
              <a:rPr lang="fr-BE" sz="2400" dirty="0" err="1" smtClean="0"/>
              <a:t>sample</a:t>
            </a:r>
            <a:r>
              <a:rPr lang="fr-BE" sz="2400" dirty="0" smtClean="0"/>
              <a:t> (2008) for </a:t>
            </a:r>
            <a:r>
              <a:rPr lang="fr-BE" sz="2400" dirty="0" err="1" smtClean="0"/>
              <a:t>excess</a:t>
            </a:r>
            <a:r>
              <a:rPr lang="fr-BE" sz="2400" dirty="0" smtClean="0"/>
              <a:t> in direction of </a:t>
            </a:r>
            <a:r>
              <a:rPr lang="fr-BE" sz="2400" dirty="0" err="1" smtClean="0"/>
              <a:t>Galactic</a:t>
            </a:r>
            <a:r>
              <a:rPr lang="fr-BE" sz="2400" dirty="0" smtClean="0"/>
              <a:t> Centre</a:t>
            </a:r>
          </a:p>
          <a:p>
            <a:r>
              <a:rPr lang="fr-BE" sz="2400" dirty="0" smtClean="0"/>
              <a:t>! </a:t>
            </a:r>
            <a:r>
              <a:rPr lang="fr-BE" sz="2400" dirty="0" err="1" smtClean="0"/>
              <a:t>Southern</a:t>
            </a:r>
            <a:r>
              <a:rPr lang="fr-BE" sz="2400" dirty="0" smtClean="0"/>
              <a:t> </a:t>
            </a:r>
            <a:r>
              <a:rPr lang="fr-BE" sz="2400" dirty="0" err="1" smtClean="0"/>
              <a:t>hemisphere</a:t>
            </a:r>
            <a:r>
              <a:rPr lang="fr-BE" sz="2400" dirty="0" smtClean="0"/>
              <a:t> : use few </a:t>
            </a:r>
            <a:r>
              <a:rPr lang="fr-BE" sz="2400" dirty="0" err="1" smtClean="0"/>
              <a:t>outer</a:t>
            </a:r>
            <a:r>
              <a:rPr lang="fr-BE" sz="2400" dirty="0" smtClean="0"/>
              <a:t> </a:t>
            </a:r>
            <a:r>
              <a:rPr lang="fr-BE" sz="2400" dirty="0" err="1" smtClean="0"/>
              <a:t>layers</a:t>
            </a:r>
            <a:r>
              <a:rPr lang="fr-BE" sz="2400" dirty="0" smtClean="0"/>
              <a:t> as veto </a:t>
            </a:r>
            <a:r>
              <a:rPr lang="fr-BE" sz="2400" dirty="0" err="1" smtClean="0"/>
              <a:t>against</a:t>
            </a:r>
            <a:r>
              <a:rPr lang="fr-BE" sz="2400" dirty="0" smtClean="0"/>
              <a:t> </a:t>
            </a:r>
            <a:r>
              <a:rPr lang="fr-BE" sz="2400" dirty="0" err="1" smtClean="0"/>
              <a:t>atmospheric</a:t>
            </a:r>
            <a:r>
              <a:rPr lang="fr-BE" sz="2400" dirty="0" smtClean="0"/>
              <a:t> muon background</a:t>
            </a:r>
          </a:p>
          <a:p>
            <a:r>
              <a:rPr lang="fr-BE" sz="2400" dirty="0" smtClean="0"/>
              <a:t>No </a:t>
            </a:r>
            <a:r>
              <a:rPr lang="fr-BE" sz="2400" dirty="0" err="1" smtClean="0"/>
              <a:t>excess</a:t>
            </a:r>
            <a:r>
              <a:rPr lang="fr-BE" sz="2400" dirty="0" smtClean="0"/>
              <a:t> </a:t>
            </a:r>
            <a:r>
              <a:rPr lang="fr-BE" sz="2400" dirty="0" err="1" smtClean="0"/>
              <a:t>found</a:t>
            </a:r>
            <a:r>
              <a:rPr lang="fr-BE" sz="2400" dirty="0" smtClean="0"/>
              <a:t> in GC </a:t>
            </a:r>
            <a:r>
              <a:rPr lang="fr-BE" sz="2400" dirty="0" err="1" smtClean="0"/>
              <a:t>search</a:t>
            </a:r>
            <a:r>
              <a:rPr lang="fr-BE" sz="2400" dirty="0" smtClean="0"/>
              <a:t> </a:t>
            </a:r>
            <a:r>
              <a:rPr lang="fr-BE" sz="2400" dirty="0" err="1" smtClean="0"/>
              <a:t>bin</a:t>
            </a:r>
            <a:endParaRPr lang="fr-BE" sz="2400" dirty="0"/>
          </a:p>
        </p:txBody>
      </p:sp>
      <p:sp>
        <p:nvSpPr>
          <p:cNvPr id="4" name="Date Placeholder 3"/>
          <p:cNvSpPr>
            <a:spLocks noGrp="1"/>
          </p:cNvSpPr>
          <p:nvPr>
            <p:ph type="dt" sz="half" idx="10"/>
          </p:nvPr>
        </p:nvSpPr>
        <p:spPr/>
        <p:txBody>
          <a:bodyPr/>
          <a:lstStyle/>
          <a:p>
            <a:r>
              <a:rPr lang="fr-FR" smtClean="0"/>
              <a:t>Catherine De Clercq</a:t>
            </a:r>
            <a:endParaRPr lang="fr-BE" dirty="0"/>
          </a:p>
        </p:txBody>
      </p:sp>
      <p:sp>
        <p:nvSpPr>
          <p:cNvPr id="5" name="Footer Placeholder 4"/>
          <p:cNvSpPr>
            <a:spLocks noGrp="1"/>
          </p:cNvSpPr>
          <p:nvPr>
            <p:ph type="ftr" sz="quarter" idx="11"/>
          </p:nvPr>
        </p:nvSpPr>
        <p:spPr/>
        <p:txBody>
          <a:bodyPr/>
          <a:lstStyle/>
          <a:p>
            <a:r>
              <a:rPr lang="fr-BE" smtClean="0"/>
              <a:t>DM in IceCube</a:t>
            </a:r>
            <a:endParaRPr lang="fr-BE" dirty="0"/>
          </a:p>
        </p:txBody>
      </p:sp>
      <p:sp>
        <p:nvSpPr>
          <p:cNvPr id="6" name="Slide Number Placeholder 5"/>
          <p:cNvSpPr>
            <a:spLocks noGrp="1"/>
          </p:cNvSpPr>
          <p:nvPr>
            <p:ph type="sldNum" sz="quarter" idx="12"/>
          </p:nvPr>
        </p:nvSpPr>
        <p:spPr/>
        <p:txBody>
          <a:bodyPr/>
          <a:lstStyle/>
          <a:p>
            <a:fld id="{EAA0DE33-1A4D-41F2-B9D0-EF65D06789FD}" type="slidenum">
              <a:rPr lang="fr-BE" smtClean="0"/>
              <a:pPr/>
              <a:t>38</a:t>
            </a:fld>
            <a:endParaRPr lang="fr-BE"/>
          </a:p>
        </p:txBody>
      </p:sp>
      <p:grpSp>
        <p:nvGrpSpPr>
          <p:cNvPr id="9" name="Group 8"/>
          <p:cNvGrpSpPr/>
          <p:nvPr/>
        </p:nvGrpSpPr>
        <p:grpSpPr>
          <a:xfrm>
            <a:off x="467544" y="3068960"/>
            <a:ext cx="3024336" cy="2952328"/>
            <a:chOff x="3524240" y="1643050"/>
            <a:chExt cx="2214578" cy="2286016"/>
          </a:xfrm>
        </p:grpSpPr>
        <p:sp>
          <p:nvSpPr>
            <p:cNvPr id="10" name="Rectangle 9"/>
            <p:cNvSpPr/>
            <p:nvPr/>
          </p:nvSpPr>
          <p:spPr bwMode="auto">
            <a:xfrm>
              <a:off x="4167182" y="2714620"/>
              <a:ext cx="857256" cy="114300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4D4D4D"/>
                </a:solidFill>
                <a:effectLst/>
                <a:latin typeface="AvantGarde" pitchFamily="34" charset="0"/>
              </a:endParaRPr>
            </a:p>
          </p:txBody>
        </p:sp>
        <p:cxnSp>
          <p:nvCxnSpPr>
            <p:cNvPr id="11" name="Straight Arrow Connector 10"/>
            <p:cNvCxnSpPr/>
            <p:nvPr/>
          </p:nvCxnSpPr>
          <p:spPr bwMode="auto">
            <a:xfrm rot="5400000">
              <a:off x="4024306" y="2000240"/>
              <a:ext cx="2071702" cy="1357322"/>
            </a:xfrm>
            <a:prstGeom prst="straightConnector1">
              <a:avLst/>
            </a:prstGeom>
            <a:noFill/>
            <a:ln w="9525" cap="flat" cmpd="sng" algn="ctr">
              <a:solidFill>
                <a:srgbClr val="FF0000"/>
              </a:solidFill>
              <a:prstDash val="solid"/>
              <a:round/>
              <a:headEnd type="none" w="med" len="med"/>
              <a:tailEnd type="arrow"/>
            </a:ln>
            <a:effectLst/>
          </p:spPr>
        </p:cxnSp>
        <p:grpSp>
          <p:nvGrpSpPr>
            <p:cNvPr id="12" name="Group 12"/>
            <p:cNvGrpSpPr/>
            <p:nvPr/>
          </p:nvGrpSpPr>
          <p:grpSpPr>
            <a:xfrm>
              <a:off x="3667116" y="1928802"/>
              <a:ext cx="1071570" cy="1500198"/>
              <a:chOff x="3809992" y="2143116"/>
              <a:chExt cx="1071570" cy="1500198"/>
            </a:xfrm>
          </p:grpSpPr>
          <p:cxnSp>
            <p:nvCxnSpPr>
              <p:cNvPr id="29" name="Straight Arrow Connector 28"/>
              <p:cNvCxnSpPr/>
              <p:nvPr/>
            </p:nvCxnSpPr>
            <p:spPr bwMode="auto">
              <a:xfrm rot="16200000" flipH="1">
                <a:off x="4488653" y="3250405"/>
                <a:ext cx="428628" cy="357190"/>
              </a:xfrm>
              <a:prstGeom prst="straightConnector1">
                <a:avLst/>
              </a:prstGeom>
              <a:noFill/>
              <a:ln w="12700" cap="flat" cmpd="sng" algn="ctr">
                <a:solidFill>
                  <a:schemeClr val="accent1">
                    <a:lumMod val="50000"/>
                  </a:schemeClr>
                </a:solidFill>
                <a:prstDash val="solid"/>
                <a:round/>
                <a:headEnd type="none" w="med" len="med"/>
                <a:tailEnd type="arrow"/>
              </a:ln>
              <a:effectLst/>
            </p:spPr>
          </p:cxnSp>
          <p:cxnSp>
            <p:nvCxnSpPr>
              <p:cNvPr id="30" name="Straight Connector 29"/>
              <p:cNvCxnSpPr/>
              <p:nvPr/>
            </p:nvCxnSpPr>
            <p:spPr bwMode="auto">
              <a:xfrm rot="16200000" flipH="1">
                <a:off x="3631397" y="2321711"/>
                <a:ext cx="1071570" cy="714380"/>
              </a:xfrm>
              <a:prstGeom prst="line">
                <a:avLst/>
              </a:prstGeom>
              <a:noFill/>
              <a:ln w="12700" cap="flat" cmpd="sng" algn="ctr">
                <a:solidFill>
                  <a:schemeClr val="accent1">
                    <a:lumMod val="50000"/>
                  </a:schemeClr>
                </a:solidFill>
                <a:prstDash val="dash"/>
                <a:round/>
                <a:headEnd type="none" w="med" len="med"/>
                <a:tailEnd type="none" w="med" len="med"/>
              </a:ln>
              <a:effectLst/>
            </p:spPr>
          </p:cxnSp>
        </p:grpSp>
        <p:sp>
          <p:nvSpPr>
            <p:cNvPr id="13" name="TextBox 12"/>
            <p:cNvSpPr txBox="1"/>
            <p:nvPr/>
          </p:nvSpPr>
          <p:spPr>
            <a:xfrm>
              <a:off x="4524372" y="3590512"/>
              <a:ext cx="554960" cy="338554"/>
            </a:xfrm>
            <a:prstGeom prst="rect">
              <a:avLst/>
            </a:prstGeom>
            <a:noFill/>
          </p:spPr>
          <p:txBody>
            <a:bodyPr wrap="none" rtlCol="0">
              <a:spAutoFit/>
            </a:bodyPr>
            <a:lstStyle/>
            <a:p>
              <a:r>
                <a:rPr lang="en-US" sz="800" b="1" dirty="0" err="1" smtClean="0"/>
                <a:t>fiducial</a:t>
              </a:r>
              <a:endParaRPr lang="en-US" sz="800" b="1" dirty="0" smtClean="0"/>
            </a:p>
            <a:p>
              <a:r>
                <a:rPr lang="en-US" sz="800" b="1" dirty="0" smtClean="0"/>
                <a:t>volume</a:t>
              </a:r>
              <a:endParaRPr lang="en-US" sz="800" b="1" dirty="0"/>
            </a:p>
          </p:txBody>
        </p:sp>
        <p:sp>
          <p:nvSpPr>
            <p:cNvPr id="14" name="TextBox 13"/>
            <p:cNvSpPr txBox="1"/>
            <p:nvPr/>
          </p:nvSpPr>
          <p:spPr>
            <a:xfrm>
              <a:off x="3524240" y="3259723"/>
              <a:ext cx="500458" cy="338554"/>
            </a:xfrm>
            <a:prstGeom prst="rect">
              <a:avLst/>
            </a:prstGeom>
            <a:noFill/>
          </p:spPr>
          <p:txBody>
            <a:bodyPr wrap="none" rtlCol="0">
              <a:spAutoFit/>
            </a:bodyPr>
            <a:lstStyle/>
            <a:p>
              <a:pPr algn="l"/>
              <a:r>
                <a:rPr lang="en-US" sz="800" b="1" dirty="0" smtClean="0"/>
                <a:t>veto</a:t>
              </a:r>
            </a:p>
            <a:p>
              <a:r>
                <a:rPr lang="en-US" sz="800" b="1" dirty="0" smtClean="0"/>
                <a:t>region</a:t>
              </a:r>
              <a:endParaRPr lang="en-US" sz="800" b="1" dirty="0"/>
            </a:p>
          </p:txBody>
        </p:sp>
        <p:cxnSp>
          <p:nvCxnSpPr>
            <p:cNvPr id="15" name="Straight Connector 14"/>
            <p:cNvCxnSpPr/>
            <p:nvPr/>
          </p:nvCxnSpPr>
          <p:spPr bwMode="auto">
            <a:xfrm rot="5400000">
              <a:off x="2596340" y="2786058"/>
              <a:ext cx="2143140" cy="1588"/>
            </a:xfrm>
            <a:prstGeom prst="line">
              <a:avLst/>
            </a:prstGeom>
            <a:noFill/>
            <a:ln w="9525" cap="flat" cmpd="sng" algn="ctr">
              <a:solidFill>
                <a:schemeClr val="tx1">
                  <a:alpha val="35000"/>
                </a:schemeClr>
              </a:solidFill>
              <a:prstDash val="solid"/>
              <a:round/>
              <a:headEnd type="none" w="med" len="med"/>
              <a:tailEnd type="none" w="med" len="med"/>
            </a:ln>
            <a:effectLst/>
          </p:spPr>
        </p:cxnSp>
        <p:cxnSp>
          <p:nvCxnSpPr>
            <p:cNvPr id="16" name="Straight Connector 15"/>
            <p:cNvCxnSpPr/>
            <p:nvPr/>
          </p:nvCxnSpPr>
          <p:spPr bwMode="auto">
            <a:xfrm rot="5400000">
              <a:off x="2748740" y="2785264"/>
              <a:ext cx="2143140" cy="1588"/>
            </a:xfrm>
            <a:prstGeom prst="line">
              <a:avLst/>
            </a:prstGeom>
            <a:noFill/>
            <a:ln w="9525" cap="flat" cmpd="sng" algn="ctr">
              <a:solidFill>
                <a:schemeClr val="tx1">
                  <a:alpha val="35000"/>
                </a:schemeClr>
              </a:solidFill>
              <a:prstDash val="solid"/>
              <a:round/>
              <a:headEnd type="none" w="med" len="med"/>
              <a:tailEnd type="none" w="med" len="med"/>
            </a:ln>
            <a:effectLst/>
          </p:spPr>
        </p:cxnSp>
        <p:cxnSp>
          <p:nvCxnSpPr>
            <p:cNvPr id="17" name="Straight Connector 16"/>
            <p:cNvCxnSpPr/>
            <p:nvPr/>
          </p:nvCxnSpPr>
          <p:spPr bwMode="auto">
            <a:xfrm rot="5400000">
              <a:off x="2881298" y="2785264"/>
              <a:ext cx="2143140" cy="1588"/>
            </a:xfrm>
            <a:prstGeom prst="line">
              <a:avLst/>
            </a:prstGeom>
            <a:noFill/>
            <a:ln w="9525" cap="flat" cmpd="sng" algn="ctr">
              <a:solidFill>
                <a:schemeClr val="tx1">
                  <a:alpha val="35000"/>
                </a:schemeClr>
              </a:solidFill>
              <a:prstDash val="solid"/>
              <a:round/>
              <a:headEnd type="none" w="med" len="med"/>
              <a:tailEnd type="none" w="med" len="med"/>
            </a:ln>
            <a:effectLst/>
          </p:spPr>
        </p:cxnSp>
        <p:cxnSp>
          <p:nvCxnSpPr>
            <p:cNvPr id="18" name="Straight Connector 17"/>
            <p:cNvCxnSpPr/>
            <p:nvPr/>
          </p:nvCxnSpPr>
          <p:spPr bwMode="auto">
            <a:xfrm rot="5400000">
              <a:off x="3024174" y="2785264"/>
              <a:ext cx="2143140" cy="1588"/>
            </a:xfrm>
            <a:prstGeom prst="line">
              <a:avLst/>
            </a:prstGeom>
            <a:noFill/>
            <a:ln w="9525" cap="flat" cmpd="sng" algn="ctr">
              <a:solidFill>
                <a:schemeClr val="tx1">
                  <a:alpha val="35000"/>
                </a:schemeClr>
              </a:solidFill>
              <a:prstDash val="solid"/>
              <a:round/>
              <a:headEnd type="none" w="med" len="med"/>
              <a:tailEnd type="none" w="med" len="med"/>
            </a:ln>
            <a:effectLst/>
          </p:spPr>
        </p:cxnSp>
        <p:cxnSp>
          <p:nvCxnSpPr>
            <p:cNvPr id="19" name="Straight Connector 18"/>
            <p:cNvCxnSpPr/>
            <p:nvPr/>
          </p:nvCxnSpPr>
          <p:spPr bwMode="auto">
            <a:xfrm rot="5400000">
              <a:off x="3167050" y="2785264"/>
              <a:ext cx="2143140" cy="1588"/>
            </a:xfrm>
            <a:prstGeom prst="line">
              <a:avLst/>
            </a:prstGeom>
            <a:noFill/>
            <a:ln w="9525" cap="flat" cmpd="sng" algn="ctr">
              <a:solidFill>
                <a:schemeClr val="tx1">
                  <a:alpha val="35000"/>
                </a:schemeClr>
              </a:solidFill>
              <a:prstDash val="solid"/>
              <a:round/>
              <a:headEnd type="none" w="med" len="med"/>
              <a:tailEnd type="none" w="med" len="med"/>
            </a:ln>
            <a:effectLst/>
          </p:spPr>
        </p:cxnSp>
        <p:cxnSp>
          <p:nvCxnSpPr>
            <p:cNvPr id="20" name="Straight Connector 19"/>
            <p:cNvCxnSpPr/>
            <p:nvPr/>
          </p:nvCxnSpPr>
          <p:spPr bwMode="auto">
            <a:xfrm rot="5400000">
              <a:off x="3309926" y="2785264"/>
              <a:ext cx="2143140" cy="1588"/>
            </a:xfrm>
            <a:prstGeom prst="line">
              <a:avLst/>
            </a:prstGeom>
            <a:noFill/>
            <a:ln w="9525" cap="flat" cmpd="sng" algn="ctr">
              <a:solidFill>
                <a:schemeClr val="tx1">
                  <a:alpha val="35000"/>
                </a:schemeClr>
              </a:solidFill>
              <a:prstDash val="solid"/>
              <a:round/>
              <a:headEnd type="none" w="med" len="med"/>
              <a:tailEnd type="none" w="med" len="med"/>
            </a:ln>
            <a:effectLst/>
          </p:spPr>
        </p:cxnSp>
        <p:cxnSp>
          <p:nvCxnSpPr>
            <p:cNvPr id="21" name="Straight Connector 20"/>
            <p:cNvCxnSpPr/>
            <p:nvPr/>
          </p:nvCxnSpPr>
          <p:spPr bwMode="auto">
            <a:xfrm rot="5400000">
              <a:off x="3452802" y="2785264"/>
              <a:ext cx="2143140" cy="1588"/>
            </a:xfrm>
            <a:prstGeom prst="line">
              <a:avLst/>
            </a:prstGeom>
            <a:noFill/>
            <a:ln w="9525" cap="flat" cmpd="sng" algn="ctr">
              <a:solidFill>
                <a:schemeClr val="tx1">
                  <a:alpha val="35000"/>
                </a:schemeClr>
              </a:solidFill>
              <a:prstDash val="solid"/>
              <a:round/>
              <a:headEnd type="none" w="med" len="med"/>
              <a:tailEnd type="none" w="med" len="med"/>
            </a:ln>
            <a:effectLst/>
          </p:spPr>
        </p:cxnSp>
        <p:cxnSp>
          <p:nvCxnSpPr>
            <p:cNvPr id="22" name="Straight Connector 21"/>
            <p:cNvCxnSpPr/>
            <p:nvPr/>
          </p:nvCxnSpPr>
          <p:spPr bwMode="auto">
            <a:xfrm rot="5400000">
              <a:off x="3596472" y="2786058"/>
              <a:ext cx="2143140" cy="1588"/>
            </a:xfrm>
            <a:prstGeom prst="line">
              <a:avLst/>
            </a:prstGeom>
            <a:noFill/>
            <a:ln w="9525" cap="flat" cmpd="sng" algn="ctr">
              <a:solidFill>
                <a:schemeClr val="tx1">
                  <a:alpha val="35000"/>
                </a:schemeClr>
              </a:solidFill>
              <a:prstDash val="solid"/>
              <a:round/>
              <a:headEnd type="none" w="med" len="med"/>
              <a:tailEnd type="none" w="med" len="med"/>
            </a:ln>
            <a:effectLst/>
          </p:spPr>
        </p:cxnSp>
        <p:cxnSp>
          <p:nvCxnSpPr>
            <p:cNvPr id="23" name="Straight Connector 22"/>
            <p:cNvCxnSpPr/>
            <p:nvPr/>
          </p:nvCxnSpPr>
          <p:spPr bwMode="auto">
            <a:xfrm rot="5400000">
              <a:off x="3748872" y="2785264"/>
              <a:ext cx="2143140" cy="1588"/>
            </a:xfrm>
            <a:prstGeom prst="line">
              <a:avLst/>
            </a:prstGeom>
            <a:noFill/>
            <a:ln w="9525" cap="flat" cmpd="sng" algn="ctr">
              <a:solidFill>
                <a:schemeClr val="tx1">
                  <a:alpha val="35000"/>
                </a:schemeClr>
              </a:solidFill>
              <a:prstDash val="solid"/>
              <a:round/>
              <a:headEnd type="none" w="med" len="med"/>
              <a:tailEnd type="none" w="med" len="med"/>
            </a:ln>
            <a:effectLst/>
          </p:spPr>
        </p:cxnSp>
        <p:cxnSp>
          <p:nvCxnSpPr>
            <p:cNvPr id="24" name="Straight Connector 23"/>
            <p:cNvCxnSpPr/>
            <p:nvPr/>
          </p:nvCxnSpPr>
          <p:spPr bwMode="auto">
            <a:xfrm rot="5400000">
              <a:off x="3881430" y="2785264"/>
              <a:ext cx="2143140" cy="1588"/>
            </a:xfrm>
            <a:prstGeom prst="line">
              <a:avLst/>
            </a:prstGeom>
            <a:noFill/>
            <a:ln w="9525" cap="flat" cmpd="sng" algn="ctr">
              <a:solidFill>
                <a:schemeClr val="tx1">
                  <a:alpha val="35000"/>
                </a:schemeClr>
              </a:solidFill>
              <a:prstDash val="solid"/>
              <a:round/>
              <a:headEnd type="none" w="med" len="med"/>
              <a:tailEnd type="none" w="med" len="med"/>
            </a:ln>
            <a:effectLst/>
          </p:spPr>
        </p:cxnSp>
        <p:cxnSp>
          <p:nvCxnSpPr>
            <p:cNvPr id="25" name="Straight Connector 24"/>
            <p:cNvCxnSpPr/>
            <p:nvPr/>
          </p:nvCxnSpPr>
          <p:spPr bwMode="auto">
            <a:xfrm rot="5400000">
              <a:off x="4024306" y="2785264"/>
              <a:ext cx="2143140" cy="1588"/>
            </a:xfrm>
            <a:prstGeom prst="line">
              <a:avLst/>
            </a:prstGeom>
            <a:noFill/>
            <a:ln w="9525" cap="flat" cmpd="sng" algn="ctr">
              <a:solidFill>
                <a:schemeClr val="tx1">
                  <a:alpha val="35000"/>
                </a:schemeClr>
              </a:solidFill>
              <a:prstDash val="solid"/>
              <a:round/>
              <a:headEnd type="none" w="med" len="med"/>
              <a:tailEnd type="none" w="med" len="med"/>
            </a:ln>
            <a:effectLst/>
          </p:spPr>
        </p:cxnSp>
        <p:cxnSp>
          <p:nvCxnSpPr>
            <p:cNvPr id="26" name="Straight Connector 25"/>
            <p:cNvCxnSpPr/>
            <p:nvPr/>
          </p:nvCxnSpPr>
          <p:spPr bwMode="auto">
            <a:xfrm rot="5400000">
              <a:off x="4167182" y="2785264"/>
              <a:ext cx="2143140" cy="1588"/>
            </a:xfrm>
            <a:prstGeom prst="line">
              <a:avLst/>
            </a:prstGeom>
            <a:noFill/>
            <a:ln w="9525" cap="flat" cmpd="sng" algn="ctr">
              <a:solidFill>
                <a:schemeClr val="tx1">
                  <a:alpha val="35000"/>
                </a:schemeClr>
              </a:solidFill>
              <a:prstDash val="solid"/>
              <a:round/>
              <a:headEnd type="none" w="med" len="med"/>
              <a:tailEnd type="none" w="med" len="med"/>
            </a:ln>
            <a:effectLst/>
          </p:spPr>
        </p:cxnSp>
        <p:cxnSp>
          <p:nvCxnSpPr>
            <p:cNvPr id="27" name="Straight Connector 26"/>
            <p:cNvCxnSpPr/>
            <p:nvPr/>
          </p:nvCxnSpPr>
          <p:spPr bwMode="auto">
            <a:xfrm rot="5400000">
              <a:off x="4310058" y="2785264"/>
              <a:ext cx="2143140" cy="1588"/>
            </a:xfrm>
            <a:prstGeom prst="line">
              <a:avLst/>
            </a:prstGeom>
            <a:noFill/>
            <a:ln w="9525" cap="flat" cmpd="sng" algn="ctr">
              <a:solidFill>
                <a:schemeClr val="tx1">
                  <a:alpha val="35000"/>
                </a:schemeClr>
              </a:solidFill>
              <a:prstDash val="solid"/>
              <a:round/>
              <a:headEnd type="none" w="med" len="med"/>
              <a:tailEnd type="none" w="med" len="med"/>
            </a:ln>
            <a:effectLst/>
          </p:spPr>
        </p:cxnSp>
        <p:cxnSp>
          <p:nvCxnSpPr>
            <p:cNvPr id="28" name="Straight Connector 27"/>
            <p:cNvCxnSpPr/>
            <p:nvPr/>
          </p:nvCxnSpPr>
          <p:spPr bwMode="auto">
            <a:xfrm rot="5400000">
              <a:off x="4452934" y="2785264"/>
              <a:ext cx="2143140" cy="1588"/>
            </a:xfrm>
            <a:prstGeom prst="line">
              <a:avLst/>
            </a:prstGeom>
            <a:noFill/>
            <a:ln w="9525" cap="flat" cmpd="sng" algn="ctr">
              <a:solidFill>
                <a:schemeClr val="tx1">
                  <a:alpha val="35000"/>
                </a:schemeClr>
              </a:solidFill>
              <a:prstDash val="solid"/>
              <a:round/>
              <a:headEnd type="none" w="med" len="med"/>
              <a:tailEnd type="none" w="med" len="med"/>
            </a:ln>
            <a:effectLst/>
          </p:spPr>
        </p:cxnSp>
      </p:grpSp>
      <p:pic>
        <p:nvPicPr>
          <p:cNvPr id="31" name="Picture 2"/>
          <p:cNvPicPr>
            <a:picLocks noChangeAspect="1" noChangeArrowheads="1"/>
          </p:cNvPicPr>
          <p:nvPr/>
        </p:nvPicPr>
        <p:blipFill>
          <a:blip r:embed="rId2" cstate="print"/>
          <a:srcRect/>
          <a:stretch>
            <a:fillRect/>
          </a:stretch>
        </p:blipFill>
        <p:spPr bwMode="auto">
          <a:xfrm>
            <a:off x="3213471" y="4077072"/>
            <a:ext cx="5967041" cy="1296144"/>
          </a:xfrm>
          <a:prstGeom prst="rect">
            <a:avLst/>
          </a:prstGeom>
          <a:noFill/>
          <a:ln w="9525">
            <a:noFill/>
            <a:miter lim="800000"/>
            <a:headEnd/>
            <a:tailEnd/>
          </a:ln>
          <a:effectLst>
            <a:outerShdw blurRad="50800" dist="50800" dir="5400000" algn="ctr" rotWithShape="0">
              <a:srgbClr val="000000">
                <a:alpha val="32000"/>
              </a:srgbClr>
            </a:outerShdw>
          </a:effectLst>
          <a:scene3d>
            <a:camera prst="orthographicFront"/>
            <a:lightRig rig="threePt" dir="t"/>
          </a:scene3d>
          <a:sp3d>
            <a:bevelB/>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Limits</a:t>
            </a:r>
            <a:r>
              <a:rPr lang="fr-BE" dirty="0" smtClean="0"/>
              <a:t>  </a:t>
            </a:r>
            <a:endParaRPr lang="fr-BE" dirty="0"/>
          </a:p>
        </p:txBody>
      </p:sp>
      <p:sp>
        <p:nvSpPr>
          <p:cNvPr id="3" name="Content Placeholder 2"/>
          <p:cNvSpPr>
            <a:spLocks noGrp="1"/>
          </p:cNvSpPr>
          <p:nvPr>
            <p:ph idx="1"/>
          </p:nvPr>
        </p:nvSpPr>
        <p:spPr/>
        <p:txBody>
          <a:bodyPr/>
          <a:lstStyle/>
          <a:p>
            <a:endParaRPr lang="fr-BE" dirty="0" smtClean="0"/>
          </a:p>
          <a:p>
            <a:endParaRPr lang="fr-BE" dirty="0" smtClean="0"/>
          </a:p>
          <a:p>
            <a:r>
              <a:rPr lang="fr-BE" dirty="0" smtClean="0"/>
              <a:t>IC22 </a:t>
            </a:r>
            <a:r>
              <a:rPr lang="fr-BE" dirty="0" err="1" smtClean="0"/>
              <a:t>anisotropy</a:t>
            </a:r>
            <a:endParaRPr lang="fr-BE" dirty="0" smtClean="0"/>
          </a:p>
          <a:p>
            <a:endParaRPr lang="fr-BE" dirty="0" smtClean="0"/>
          </a:p>
          <a:p>
            <a:r>
              <a:rPr lang="fr-BE" dirty="0" smtClean="0">
                <a:solidFill>
                  <a:srgbClr val="C00000"/>
                </a:solidFill>
              </a:rPr>
              <a:t>IC40 </a:t>
            </a:r>
            <a:r>
              <a:rPr lang="fr-BE" dirty="0" err="1" smtClean="0">
                <a:solidFill>
                  <a:srgbClr val="C00000"/>
                </a:solidFill>
              </a:rPr>
              <a:t>Galactic</a:t>
            </a:r>
            <a:r>
              <a:rPr lang="fr-BE" dirty="0" smtClean="0">
                <a:solidFill>
                  <a:srgbClr val="C00000"/>
                </a:solidFill>
              </a:rPr>
              <a:t> </a:t>
            </a:r>
          </a:p>
          <a:p>
            <a:pPr>
              <a:buNone/>
            </a:pPr>
            <a:r>
              <a:rPr lang="fr-BE" dirty="0" smtClean="0">
                <a:solidFill>
                  <a:srgbClr val="C00000"/>
                </a:solidFill>
              </a:rPr>
              <a:t>	centre </a:t>
            </a:r>
            <a:r>
              <a:rPr lang="fr-BE" dirty="0" err="1" smtClean="0">
                <a:solidFill>
                  <a:srgbClr val="C00000"/>
                </a:solidFill>
              </a:rPr>
              <a:t>search</a:t>
            </a:r>
            <a:endParaRPr lang="fr-BE" dirty="0" smtClean="0">
              <a:solidFill>
                <a:srgbClr val="C00000"/>
              </a:solidFill>
            </a:endParaRPr>
          </a:p>
          <a:p>
            <a:endParaRPr lang="fr-BE" sz="2000" dirty="0" smtClean="0">
              <a:solidFill>
                <a:srgbClr val="C00000"/>
              </a:solidFill>
            </a:endParaRPr>
          </a:p>
          <a:p>
            <a:r>
              <a:rPr lang="fr-BE" sz="2000" dirty="0" smtClean="0">
                <a:solidFill>
                  <a:schemeClr val="tx2">
                    <a:lumMod val="50000"/>
                  </a:schemeClr>
                </a:solidFill>
              </a:rPr>
              <a:t>NFW halo model</a:t>
            </a:r>
          </a:p>
          <a:p>
            <a:r>
              <a:rPr lang="fr-BE" sz="2000" dirty="0" smtClean="0">
                <a:solidFill>
                  <a:schemeClr val="tx2">
                    <a:lumMod val="50000"/>
                  </a:schemeClr>
                </a:solidFill>
              </a:rPr>
              <a:t>4 annihilation </a:t>
            </a:r>
            <a:r>
              <a:rPr lang="fr-BE" sz="2000" dirty="0" err="1" smtClean="0">
                <a:solidFill>
                  <a:schemeClr val="tx2">
                    <a:lumMod val="50000"/>
                  </a:schemeClr>
                </a:solidFill>
              </a:rPr>
              <a:t>channels</a:t>
            </a:r>
            <a:endParaRPr lang="fr-BE" sz="2000" dirty="0" smtClean="0">
              <a:solidFill>
                <a:schemeClr val="tx2">
                  <a:lumMod val="50000"/>
                </a:schemeClr>
              </a:solidFill>
            </a:endParaRPr>
          </a:p>
        </p:txBody>
      </p:sp>
      <p:sp>
        <p:nvSpPr>
          <p:cNvPr id="4" name="Date Placeholder 3"/>
          <p:cNvSpPr>
            <a:spLocks noGrp="1"/>
          </p:cNvSpPr>
          <p:nvPr>
            <p:ph type="dt" sz="half" idx="10"/>
          </p:nvPr>
        </p:nvSpPr>
        <p:spPr/>
        <p:txBody>
          <a:bodyPr/>
          <a:lstStyle/>
          <a:p>
            <a:r>
              <a:rPr lang="fr-FR" smtClean="0"/>
              <a:t>Catherine De Clercq</a:t>
            </a:r>
            <a:endParaRPr lang="fr-BE" dirty="0"/>
          </a:p>
        </p:txBody>
      </p:sp>
      <p:sp>
        <p:nvSpPr>
          <p:cNvPr id="5" name="Footer Placeholder 4"/>
          <p:cNvSpPr>
            <a:spLocks noGrp="1"/>
          </p:cNvSpPr>
          <p:nvPr>
            <p:ph type="ftr" sz="quarter" idx="11"/>
          </p:nvPr>
        </p:nvSpPr>
        <p:spPr/>
        <p:txBody>
          <a:bodyPr/>
          <a:lstStyle/>
          <a:p>
            <a:r>
              <a:rPr lang="fr-BE" smtClean="0"/>
              <a:t>DM in IceCube</a:t>
            </a:r>
            <a:endParaRPr lang="fr-BE" dirty="0"/>
          </a:p>
        </p:txBody>
      </p:sp>
      <p:sp>
        <p:nvSpPr>
          <p:cNvPr id="6" name="Slide Number Placeholder 5"/>
          <p:cNvSpPr>
            <a:spLocks noGrp="1"/>
          </p:cNvSpPr>
          <p:nvPr>
            <p:ph type="sldNum" sz="quarter" idx="12"/>
          </p:nvPr>
        </p:nvSpPr>
        <p:spPr/>
        <p:txBody>
          <a:bodyPr/>
          <a:lstStyle/>
          <a:p>
            <a:fld id="{EAA0DE33-1A4D-41F2-B9D0-EF65D06789FD}" type="slidenum">
              <a:rPr lang="fr-BE" smtClean="0"/>
              <a:pPr/>
              <a:t>39</a:t>
            </a:fld>
            <a:endParaRPr lang="fr-BE"/>
          </a:p>
        </p:txBody>
      </p:sp>
      <p:pic>
        <p:nvPicPr>
          <p:cNvPr id="7" name="Picture 1"/>
          <p:cNvPicPr>
            <a:picLocks noChangeAspect="1" noChangeArrowheads="1"/>
          </p:cNvPicPr>
          <p:nvPr/>
        </p:nvPicPr>
        <p:blipFill>
          <a:blip r:embed="rId3" cstate="print"/>
          <a:srcRect/>
          <a:stretch>
            <a:fillRect/>
          </a:stretch>
        </p:blipFill>
        <p:spPr bwMode="auto">
          <a:xfrm>
            <a:off x="3563888" y="1124744"/>
            <a:ext cx="5334072" cy="4861005"/>
          </a:xfrm>
          <a:prstGeom prst="rect">
            <a:avLst/>
          </a:prstGeom>
          <a:noFill/>
          <a:ln w="9525">
            <a:noFill/>
            <a:miter lim="800000"/>
            <a:headEnd/>
            <a:tailEnd/>
          </a:ln>
          <a:effectLst/>
        </p:spPr>
      </p:pic>
      <p:cxnSp>
        <p:nvCxnSpPr>
          <p:cNvPr id="9" name="Straight Arrow Connector 8"/>
          <p:cNvCxnSpPr/>
          <p:nvPr/>
        </p:nvCxnSpPr>
        <p:spPr>
          <a:xfrm>
            <a:off x="3203848" y="2348880"/>
            <a:ext cx="2664296" cy="1440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13" name="Object 12"/>
          <p:cNvGraphicFramePr>
            <a:graphicFrameLocks noChangeAspect="1"/>
          </p:cNvGraphicFramePr>
          <p:nvPr/>
        </p:nvGraphicFramePr>
        <p:xfrm>
          <a:off x="899592" y="332656"/>
          <a:ext cx="2112235" cy="792088"/>
        </p:xfrm>
        <a:graphic>
          <a:graphicData uri="http://schemas.openxmlformats.org/presentationml/2006/ole">
            <p:oleObj spid="_x0000_s93186" name="Equation" r:id="rId4" imgW="609480" imgH="228600" progId="Equation.DSMT4">
              <p:embed/>
            </p:oleObj>
          </a:graphicData>
        </a:graphic>
      </p:graphicFrame>
      <p:cxnSp>
        <p:nvCxnSpPr>
          <p:cNvPr id="10" name="Straight Arrow Connector 9"/>
          <p:cNvCxnSpPr/>
          <p:nvPr/>
        </p:nvCxnSpPr>
        <p:spPr>
          <a:xfrm flipV="1">
            <a:off x="2915816" y="3645024"/>
            <a:ext cx="2304256" cy="7200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BE" dirty="0" smtClean="0"/>
              <a:t>Observations </a:t>
            </a:r>
            <a:endParaRPr lang="fr-BE" dirty="0"/>
          </a:p>
        </p:txBody>
      </p:sp>
      <p:sp>
        <p:nvSpPr>
          <p:cNvPr id="8" name="Content Placeholder 7"/>
          <p:cNvSpPr>
            <a:spLocks noGrp="1"/>
          </p:cNvSpPr>
          <p:nvPr>
            <p:ph type="body" idx="1"/>
          </p:nvPr>
        </p:nvSpPr>
        <p:spPr/>
        <p:txBody>
          <a:bodyPr/>
          <a:lstStyle/>
          <a:p>
            <a:r>
              <a:rPr lang="fr-BE" dirty="0" err="1" smtClean="0"/>
              <a:t>Galaxy</a:t>
            </a:r>
            <a:r>
              <a:rPr lang="fr-BE" dirty="0" smtClean="0"/>
              <a:t> rotation </a:t>
            </a:r>
            <a:r>
              <a:rPr lang="fr-BE" dirty="0" err="1" smtClean="0"/>
              <a:t>curves</a:t>
            </a:r>
            <a:endParaRPr lang="fr-BE" dirty="0" smtClean="0"/>
          </a:p>
        </p:txBody>
      </p:sp>
      <p:sp>
        <p:nvSpPr>
          <p:cNvPr id="13" name="Text Placeholder 12"/>
          <p:cNvSpPr>
            <a:spLocks noGrp="1"/>
          </p:cNvSpPr>
          <p:nvPr>
            <p:ph type="body" sz="quarter" idx="3"/>
          </p:nvPr>
        </p:nvSpPr>
        <p:spPr/>
        <p:txBody>
          <a:bodyPr/>
          <a:lstStyle/>
          <a:p>
            <a:r>
              <a:rPr lang="fr-BE" dirty="0" err="1" smtClean="0"/>
              <a:t>Gravitational</a:t>
            </a:r>
            <a:r>
              <a:rPr lang="fr-BE" dirty="0" smtClean="0"/>
              <a:t> </a:t>
            </a:r>
            <a:r>
              <a:rPr lang="fr-BE" dirty="0" err="1" smtClean="0"/>
              <a:t>lensing</a:t>
            </a:r>
            <a:endParaRPr lang="fr-BE" dirty="0"/>
          </a:p>
        </p:txBody>
      </p:sp>
      <p:sp>
        <p:nvSpPr>
          <p:cNvPr id="4" name="Date Placeholder 3"/>
          <p:cNvSpPr>
            <a:spLocks noGrp="1"/>
          </p:cNvSpPr>
          <p:nvPr>
            <p:ph type="dt" sz="half" idx="10"/>
          </p:nvPr>
        </p:nvSpPr>
        <p:spPr/>
        <p:txBody>
          <a:bodyPr/>
          <a:lstStyle/>
          <a:p>
            <a:r>
              <a:rPr lang="fr-FR" smtClean="0"/>
              <a:t>Catherine De Clercq</a:t>
            </a:r>
            <a:endParaRPr lang="fr-BE"/>
          </a:p>
        </p:txBody>
      </p:sp>
      <p:sp>
        <p:nvSpPr>
          <p:cNvPr id="5" name="Footer Placeholder 4"/>
          <p:cNvSpPr>
            <a:spLocks noGrp="1"/>
          </p:cNvSpPr>
          <p:nvPr>
            <p:ph type="ftr" sz="quarter" idx="11"/>
          </p:nvPr>
        </p:nvSpPr>
        <p:spPr/>
        <p:txBody>
          <a:bodyPr/>
          <a:lstStyle/>
          <a:p>
            <a:r>
              <a:rPr lang="fr-BE" smtClean="0"/>
              <a:t>DM in IceCube</a:t>
            </a:r>
            <a:endParaRPr lang="fr-BE"/>
          </a:p>
        </p:txBody>
      </p:sp>
      <p:sp>
        <p:nvSpPr>
          <p:cNvPr id="6" name="Slide Number Placeholder 5"/>
          <p:cNvSpPr>
            <a:spLocks noGrp="1"/>
          </p:cNvSpPr>
          <p:nvPr>
            <p:ph type="sldNum" sz="quarter" idx="12"/>
          </p:nvPr>
        </p:nvSpPr>
        <p:spPr/>
        <p:txBody>
          <a:bodyPr/>
          <a:lstStyle/>
          <a:p>
            <a:fld id="{EAA0DE33-1A4D-41F2-B9D0-EF65D06789FD}" type="slidenum">
              <a:rPr lang="fr-BE" smtClean="0"/>
              <a:pPr/>
              <a:t>4</a:t>
            </a:fld>
            <a:endParaRPr lang="fr-BE"/>
          </a:p>
        </p:txBody>
      </p:sp>
      <p:pic>
        <p:nvPicPr>
          <p:cNvPr id="73730" name="Picture 2" descr="E:\DATA\Catherine DeClercq\cursussen VUB\astro-particle physics\figures\hs-2008-04-a-web_print.jpg"/>
          <p:cNvPicPr>
            <a:picLocks noChangeAspect="1" noChangeArrowheads="1"/>
          </p:cNvPicPr>
          <p:nvPr/>
        </p:nvPicPr>
        <p:blipFill>
          <a:blip r:embed="rId2" cstate="print"/>
          <a:srcRect/>
          <a:stretch>
            <a:fillRect/>
          </a:stretch>
        </p:blipFill>
        <p:spPr bwMode="auto">
          <a:xfrm>
            <a:off x="4860032" y="1916832"/>
            <a:ext cx="4122035" cy="3091526"/>
          </a:xfrm>
          <a:prstGeom prst="rect">
            <a:avLst/>
          </a:prstGeom>
          <a:noFill/>
        </p:spPr>
      </p:pic>
      <p:grpSp>
        <p:nvGrpSpPr>
          <p:cNvPr id="17" name="Group 16"/>
          <p:cNvGrpSpPr/>
          <p:nvPr/>
        </p:nvGrpSpPr>
        <p:grpSpPr>
          <a:xfrm>
            <a:off x="0" y="1619578"/>
            <a:ext cx="4862805" cy="4257694"/>
            <a:chOff x="0" y="1835532"/>
            <a:chExt cx="4862805" cy="4257694"/>
          </a:xfrm>
        </p:grpSpPr>
        <p:pic>
          <p:nvPicPr>
            <p:cNvPr id="1026" name="Picture 2"/>
            <p:cNvPicPr>
              <a:picLocks noChangeAspect="1" noChangeArrowheads="1"/>
            </p:cNvPicPr>
            <p:nvPr/>
          </p:nvPicPr>
          <p:blipFill>
            <a:blip r:embed="rId3" cstate="print"/>
            <a:srcRect/>
            <a:stretch>
              <a:fillRect/>
            </a:stretch>
          </p:blipFill>
          <p:spPr bwMode="auto">
            <a:xfrm>
              <a:off x="0" y="1988840"/>
              <a:ext cx="4862805" cy="4104386"/>
            </a:xfrm>
            <a:prstGeom prst="rect">
              <a:avLst/>
            </a:prstGeom>
            <a:noFill/>
            <a:ln w="9525">
              <a:noFill/>
              <a:miter lim="800000"/>
              <a:headEnd/>
              <a:tailEnd/>
            </a:ln>
          </p:spPr>
        </p:pic>
        <p:sp>
          <p:nvSpPr>
            <p:cNvPr id="15" name="TextBox 14"/>
            <p:cNvSpPr txBox="1"/>
            <p:nvPr/>
          </p:nvSpPr>
          <p:spPr>
            <a:xfrm>
              <a:off x="827584" y="1835532"/>
              <a:ext cx="2111860" cy="369332"/>
            </a:xfrm>
            <a:prstGeom prst="rect">
              <a:avLst/>
            </a:prstGeom>
            <a:noFill/>
          </p:spPr>
          <p:txBody>
            <a:bodyPr wrap="none" rtlCol="0">
              <a:spAutoFit/>
            </a:bodyPr>
            <a:lstStyle/>
            <a:p>
              <a:r>
                <a:rPr lang="fr-BE" i="1" dirty="0" err="1" smtClean="0">
                  <a:solidFill>
                    <a:srgbClr val="233D63"/>
                  </a:solidFill>
                </a:rPr>
                <a:t>Begeman</a:t>
              </a:r>
              <a:r>
                <a:rPr lang="fr-BE" i="1" dirty="0" smtClean="0">
                  <a:solidFill>
                    <a:srgbClr val="233D63"/>
                  </a:solidFill>
                </a:rPr>
                <a:t> et al. 1991</a:t>
              </a:r>
              <a:endParaRPr lang="fr-BE" i="1" dirty="0">
                <a:solidFill>
                  <a:srgbClr val="233D63"/>
                </a:solidFill>
              </a:endParaRPr>
            </a:p>
          </p:txBody>
        </p:sp>
        <p:sp>
          <p:nvSpPr>
            <p:cNvPr id="12" name="TextBox 11"/>
            <p:cNvSpPr txBox="1"/>
            <p:nvPr/>
          </p:nvSpPr>
          <p:spPr>
            <a:xfrm>
              <a:off x="3661682" y="5085184"/>
              <a:ext cx="622286" cy="461665"/>
            </a:xfrm>
            <a:prstGeom prst="rect">
              <a:avLst/>
            </a:prstGeom>
            <a:noFill/>
          </p:spPr>
          <p:txBody>
            <a:bodyPr wrap="none" rtlCol="0">
              <a:spAutoFit/>
            </a:bodyPr>
            <a:lstStyle/>
            <a:p>
              <a:r>
                <a:rPr lang="fr-BE" sz="2400" i="1" dirty="0" err="1" smtClean="0">
                  <a:solidFill>
                    <a:schemeClr val="tx2">
                      <a:lumMod val="60000"/>
                      <a:lumOff val="40000"/>
                    </a:schemeClr>
                  </a:solidFill>
                </a:rPr>
                <a:t>gas</a:t>
              </a:r>
              <a:endParaRPr lang="fr-BE" sz="2400" i="1" dirty="0">
                <a:solidFill>
                  <a:schemeClr val="tx2">
                    <a:lumMod val="60000"/>
                    <a:lumOff val="40000"/>
                  </a:schemeClr>
                </a:solidFill>
              </a:endParaRPr>
            </a:p>
          </p:txBody>
        </p:sp>
        <p:sp>
          <p:nvSpPr>
            <p:cNvPr id="14" name="TextBox 13"/>
            <p:cNvSpPr txBox="1"/>
            <p:nvPr/>
          </p:nvSpPr>
          <p:spPr>
            <a:xfrm>
              <a:off x="3613272" y="4479503"/>
              <a:ext cx="742704" cy="461665"/>
            </a:xfrm>
            <a:prstGeom prst="rect">
              <a:avLst/>
            </a:prstGeom>
            <a:noFill/>
          </p:spPr>
          <p:txBody>
            <a:bodyPr wrap="none" rtlCol="0">
              <a:spAutoFit/>
            </a:bodyPr>
            <a:lstStyle/>
            <a:p>
              <a:r>
                <a:rPr lang="fr-BE" sz="2400" i="1" dirty="0" smtClean="0">
                  <a:solidFill>
                    <a:schemeClr val="tx2">
                      <a:lumMod val="60000"/>
                      <a:lumOff val="40000"/>
                    </a:schemeClr>
                  </a:solidFill>
                </a:rPr>
                <a:t>light</a:t>
              </a:r>
              <a:endParaRPr lang="fr-BE" sz="2400" i="1" dirty="0">
                <a:solidFill>
                  <a:schemeClr val="tx2">
                    <a:lumMod val="60000"/>
                    <a:lumOff val="40000"/>
                  </a:schemeClr>
                </a:solidFill>
              </a:endParaRPr>
            </a:p>
          </p:txBody>
        </p:sp>
        <p:sp>
          <p:nvSpPr>
            <p:cNvPr id="16" name="TextBox 15"/>
            <p:cNvSpPr txBox="1"/>
            <p:nvPr/>
          </p:nvSpPr>
          <p:spPr>
            <a:xfrm>
              <a:off x="3203848" y="3759423"/>
              <a:ext cx="1393330" cy="461665"/>
            </a:xfrm>
            <a:prstGeom prst="rect">
              <a:avLst/>
            </a:prstGeom>
            <a:noFill/>
          </p:spPr>
          <p:txBody>
            <a:bodyPr wrap="none" rtlCol="0">
              <a:spAutoFit/>
            </a:bodyPr>
            <a:lstStyle/>
            <a:p>
              <a:r>
                <a:rPr lang="fr-BE" sz="2400" i="1" dirty="0" err="1" smtClean="0">
                  <a:solidFill>
                    <a:schemeClr val="tx2">
                      <a:lumMod val="60000"/>
                      <a:lumOff val="40000"/>
                    </a:schemeClr>
                  </a:solidFill>
                </a:rPr>
                <a:t>Dark</a:t>
              </a:r>
              <a:r>
                <a:rPr lang="fr-BE" sz="2400" i="1" dirty="0" smtClean="0">
                  <a:solidFill>
                    <a:schemeClr val="tx2">
                      <a:lumMod val="60000"/>
                      <a:lumOff val="40000"/>
                    </a:schemeClr>
                  </a:solidFill>
                </a:rPr>
                <a:t> halo</a:t>
              </a:r>
              <a:endParaRPr lang="fr-BE" sz="2400" i="1" dirty="0">
                <a:solidFill>
                  <a:schemeClr val="tx2">
                    <a:lumMod val="60000"/>
                    <a:lumOff val="40000"/>
                  </a:schemeClr>
                </a:solidFill>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BE" dirty="0" err="1" smtClean="0"/>
              <a:t>IceCube</a:t>
            </a:r>
            <a:r>
              <a:rPr lang="fr-BE" dirty="0" smtClean="0"/>
              <a:t> + </a:t>
            </a:r>
            <a:r>
              <a:rPr lang="fr-BE" dirty="0" err="1" smtClean="0"/>
              <a:t>DeepCore</a:t>
            </a:r>
            <a:r>
              <a:rPr lang="fr-BE" dirty="0" smtClean="0"/>
              <a:t> prospects</a:t>
            </a:r>
            <a:endParaRPr lang="fr-BE" dirty="0"/>
          </a:p>
        </p:txBody>
      </p:sp>
      <p:sp>
        <p:nvSpPr>
          <p:cNvPr id="8" name="Text Placeholder 7"/>
          <p:cNvSpPr>
            <a:spLocks noGrp="1"/>
          </p:cNvSpPr>
          <p:nvPr>
            <p:ph type="body" idx="1"/>
          </p:nvPr>
        </p:nvSpPr>
        <p:spPr/>
        <p:txBody>
          <a:bodyPr/>
          <a:lstStyle/>
          <a:p>
            <a:endParaRPr lang="fr-BE"/>
          </a:p>
        </p:txBody>
      </p:sp>
      <p:sp>
        <p:nvSpPr>
          <p:cNvPr id="4" name="Date Placeholder 3"/>
          <p:cNvSpPr>
            <a:spLocks noGrp="1"/>
          </p:cNvSpPr>
          <p:nvPr>
            <p:ph type="dt" sz="half" idx="4294967295"/>
          </p:nvPr>
        </p:nvSpPr>
        <p:spPr>
          <a:xfrm>
            <a:off x="0" y="6448425"/>
            <a:ext cx="2133600" cy="365125"/>
          </a:xfrm>
        </p:spPr>
        <p:txBody>
          <a:bodyPr/>
          <a:lstStyle/>
          <a:p>
            <a:r>
              <a:rPr lang="fr-FR" smtClean="0"/>
              <a:t>Catherine De Clercq</a:t>
            </a:r>
            <a:endParaRPr lang="fr-BE" dirty="0"/>
          </a:p>
        </p:txBody>
      </p:sp>
      <p:sp>
        <p:nvSpPr>
          <p:cNvPr id="5" name="Footer Placeholder 4"/>
          <p:cNvSpPr>
            <a:spLocks noGrp="1"/>
          </p:cNvSpPr>
          <p:nvPr>
            <p:ph type="ftr" sz="quarter" idx="4294967295"/>
          </p:nvPr>
        </p:nvSpPr>
        <p:spPr>
          <a:xfrm>
            <a:off x="0" y="6453188"/>
            <a:ext cx="2895600" cy="365125"/>
          </a:xfrm>
        </p:spPr>
        <p:txBody>
          <a:bodyPr/>
          <a:lstStyle/>
          <a:p>
            <a:r>
              <a:rPr lang="fr-BE" smtClean="0"/>
              <a:t>DM in IceCube</a:t>
            </a:r>
            <a:endParaRPr lang="fr-BE" dirty="0"/>
          </a:p>
        </p:txBody>
      </p:sp>
      <p:sp>
        <p:nvSpPr>
          <p:cNvPr id="6" name="Slide Number Placeholder 5"/>
          <p:cNvSpPr>
            <a:spLocks noGrp="1"/>
          </p:cNvSpPr>
          <p:nvPr>
            <p:ph type="sldNum" sz="quarter" idx="4294967295"/>
          </p:nvPr>
        </p:nvSpPr>
        <p:spPr>
          <a:xfrm>
            <a:off x="7010400" y="6448425"/>
            <a:ext cx="2133600" cy="365125"/>
          </a:xfrm>
        </p:spPr>
        <p:txBody>
          <a:bodyPr/>
          <a:lstStyle/>
          <a:p>
            <a:fld id="{EAA0DE33-1A4D-41F2-B9D0-EF65D06789FD}" type="slidenum">
              <a:rPr lang="fr-BE" smtClean="0"/>
              <a:pPr/>
              <a:t>40</a:t>
            </a:fld>
            <a:endParaRPr lang="fr-BE"/>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DeepCore</a:t>
            </a:r>
            <a:r>
              <a:rPr lang="fr-BE" dirty="0" smtClean="0"/>
              <a:t> and </a:t>
            </a:r>
            <a:r>
              <a:rPr lang="fr-BE" dirty="0" err="1" smtClean="0"/>
              <a:t>WIMPs</a:t>
            </a:r>
            <a:endParaRPr lang="fr-BE" dirty="0"/>
          </a:p>
        </p:txBody>
      </p:sp>
      <p:sp>
        <p:nvSpPr>
          <p:cNvPr id="3" name="Content Placeholder 2"/>
          <p:cNvSpPr>
            <a:spLocks noGrp="1"/>
          </p:cNvSpPr>
          <p:nvPr>
            <p:ph idx="1"/>
          </p:nvPr>
        </p:nvSpPr>
        <p:spPr>
          <a:xfrm>
            <a:off x="0" y="980728"/>
            <a:ext cx="5292080" cy="5328592"/>
          </a:xfrm>
        </p:spPr>
        <p:txBody>
          <a:bodyPr/>
          <a:lstStyle/>
          <a:p>
            <a:r>
              <a:rPr lang="fr-BE" dirty="0" err="1" smtClean="0"/>
              <a:t>DeepCore</a:t>
            </a:r>
            <a:r>
              <a:rPr lang="fr-BE" dirty="0" smtClean="0"/>
              <a:t> : </a:t>
            </a:r>
            <a:r>
              <a:rPr lang="fr-BE" dirty="0" err="1" smtClean="0"/>
              <a:t>low</a:t>
            </a:r>
            <a:r>
              <a:rPr lang="fr-BE" dirty="0" smtClean="0"/>
              <a:t> </a:t>
            </a:r>
            <a:r>
              <a:rPr lang="fr-BE" dirty="0" err="1" smtClean="0"/>
              <a:t>energy</a:t>
            </a:r>
            <a:r>
              <a:rPr lang="fr-BE" dirty="0" smtClean="0"/>
              <a:t> extension in </a:t>
            </a:r>
            <a:r>
              <a:rPr lang="fr-BE" dirty="0" err="1" smtClean="0"/>
              <a:t>deep</a:t>
            </a:r>
            <a:r>
              <a:rPr lang="fr-BE" dirty="0" smtClean="0"/>
              <a:t> </a:t>
            </a:r>
            <a:r>
              <a:rPr lang="fr-BE" dirty="0" err="1" smtClean="0"/>
              <a:t>clear</a:t>
            </a:r>
            <a:r>
              <a:rPr lang="fr-BE" dirty="0" smtClean="0"/>
              <a:t> </a:t>
            </a:r>
            <a:r>
              <a:rPr lang="fr-BE" dirty="0" err="1" smtClean="0"/>
              <a:t>ice</a:t>
            </a:r>
            <a:endParaRPr lang="fr-BE" dirty="0" smtClean="0"/>
          </a:p>
          <a:p>
            <a:r>
              <a:rPr lang="fr-BE" dirty="0" smtClean="0"/>
              <a:t>Use </a:t>
            </a:r>
            <a:r>
              <a:rPr lang="fr-BE" dirty="0" err="1" smtClean="0"/>
              <a:t>IceCube</a:t>
            </a:r>
            <a:r>
              <a:rPr lang="fr-BE" dirty="0" smtClean="0"/>
              <a:t> as veto </a:t>
            </a:r>
            <a:r>
              <a:rPr lang="fr-BE" dirty="0" err="1" smtClean="0"/>
              <a:t>against</a:t>
            </a:r>
            <a:r>
              <a:rPr lang="fr-BE" dirty="0" smtClean="0"/>
              <a:t> </a:t>
            </a:r>
            <a:r>
              <a:rPr lang="fr-BE" dirty="0" err="1" smtClean="0"/>
              <a:t>downgoing</a:t>
            </a:r>
            <a:r>
              <a:rPr lang="fr-BE" dirty="0" smtClean="0"/>
              <a:t> </a:t>
            </a:r>
            <a:r>
              <a:rPr lang="fr-BE" dirty="0" err="1" smtClean="0"/>
              <a:t>atmospheric</a:t>
            </a:r>
            <a:r>
              <a:rPr lang="fr-BE" dirty="0" smtClean="0"/>
              <a:t> muons</a:t>
            </a:r>
          </a:p>
          <a:p>
            <a:r>
              <a:rPr lang="fr-BE" dirty="0" err="1" smtClean="0"/>
              <a:t>Extend</a:t>
            </a:r>
            <a:r>
              <a:rPr lang="fr-BE" dirty="0" smtClean="0"/>
              <a:t> </a:t>
            </a:r>
            <a:r>
              <a:rPr lang="fr-BE" dirty="0" err="1" smtClean="0"/>
              <a:t>field</a:t>
            </a:r>
            <a:r>
              <a:rPr lang="fr-BE" dirty="0" smtClean="0"/>
              <a:t> of </a:t>
            </a:r>
            <a:r>
              <a:rPr lang="fr-BE" dirty="0" err="1" smtClean="0"/>
              <a:t>view</a:t>
            </a:r>
            <a:r>
              <a:rPr lang="fr-BE" dirty="0" smtClean="0"/>
              <a:t> to </a:t>
            </a:r>
            <a:r>
              <a:rPr lang="fr-BE" dirty="0" err="1" smtClean="0"/>
              <a:t>southern</a:t>
            </a:r>
            <a:r>
              <a:rPr lang="fr-BE" dirty="0" smtClean="0"/>
              <a:t> </a:t>
            </a:r>
            <a:r>
              <a:rPr lang="fr-BE" dirty="0" err="1" smtClean="0"/>
              <a:t>hemisphere</a:t>
            </a:r>
            <a:r>
              <a:rPr lang="fr-BE" dirty="0" smtClean="0"/>
              <a:t> in [10GeV-</a:t>
            </a:r>
            <a:r>
              <a:rPr lang="fr-BE" dirty="0" err="1" smtClean="0"/>
              <a:t>fewTeV</a:t>
            </a:r>
            <a:r>
              <a:rPr lang="fr-BE" dirty="0" smtClean="0"/>
              <a:t>] </a:t>
            </a:r>
            <a:r>
              <a:rPr lang="fr-BE" dirty="0" err="1" smtClean="0"/>
              <a:t>domain</a:t>
            </a:r>
            <a:endParaRPr lang="fr-BE" dirty="0" smtClean="0"/>
          </a:p>
          <a:p>
            <a:endParaRPr lang="fr-BE" dirty="0" smtClean="0"/>
          </a:p>
          <a:p>
            <a:r>
              <a:rPr lang="fr-BE" dirty="0" err="1" smtClean="0"/>
              <a:t>Galactic</a:t>
            </a:r>
            <a:r>
              <a:rPr lang="fr-BE" dirty="0" smtClean="0"/>
              <a:t> Centre</a:t>
            </a:r>
          </a:p>
          <a:p>
            <a:r>
              <a:rPr lang="fr-BE" dirty="0" err="1" smtClean="0"/>
              <a:t>year</a:t>
            </a:r>
            <a:r>
              <a:rPr lang="fr-BE" dirty="0" smtClean="0"/>
              <a:t> round </a:t>
            </a:r>
            <a:r>
              <a:rPr lang="fr-BE" dirty="0" err="1" smtClean="0"/>
              <a:t>solar</a:t>
            </a:r>
            <a:r>
              <a:rPr lang="fr-BE" dirty="0" smtClean="0"/>
              <a:t> </a:t>
            </a:r>
            <a:r>
              <a:rPr lang="fr-BE" dirty="0" err="1" smtClean="0"/>
              <a:t>WIMPs</a:t>
            </a:r>
            <a:endParaRPr lang="fr-BE" dirty="0" smtClean="0"/>
          </a:p>
          <a:p>
            <a:endParaRPr lang="fr-BE" dirty="0"/>
          </a:p>
        </p:txBody>
      </p:sp>
      <p:sp>
        <p:nvSpPr>
          <p:cNvPr id="4" name="Date Placeholder 3"/>
          <p:cNvSpPr>
            <a:spLocks noGrp="1"/>
          </p:cNvSpPr>
          <p:nvPr>
            <p:ph type="dt" sz="half" idx="10"/>
          </p:nvPr>
        </p:nvSpPr>
        <p:spPr/>
        <p:txBody>
          <a:bodyPr/>
          <a:lstStyle/>
          <a:p>
            <a:r>
              <a:rPr lang="fr-FR" smtClean="0"/>
              <a:t>Catherine De Clercq</a:t>
            </a:r>
            <a:endParaRPr lang="fr-BE" dirty="0"/>
          </a:p>
        </p:txBody>
      </p:sp>
      <p:sp>
        <p:nvSpPr>
          <p:cNvPr id="5" name="Footer Placeholder 4"/>
          <p:cNvSpPr>
            <a:spLocks noGrp="1"/>
          </p:cNvSpPr>
          <p:nvPr>
            <p:ph type="ftr" sz="quarter" idx="11"/>
          </p:nvPr>
        </p:nvSpPr>
        <p:spPr/>
        <p:txBody>
          <a:bodyPr/>
          <a:lstStyle/>
          <a:p>
            <a:r>
              <a:rPr lang="fr-BE" smtClean="0"/>
              <a:t>DM in IceCube</a:t>
            </a:r>
            <a:endParaRPr lang="fr-BE" dirty="0"/>
          </a:p>
        </p:txBody>
      </p:sp>
      <p:sp>
        <p:nvSpPr>
          <p:cNvPr id="6" name="Slide Number Placeholder 5"/>
          <p:cNvSpPr>
            <a:spLocks noGrp="1"/>
          </p:cNvSpPr>
          <p:nvPr>
            <p:ph type="sldNum" sz="quarter" idx="12"/>
          </p:nvPr>
        </p:nvSpPr>
        <p:spPr/>
        <p:txBody>
          <a:bodyPr/>
          <a:lstStyle/>
          <a:p>
            <a:fld id="{EAA0DE33-1A4D-41F2-B9D0-EF65D06789FD}" type="slidenum">
              <a:rPr lang="fr-BE" smtClean="0"/>
              <a:pPr/>
              <a:t>41</a:t>
            </a:fld>
            <a:endParaRPr lang="fr-BE"/>
          </a:p>
        </p:txBody>
      </p:sp>
      <p:pic>
        <p:nvPicPr>
          <p:cNvPr id="7" name="Picture 6" descr="IC-DC_vertical_layout.jpg"/>
          <p:cNvPicPr>
            <a:picLocks noChangeAspect="1"/>
          </p:cNvPicPr>
          <p:nvPr/>
        </p:nvPicPr>
        <p:blipFill>
          <a:blip r:embed="rId2" cstate="print"/>
          <a:stretch>
            <a:fillRect/>
          </a:stretch>
        </p:blipFill>
        <p:spPr>
          <a:xfrm>
            <a:off x="5099279" y="908720"/>
            <a:ext cx="4225249" cy="53479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8" descr="grayshaded_FLUX_lim.png"/>
          <p:cNvPicPr>
            <a:picLocks noGrp="1" noChangeAspect="1"/>
          </p:cNvPicPr>
          <p:nvPr>
            <p:ph idx="1"/>
          </p:nvPr>
        </p:nvPicPr>
        <p:blipFill>
          <a:blip r:embed="rId2" cstate="print"/>
          <a:stretch>
            <a:fillRect/>
          </a:stretch>
        </p:blipFill>
        <p:spPr>
          <a:xfrm>
            <a:off x="0" y="1052736"/>
            <a:ext cx="9144000" cy="5328592"/>
          </a:xfrm>
        </p:spPr>
      </p:pic>
      <p:sp>
        <p:nvSpPr>
          <p:cNvPr id="2" name="Title 1"/>
          <p:cNvSpPr>
            <a:spLocks noGrp="1"/>
          </p:cNvSpPr>
          <p:nvPr>
            <p:ph type="title"/>
          </p:nvPr>
        </p:nvSpPr>
        <p:spPr/>
        <p:txBody>
          <a:bodyPr/>
          <a:lstStyle/>
          <a:p>
            <a:r>
              <a:rPr lang="fr-BE" dirty="0" smtClean="0"/>
              <a:t>Muon flux </a:t>
            </a:r>
            <a:r>
              <a:rPr lang="fr-BE" dirty="0" err="1" smtClean="0"/>
              <a:t>from</a:t>
            </a:r>
            <a:r>
              <a:rPr lang="fr-BE" dirty="0" smtClean="0"/>
              <a:t> </a:t>
            </a:r>
            <a:r>
              <a:rPr lang="fr-BE" dirty="0" err="1" smtClean="0"/>
              <a:t>solar</a:t>
            </a:r>
            <a:r>
              <a:rPr lang="fr-BE" dirty="0" smtClean="0"/>
              <a:t> </a:t>
            </a:r>
            <a:r>
              <a:rPr lang="fr-BE" dirty="0" err="1" smtClean="0"/>
              <a:t>neutralinos</a:t>
            </a:r>
            <a:endParaRPr lang="fr-BE" dirty="0"/>
          </a:p>
        </p:txBody>
      </p:sp>
      <p:sp>
        <p:nvSpPr>
          <p:cNvPr id="4" name="Date Placeholder 3"/>
          <p:cNvSpPr>
            <a:spLocks noGrp="1"/>
          </p:cNvSpPr>
          <p:nvPr>
            <p:ph type="dt" sz="half" idx="10"/>
          </p:nvPr>
        </p:nvSpPr>
        <p:spPr/>
        <p:txBody>
          <a:bodyPr/>
          <a:lstStyle/>
          <a:p>
            <a:r>
              <a:rPr lang="fr-FR" dirty="0" smtClean="0"/>
              <a:t>Catherine De </a:t>
            </a:r>
            <a:r>
              <a:rPr lang="fr-FR" dirty="0" err="1" smtClean="0"/>
              <a:t>Clercq</a:t>
            </a:r>
            <a:endParaRPr lang="fr-BE" dirty="0"/>
          </a:p>
        </p:txBody>
      </p:sp>
      <p:sp>
        <p:nvSpPr>
          <p:cNvPr id="5" name="Footer Placeholder 4"/>
          <p:cNvSpPr>
            <a:spLocks noGrp="1"/>
          </p:cNvSpPr>
          <p:nvPr>
            <p:ph type="ftr" sz="quarter" idx="11"/>
          </p:nvPr>
        </p:nvSpPr>
        <p:spPr/>
        <p:txBody>
          <a:bodyPr/>
          <a:lstStyle/>
          <a:p>
            <a:r>
              <a:rPr lang="fr-BE" smtClean="0"/>
              <a:t>DM in IceCube</a:t>
            </a:r>
            <a:endParaRPr lang="fr-BE" dirty="0"/>
          </a:p>
        </p:txBody>
      </p:sp>
      <p:sp>
        <p:nvSpPr>
          <p:cNvPr id="6" name="Slide Number Placeholder 5"/>
          <p:cNvSpPr>
            <a:spLocks noGrp="1"/>
          </p:cNvSpPr>
          <p:nvPr>
            <p:ph type="sldNum" sz="quarter" idx="12"/>
          </p:nvPr>
        </p:nvSpPr>
        <p:spPr/>
        <p:txBody>
          <a:bodyPr/>
          <a:lstStyle/>
          <a:p>
            <a:fld id="{EAA0DE33-1A4D-41F2-B9D0-EF65D06789FD}" type="slidenum">
              <a:rPr lang="fr-BE" smtClean="0"/>
              <a:pPr/>
              <a:t>42</a:t>
            </a:fld>
            <a:endParaRPr lang="fr-BE"/>
          </a:p>
        </p:txBody>
      </p:sp>
      <p:sp>
        <p:nvSpPr>
          <p:cNvPr id="13" name="TextBox 12"/>
          <p:cNvSpPr txBox="1"/>
          <p:nvPr/>
        </p:nvSpPr>
        <p:spPr>
          <a:xfrm>
            <a:off x="6372200" y="4293096"/>
            <a:ext cx="1877437" cy="461665"/>
          </a:xfrm>
          <a:prstGeom prst="rect">
            <a:avLst/>
          </a:prstGeom>
          <a:solidFill>
            <a:schemeClr val="bg1"/>
          </a:solidFill>
          <a:ln>
            <a:solidFill>
              <a:schemeClr val="tx2">
                <a:lumMod val="60000"/>
                <a:lumOff val="40000"/>
              </a:schemeClr>
            </a:solidFill>
          </a:ln>
        </p:spPr>
        <p:txBody>
          <a:bodyPr wrap="none" rtlCol="0">
            <a:spAutoFit/>
          </a:bodyPr>
          <a:lstStyle/>
          <a:p>
            <a:r>
              <a:rPr lang="fr-BE" sz="2400" dirty="0" err="1" smtClean="0">
                <a:solidFill>
                  <a:schemeClr val="accent1">
                    <a:lumMod val="75000"/>
                  </a:schemeClr>
                </a:solidFill>
              </a:rPr>
              <a:t>IceCube</a:t>
            </a:r>
            <a:r>
              <a:rPr lang="fr-BE" sz="2400" dirty="0" smtClean="0">
                <a:solidFill>
                  <a:schemeClr val="accent1">
                    <a:lumMod val="75000"/>
                  </a:schemeClr>
                </a:solidFill>
              </a:rPr>
              <a:t> 2007</a:t>
            </a:r>
          </a:p>
        </p:txBody>
      </p:sp>
      <p:sp>
        <p:nvSpPr>
          <p:cNvPr id="14" name="TextBox 13"/>
          <p:cNvSpPr txBox="1"/>
          <p:nvPr/>
        </p:nvSpPr>
        <p:spPr>
          <a:xfrm>
            <a:off x="3131840" y="2780928"/>
            <a:ext cx="2150269" cy="461665"/>
          </a:xfrm>
          <a:prstGeom prst="rect">
            <a:avLst/>
          </a:prstGeom>
          <a:solidFill>
            <a:schemeClr val="bg1"/>
          </a:solidFill>
          <a:ln>
            <a:solidFill>
              <a:schemeClr val="tx1"/>
            </a:solidFill>
          </a:ln>
        </p:spPr>
        <p:txBody>
          <a:bodyPr wrap="none" rtlCol="0">
            <a:spAutoFit/>
          </a:bodyPr>
          <a:lstStyle/>
          <a:p>
            <a:pPr algn="r"/>
            <a:r>
              <a:rPr lang="fr-BE" sz="2400" dirty="0" smtClean="0"/>
              <a:t>AMANDA 01-06</a:t>
            </a:r>
          </a:p>
        </p:txBody>
      </p:sp>
      <p:sp>
        <p:nvSpPr>
          <p:cNvPr id="15" name="TextBox 14"/>
          <p:cNvSpPr txBox="1"/>
          <p:nvPr/>
        </p:nvSpPr>
        <p:spPr>
          <a:xfrm>
            <a:off x="1043608" y="4941168"/>
            <a:ext cx="2719784" cy="830997"/>
          </a:xfrm>
          <a:prstGeom prst="rect">
            <a:avLst/>
          </a:prstGeom>
          <a:solidFill>
            <a:schemeClr val="bg1"/>
          </a:solidFill>
          <a:ln>
            <a:solidFill>
              <a:srgbClr val="FF0000"/>
            </a:solidFill>
          </a:ln>
        </p:spPr>
        <p:txBody>
          <a:bodyPr wrap="none" rtlCol="0">
            <a:spAutoFit/>
          </a:bodyPr>
          <a:lstStyle/>
          <a:p>
            <a:r>
              <a:rPr lang="fr-BE" sz="2400" dirty="0" err="1" smtClean="0">
                <a:solidFill>
                  <a:srgbClr val="EE0000"/>
                </a:solidFill>
              </a:rPr>
              <a:t>IceCube</a:t>
            </a:r>
            <a:r>
              <a:rPr lang="fr-BE" sz="2400" dirty="0" smtClean="0">
                <a:solidFill>
                  <a:srgbClr val="EE0000"/>
                </a:solidFill>
              </a:rPr>
              <a:t> + </a:t>
            </a:r>
            <a:r>
              <a:rPr lang="fr-BE" sz="2400" dirty="0" err="1" smtClean="0">
                <a:solidFill>
                  <a:srgbClr val="EE0000"/>
                </a:solidFill>
              </a:rPr>
              <a:t>DeepCore</a:t>
            </a:r>
            <a:endParaRPr lang="fr-BE" sz="2400" dirty="0" smtClean="0">
              <a:solidFill>
                <a:srgbClr val="EE0000"/>
              </a:solidFill>
            </a:endParaRPr>
          </a:p>
          <a:p>
            <a:r>
              <a:rPr lang="fr-BE" sz="2400" dirty="0" smtClean="0">
                <a:solidFill>
                  <a:srgbClr val="EE0000"/>
                </a:solidFill>
              </a:rPr>
              <a:t>5 </a:t>
            </a:r>
            <a:r>
              <a:rPr lang="fr-BE" sz="2400" dirty="0" err="1" smtClean="0">
                <a:solidFill>
                  <a:srgbClr val="EE0000"/>
                </a:solidFill>
              </a:rPr>
              <a:t>years</a:t>
            </a:r>
            <a:r>
              <a:rPr lang="fr-BE" sz="2400" dirty="0" smtClean="0">
                <a:solidFill>
                  <a:srgbClr val="EE0000"/>
                </a:solidFill>
              </a:rPr>
              <a:t> </a:t>
            </a:r>
            <a:r>
              <a:rPr lang="fr-BE" sz="2400" dirty="0" err="1" smtClean="0">
                <a:solidFill>
                  <a:srgbClr val="EE0000"/>
                </a:solidFill>
              </a:rPr>
              <a:t>sensitivity</a:t>
            </a:r>
            <a:endParaRPr lang="fr-BE" sz="2400" dirty="0">
              <a:solidFill>
                <a:srgbClr val="EE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Neutralino</a:t>
            </a:r>
            <a:r>
              <a:rPr lang="fr-BE" dirty="0" smtClean="0"/>
              <a:t> </a:t>
            </a:r>
            <a:r>
              <a:rPr lang="fr-BE" dirty="0" err="1" smtClean="0"/>
              <a:t>scattering</a:t>
            </a:r>
            <a:r>
              <a:rPr lang="fr-BE" dirty="0" smtClean="0"/>
              <a:t> in Sun</a:t>
            </a:r>
            <a:endParaRPr lang="fr-BE" dirty="0"/>
          </a:p>
        </p:txBody>
      </p:sp>
      <p:sp>
        <p:nvSpPr>
          <p:cNvPr id="4" name="Date Placeholder 3"/>
          <p:cNvSpPr>
            <a:spLocks noGrp="1"/>
          </p:cNvSpPr>
          <p:nvPr>
            <p:ph type="dt" sz="half" idx="10"/>
          </p:nvPr>
        </p:nvSpPr>
        <p:spPr/>
        <p:txBody>
          <a:bodyPr/>
          <a:lstStyle/>
          <a:p>
            <a:r>
              <a:rPr lang="fr-FR" smtClean="0"/>
              <a:t>Catherine De Clercq</a:t>
            </a:r>
            <a:endParaRPr lang="fr-BE" dirty="0"/>
          </a:p>
        </p:txBody>
      </p:sp>
      <p:sp>
        <p:nvSpPr>
          <p:cNvPr id="5" name="Footer Placeholder 4"/>
          <p:cNvSpPr>
            <a:spLocks noGrp="1"/>
          </p:cNvSpPr>
          <p:nvPr>
            <p:ph type="ftr" sz="quarter" idx="11"/>
          </p:nvPr>
        </p:nvSpPr>
        <p:spPr/>
        <p:txBody>
          <a:bodyPr/>
          <a:lstStyle/>
          <a:p>
            <a:r>
              <a:rPr lang="fr-BE" smtClean="0"/>
              <a:t>DM in IceCube</a:t>
            </a:r>
            <a:endParaRPr lang="fr-BE" dirty="0"/>
          </a:p>
        </p:txBody>
      </p:sp>
      <p:sp>
        <p:nvSpPr>
          <p:cNvPr id="6" name="Slide Number Placeholder 5"/>
          <p:cNvSpPr>
            <a:spLocks noGrp="1"/>
          </p:cNvSpPr>
          <p:nvPr>
            <p:ph type="sldNum" sz="quarter" idx="12"/>
          </p:nvPr>
        </p:nvSpPr>
        <p:spPr/>
        <p:txBody>
          <a:bodyPr/>
          <a:lstStyle/>
          <a:p>
            <a:fld id="{EAA0DE33-1A4D-41F2-B9D0-EF65D06789FD}" type="slidenum">
              <a:rPr lang="fr-BE" smtClean="0"/>
              <a:pPr/>
              <a:t>43</a:t>
            </a:fld>
            <a:endParaRPr lang="fr-BE"/>
          </a:p>
        </p:txBody>
      </p:sp>
      <p:pic>
        <p:nvPicPr>
          <p:cNvPr id="9" name="Picture 8" descr="grayshaded_SD_lim.png"/>
          <p:cNvPicPr>
            <a:picLocks noChangeAspect="1"/>
          </p:cNvPicPr>
          <p:nvPr/>
        </p:nvPicPr>
        <p:blipFill>
          <a:blip r:embed="rId2" cstate="print"/>
          <a:stretch>
            <a:fillRect/>
          </a:stretch>
        </p:blipFill>
        <p:spPr>
          <a:xfrm>
            <a:off x="0" y="980728"/>
            <a:ext cx="9144000" cy="5400600"/>
          </a:xfrm>
          <a:prstGeom prst="rect">
            <a:avLst/>
          </a:prstGeom>
        </p:spPr>
      </p:pic>
      <p:sp>
        <p:nvSpPr>
          <p:cNvPr id="12" name="TextBox 11"/>
          <p:cNvSpPr txBox="1"/>
          <p:nvPr/>
        </p:nvSpPr>
        <p:spPr>
          <a:xfrm>
            <a:off x="2843808" y="3501008"/>
            <a:ext cx="2150269" cy="461665"/>
          </a:xfrm>
          <a:prstGeom prst="rect">
            <a:avLst/>
          </a:prstGeom>
          <a:solidFill>
            <a:schemeClr val="bg1"/>
          </a:solidFill>
          <a:ln>
            <a:solidFill>
              <a:schemeClr val="tx1"/>
            </a:solidFill>
          </a:ln>
        </p:spPr>
        <p:txBody>
          <a:bodyPr wrap="none" rtlCol="0">
            <a:spAutoFit/>
          </a:bodyPr>
          <a:lstStyle/>
          <a:p>
            <a:pPr algn="r"/>
            <a:r>
              <a:rPr lang="fr-BE" sz="2400" dirty="0" smtClean="0"/>
              <a:t>AMANDA 01-06</a:t>
            </a:r>
          </a:p>
        </p:txBody>
      </p:sp>
      <p:sp>
        <p:nvSpPr>
          <p:cNvPr id="14" name="TextBox 13"/>
          <p:cNvSpPr txBox="1"/>
          <p:nvPr/>
        </p:nvSpPr>
        <p:spPr>
          <a:xfrm>
            <a:off x="6012160" y="2924944"/>
            <a:ext cx="1877437" cy="461665"/>
          </a:xfrm>
          <a:prstGeom prst="rect">
            <a:avLst/>
          </a:prstGeom>
          <a:solidFill>
            <a:schemeClr val="bg1"/>
          </a:solidFill>
          <a:ln>
            <a:solidFill>
              <a:schemeClr val="tx2">
                <a:lumMod val="60000"/>
                <a:lumOff val="40000"/>
              </a:schemeClr>
            </a:solidFill>
          </a:ln>
        </p:spPr>
        <p:txBody>
          <a:bodyPr wrap="none" rtlCol="0">
            <a:spAutoFit/>
          </a:bodyPr>
          <a:lstStyle/>
          <a:p>
            <a:r>
              <a:rPr lang="fr-BE" sz="2400" dirty="0" err="1" smtClean="0">
                <a:solidFill>
                  <a:schemeClr val="accent1">
                    <a:lumMod val="75000"/>
                  </a:schemeClr>
                </a:solidFill>
              </a:rPr>
              <a:t>IceCube</a:t>
            </a:r>
            <a:r>
              <a:rPr lang="fr-BE" sz="2400" dirty="0" smtClean="0">
                <a:solidFill>
                  <a:schemeClr val="accent1">
                    <a:lumMod val="75000"/>
                  </a:schemeClr>
                </a:solidFill>
              </a:rPr>
              <a:t> 2007</a:t>
            </a:r>
          </a:p>
        </p:txBody>
      </p:sp>
      <p:sp>
        <p:nvSpPr>
          <p:cNvPr id="16" name="TextBox 15"/>
          <p:cNvSpPr txBox="1"/>
          <p:nvPr/>
        </p:nvSpPr>
        <p:spPr>
          <a:xfrm>
            <a:off x="988120" y="4254187"/>
            <a:ext cx="2719784" cy="830997"/>
          </a:xfrm>
          <a:prstGeom prst="rect">
            <a:avLst/>
          </a:prstGeom>
          <a:solidFill>
            <a:schemeClr val="bg1"/>
          </a:solidFill>
          <a:ln>
            <a:solidFill>
              <a:srgbClr val="FF0000"/>
            </a:solidFill>
          </a:ln>
        </p:spPr>
        <p:txBody>
          <a:bodyPr wrap="none" rtlCol="0">
            <a:spAutoFit/>
          </a:bodyPr>
          <a:lstStyle/>
          <a:p>
            <a:r>
              <a:rPr lang="fr-BE" sz="2400" dirty="0" err="1" smtClean="0">
                <a:solidFill>
                  <a:srgbClr val="EE0000"/>
                </a:solidFill>
              </a:rPr>
              <a:t>IceCube</a:t>
            </a:r>
            <a:r>
              <a:rPr lang="fr-BE" sz="2400" dirty="0" smtClean="0">
                <a:solidFill>
                  <a:srgbClr val="EE0000"/>
                </a:solidFill>
              </a:rPr>
              <a:t> + </a:t>
            </a:r>
            <a:r>
              <a:rPr lang="fr-BE" sz="2400" dirty="0" err="1" smtClean="0">
                <a:solidFill>
                  <a:srgbClr val="EE0000"/>
                </a:solidFill>
              </a:rPr>
              <a:t>DeepCore</a:t>
            </a:r>
            <a:endParaRPr lang="fr-BE" sz="2400" dirty="0" smtClean="0">
              <a:solidFill>
                <a:srgbClr val="EE0000"/>
              </a:solidFill>
            </a:endParaRPr>
          </a:p>
          <a:p>
            <a:r>
              <a:rPr lang="fr-BE" sz="2400" dirty="0" smtClean="0">
                <a:solidFill>
                  <a:srgbClr val="EE0000"/>
                </a:solidFill>
              </a:rPr>
              <a:t>5 </a:t>
            </a:r>
            <a:r>
              <a:rPr lang="fr-BE" sz="2400" dirty="0" err="1" smtClean="0">
                <a:solidFill>
                  <a:srgbClr val="EE0000"/>
                </a:solidFill>
              </a:rPr>
              <a:t>years</a:t>
            </a:r>
            <a:r>
              <a:rPr lang="fr-BE" sz="2400" dirty="0" smtClean="0">
                <a:solidFill>
                  <a:srgbClr val="EE0000"/>
                </a:solidFill>
              </a:rPr>
              <a:t> </a:t>
            </a:r>
            <a:r>
              <a:rPr lang="fr-BE" sz="2400" dirty="0" err="1" smtClean="0">
                <a:solidFill>
                  <a:srgbClr val="EE0000"/>
                </a:solidFill>
              </a:rPr>
              <a:t>sensitivity</a:t>
            </a:r>
            <a:endParaRPr lang="fr-BE" sz="2400" dirty="0">
              <a:solidFill>
                <a:srgbClr val="EE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Summary</a:t>
            </a:r>
            <a:r>
              <a:rPr lang="fr-BE" dirty="0" smtClean="0"/>
              <a:t> </a:t>
            </a:r>
            <a:endParaRPr lang="fr-BE" dirty="0"/>
          </a:p>
        </p:txBody>
      </p:sp>
      <p:sp>
        <p:nvSpPr>
          <p:cNvPr id="3" name="Content Placeholder 2"/>
          <p:cNvSpPr>
            <a:spLocks noGrp="1"/>
          </p:cNvSpPr>
          <p:nvPr>
            <p:ph idx="1"/>
          </p:nvPr>
        </p:nvSpPr>
        <p:spPr/>
        <p:txBody>
          <a:bodyPr>
            <a:normAutofit/>
          </a:bodyPr>
          <a:lstStyle/>
          <a:p>
            <a:r>
              <a:rPr lang="fr-BE" dirty="0" err="1" smtClean="0"/>
              <a:t>Icecube</a:t>
            </a:r>
            <a:r>
              <a:rPr lang="fr-BE" dirty="0" smtClean="0"/>
              <a:t>/AMANDA data </a:t>
            </a:r>
            <a:r>
              <a:rPr lang="fr-BE" dirty="0" err="1" smtClean="0"/>
              <a:t>was</a:t>
            </a:r>
            <a:r>
              <a:rPr lang="fr-BE" dirty="0" smtClean="0"/>
              <a:t> </a:t>
            </a:r>
            <a:r>
              <a:rPr lang="fr-BE" dirty="0" err="1" smtClean="0"/>
              <a:t>used</a:t>
            </a:r>
            <a:r>
              <a:rPr lang="fr-BE" dirty="0" smtClean="0"/>
              <a:t> to </a:t>
            </a:r>
            <a:r>
              <a:rPr lang="fr-BE" dirty="0" err="1" smtClean="0"/>
              <a:t>search</a:t>
            </a:r>
            <a:r>
              <a:rPr lang="fr-BE" dirty="0" smtClean="0"/>
              <a:t> for indirect neutrino signal </a:t>
            </a:r>
            <a:r>
              <a:rPr lang="fr-BE" dirty="0" err="1" smtClean="0"/>
              <a:t>from</a:t>
            </a:r>
            <a:r>
              <a:rPr lang="fr-BE" dirty="0" smtClean="0"/>
              <a:t> WIMP annihilations in Sun &amp; </a:t>
            </a:r>
            <a:r>
              <a:rPr lang="fr-BE" dirty="0" err="1" smtClean="0"/>
              <a:t>near</a:t>
            </a:r>
            <a:r>
              <a:rPr lang="fr-BE" dirty="0" smtClean="0"/>
              <a:t> </a:t>
            </a:r>
            <a:r>
              <a:rPr lang="fr-BE" dirty="0" err="1" smtClean="0"/>
              <a:t>Galactic</a:t>
            </a:r>
            <a:r>
              <a:rPr lang="fr-BE" dirty="0" smtClean="0"/>
              <a:t> Centre</a:t>
            </a:r>
          </a:p>
          <a:p>
            <a:r>
              <a:rPr lang="fr-BE" dirty="0" smtClean="0"/>
              <a:t>No signal </a:t>
            </a:r>
            <a:r>
              <a:rPr lang="fr-BE" dirty="0" err="1" smtClean="0"/>
              <a:t>was</a:t>
            </a:r>
            <a:r>
              <a:rPr lang="fr-BE" dirty="0" smtClean="0"/>
              <a:t> </a:t>
            </a:r>
            <a:r>
              <a:rPr lang="fr-BE" dirty="0" err="1" smtClean="0"/>
              <a:t>found</a:t>
            </a:r>
            <a:r>
              <a:rPr lang="fr-BE" dirty="0" smtClean="0"/>
              <a:t> &amp; </a:t>
            </a:r>
            <a:r>
              <a:rPr lang="fr-BE" dirty="0" err="1" smtClean="0"/>
              <a:t>upper</a:t>
            </a:r>
            <a:r>
              <a:rPr lang="fr-BE" dirty="0" smtClean="0"/>
              <a:t> </a:t>
            </a:r>
            <a:r>
              <a:rPr lang="fr-BE" dirty="0" err="1" smtClean="0"/>
              <a:t>limits</a:t>
            </a:r>
            <a:r>
              <a:rPr lang="fr-BE" dirty="0" smtClean="0"/>
              <a:t> </a:t>
            </a:r>
            <a:r>
              <a:rPr lang="fr-BE" dirty="0" err="1" smtClean="0"/>
              <a:t>were</a:t>
            </a:r>
            <a:r>
              <a:rPr lang="fr-BE" dirty="0" smtClean="0"/>
              <a:t> set on muon flux </a:t>
            </a:r>
            <a:r>
              <a:rPr lang="fr-BE" dirty="0" err="1" smtClean="0"/>
              <a:t>at</a:t>
            </a:r>
            <a:r>
              <a:rPr lang="fr-BE" dirty="0" smtClean="0"/>
              <a:t> </a:t>
            </a:r>
            <a:r>
              <a:rPr lang="fr-BE" dirty="0" err="1" smtClean="0"/>
              <a:t>Earth</a:t>
            </a:r>
            <a:r>
              <a:rPr lang="fr-BE" dirty="0" smtClean="0"/>
              <a:t> and Spin </a:t>
            </a:r>
            <a:r>
              <a:rPr lang="fr-BE" dirty="0" err="1" smtClean="0"/>
              <a:t>Dependent</a:t>
            </a:r>
            <a:r>
              <a:rPr lang="fr-BE" dirty="0" smtClean="0"/>
              <a:t> cross sections</a:t>
            </a:r>
          </a:p>
          <a:p>
            <a:r>
              <a:rPr lang="fr-BE" dirty="0" err="1" smtClean="0"/>
              <a:t>IceCube</a:t>
            </a:r>
            <a:r>
              <a:rPr lang="fr-BE" dirty="0" smtClean="0"/>
              <a:t> </a:t>
            </a:r>
            <a:r>
              <a:rPr lang="fr-BE" dirty="0" err="1" smtClean="0"/>
              <a:t>is</a:t>
            </a:r>
            <a:r>
              <a:rPr lang="fr-BE" dirty="0" smtClean="0"/>
              <a:t> </a:t>
            </a:r>
            <a:r>
              <a:rPr lang="fr-BE" dirty="0" err="1" smtClean="0"/>
              <a:t>completed</a:t>
            </a:r>
            <a:r>
              <a:rPr lang="fr-BE" dirty="0" smtClean="0"/>
              <a:t> and </a:t>
            </a:r>
            <a:r>
              <a:rPr lang="fr-BE" dirty="0" err="1" smtClean="0"/>
              <a:t>is</a:t>
            </a:r>
            <a:r>
              <a:rPr lang="fr-BE" dirty="0" smtClean="0"/>
              <a:t> </a:t>
            </a:r>
            <a:r>
              <a:rPr lang="fr-BE" dirty="0" err="1" smtClean="0"/>
              <a:t>largest</a:t>
            </a:r>
            <a:r>
              <a:rPr lang="fr-BE" dirty="0" smtClean="0"/>
              <a:t> </a:t>
            </a:r>
            <a:r>
              <a:rPr lang="el-GR" sz="3200" dirty="0" smtClean="0">
                <a:latin typeface="Times New Roman"/>
                <a:cs typeface="Times New Roman"/>
              </a:rPr>
              <a:t>ν</a:t>
            </a:r>
            <a:r>
              <a:rPr lang="fr-BE" sz="3200" dirty="0" smtClean="0">
                <a:latin typeface="Times New Roman"/>
                <a:cs typeface="Times New Roman"/>
              </a:rPr>
              <a:t> </a:t>
            </a:r>
            <a:r>
              <a:rPr lang="fr-BE" dirty="0" smtClean="0"/>
              <a:t>detector in </a:t>
            </a:r>
            <a:r>
              <a:rPr lang="fr-BE" dirty="0" err="1" smtClean="0"/>
              <a:t>operation</a:t>
            </a:r>
            <a:endParaRPr lang="fr-BE" dirty="0" smtClean="0"/>
          </a:p>
          <a:p>
            <a:r>
              <a:rPr lang="fr-BE" dirty="0" err="1" smtClean="0"/>
              <a:t>Within</a:t>
            </a:r>
            <a:r>
              <a:rPr lang="fr-BE" dirty="0" smtClean="0"/>
              <a:t> 5 </a:t>
            </a:r>
            <a:r>
              <a:rPr lang="fr-BE" dirty="0" err="1" smtClean="0"/>
              <a:t>years</a:t>
            </a:r>
            <a:r>
              <a:rPr lang="fr-BE" dirty="0" smtClean="0"/>
              <a:t> </a:t>
            </a:r>
            <a:r>
              <a:rPr lang="fr-BE" dirty="0" err="1" smtClean="0"/>
              <a:t>sensitivity</a:t>
            </a:r>
            <a:r>
              <a:rPr lang="fr-BE" dirty="0" smtClean="0"/>
              <a:t> to DM </a:t>
            </a:r>
            <a:r>
              <a:rPr lang="fr-BE" dirty="0" err="1" smtClean="0"/>
              <a:t>signals</a:t>
            </a:r>
            <a:r>
              <a:rPr lang="fr-BE" dirty="0" smtClean="0"/>
              <a:t> </a:t>
            </a:r>
            <a:r>
              <a:rPr lang="fr-BE" dirty="0" err="1" smtClean="0"/>
              <a:t>will</a:t>
            </a:r>
            <a:r>
              <a:rPr lang="fr-BE" dirty="0" smtClean="0"/>
              <a:t> </a:t>
            </a:r>
          </a:p>
          <a:p>
            <a:pPr>
              <a:buFont typeface="Wingdings" pitchFamily="2" charset="2"/>
              <a:buChar char="Ø"/>
            </a:pPr>
            <a:r>
              <a:rPr lang="fr-BE" dirty="0" err="1" smtClean="0"/>
              <a:t>improve</a:t>
            </a:r>
            <a:r>
              <a:rPr lang="fr-BE" dirty="0" smtClean="0"/>
              <a:t> by </a:t>
            </a:r>
            <a:r>
              <a:rPr lang="fr-BE" dirty="0" err="1" smtClean="0"/>
              <a:t>order</a:t>
            </a:r>
            <a:r>
              <a:rPr lang="fr-BE" dirty="0" smtClean="0"/>
              <a:t> of magnitude</a:t>
            </a:r>
            <a:r>
              <a:rPr lang="fr-BE" dirty="0"/>
              <a:t> </a:t>
            </a:r>
            <a:r>
              <a:rPr lang="fr-BE" dirty="0" smtClean="0"/>
              <a:t>in [30GeV-5TeV]</a:t>
            </a:r>
          </a:p>
          <a:p>
            <a:pPr>
              <a:buFont typeface="Wingdings" pitchFamily="2" charset="2"/>
              <a:buChar char="Ø"/>
            </a:pPr>
            <a:r>
              <a:rPr lang="fr-BE" dirty="0" err="1" smtClean="0"/>
              <a:t>Unclude</a:t>
            </a:r>
            <a:r>
              <a:rPr lang="fr-BE" dirty="0" smtClean="0"/>
              <a:t> sources in </a:t>
            </a:r>
            <a:r>
              <a:rPr lang="fr-BE" dirty="0" err="1" smtClean="0"/>
              <a:t>Southern</a:t>
            </a:r>
            <a:r>
              <a:rPr lang="fr-BE" dirty="0" smtClean="0"/>
              <a:t> </a:t>
            </a:r>
            <a:r>
              <a:rPr lang="fr-BE" dirty="0" err="1" smtClean="0"/>
              <a:t>hemisphere</a:t>
            </a:r>
            <a:endParaRPr lang="fr-BE" dirty="0" smtClean="0"/>
          </a:p>
        </p:txBody>
      </p:sp>
      <p:sp>
        <p:nvSpPr>
          <p:cNvPr id="4" name="Date Placeholder 3"/>
          <p:cNvSpPr>
            <a:spLocks noGrp="1"/>
          </p:cNvSpPr>
          <p:nvPr>
            <p:ph type="dt" sz="half" idx="10"/>
          </p:nvPr>
        </p:nvSpPr>
        <p:spPr/>
        <p:txBody>
          <a:bodyPr/>
          <a:lstStyle/>
          <a:p>
            <a:r>
              <a:rPr lang="fr-FR" smtClean="0"/>
              <a:t>Catherine De Clercq</a:t>
            </a:r>
            <a:endParaRPr lang="fr-BE" dirty="0"/>
          </a:p>
        </p:txBody>
      </p:sp>
      <p:sp>
        <p:nvSpPr>
          <p:cNvPr id="5" name="Footer Placeholder 4"/>
          <p:cNvSpPr>
            <a:spLocks noGrp="1"/>
          </p:cNvSpPr>
          <p:nvPr>
            <p:ph type="ftr" sz="quarter" idx="11"/>
          </p:nvPr>
        </p:nvSpPr>
        <p:spPr/>
        <p:txBody>
          <a:bodyPr/>
          <a:lstStyle/>
          <a:p>
            <a:r>
              <a:rPr lang="fr-BE" smtClean="0"/>
              <a:t>DM in IceCube</a:t>
            </a:r>
            <a:endParaRPr lang="fr-BE" dirty="0"/>
          </a:p>
        </p:txBody>
      </p:sp>
      <p:sp>
        <p:nvSpPr>
          <p:cNvPr id="6" name="Slide Number Placeholder 5"/>
          <p:cNvSpPr>
            <a:spLocks noGrp="1"/>
          </p:cNvSpPr>
          <p:nvPr>
            <p:ph type="sldNum" sz="quarter" idx="12"/>
          </p:nvPr>
        </p:nvSpPr>
        <p:spPr/>
        <p:txBody>
          <a:bodyPr/>
          <a:lstStyle/>
          <a:p>
            <a:fld id="{EAA0DE33-1A4D-41F2-B9D0-EF65D06789FD}" type="slidenum">
              <a:rPr lang="fr-BE" smtClean="0"/>
              <a:pPr/>
              <a:t>44</a:t>
            </a:fld>
            <a:endParaRPr lang="fr-BE"/>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dirty="0" err="1" smtClean="0"/>
              <a:t>IceCube</a:t>
            </a:r>
            <a:r>
              <a:rPr lang="fr-BE" dirty="0" smtClean="0"/>
              <a:t> collaboration</a:t>
            </a:r>
            <a:endParaRPr lang="fr-BE" dirty="0"/>
          </a:p>
        </p:txBody>
      </p:sp>
      <p:sp>
        <p:nvSpPr>
          <p:cNvPr id="7" name="Content Placeholder 6"/>
          <p:cNvSpPr>
            <a:spLocks noGrp="1"/>
          </p:cNvSpPr>
          <p:nvPr>
            <p:ph idx="1"/>
          </p:nvPr>
        </p:nvSpPr>
        <p:spPr/>
        <p:txBody>
          <a:bodyPr/>
          <a:lstStyle/>
          <a:p>
            <a:endParaRPr lang="fr-BE"/>
          </a:p>
        </p:txBody>
      </p:sp>
      <p:sp>
        <p:nvSpPr>
          <p:cNvPr id="2" name="Date Placeholder 1"/>
          <p:cNvSpPr>
            <a:spLocks noGrp="1"/>
          </p:cNvSpPr>
          <p:nvPr>
            <p:ph type="dt" sz="half" idx="10"/>
          </p:nvPr>
        </p:nvSpPr>
        <p:spPr/>
        <p:txBody>
          <a:bodyPr/>
          <a:lstStyle/>
          <a:p>
            <a:r>
              <a:rPr lang="fr-FR" smtClean="0"/>
              <a:t>Catherine De Clercq</a:t>
            </a:r>
            <a:endParaRPr lang="fr-BE"/>
          </a:p>
        </p:txBody>
      </p:sp>
      <p:sp>
        <p:nvSpPr>
          <p:cNvPr id="3" name="Footer Placeholder 2"/>
          <p:cNvSpPr>
            <a:spLocks noGrp="1"/>
          </p:cNvSpPr>
          <p:nvPr>
            <p:ph type="ftr" sz="quarter" idx="11"/>
          </p:nvPr>
        </p:nvSpPr>
        <p:spPr/>
        <p:txBody>
          <a:bodyPr/>
          <a:lstStyle/>
          <a:p>
            <a:r>
              <a:rPr lang="fr-BE" smtClean="0"/>
              <a:t>DM in IceCube</a:t>
            </a:r>
            <a:endParaRPr lang="fr-BE"/>
          </a:p>
        </p:txBody>
      </p:sp>
      <p:sp>
        <p:nvSpPr>
          <p:cNvPr id="4" name="Slide Number Placeholder 3"/>
          <p:cNvSpPr>
            <a:spLocks noGrp="1"/>
          </p:cNvSpPr>
          <p:nvPr>
            <p:ph type="sldNum" sz="quarter" idx="12"/>
          </p:nvPr>
        </p:nvSpPr>
        <p:spPr/>
        <p:txBody>
          <a:bodyPr/>
          <a:lstStyle/>
          <a:p>
            <a:fld id="{EAA0DE33-1A4D-41F2-B9D0-EF65D06789FD}" type="slidenum">
              <a:rPr lang="fr-BE" smtClean="0"/>
              <a:pPr/>
              <a:t>45</a:t>
            </a:fld>
            <a:endParaRPr lang="fr-BE"/>
          </a:p>
        </p:txBody>
      </p:sp>
      <p:pic>
        <p:nvPicPr>
          <p:cNvPr id="5" name="Picture 2"/>
          <p:cNvPicPr>
            <a:picLocks noChangeAspect="1" noChangeArrowheads="1"/>
          </p:cNvPicPr>
          <p:nvPr/>
        </p:nvPicPr>
        <p:blipFill>
          <a:blip r:embed="rId2" cstate="print"/>
          <a:srcRect/>
          <a:stretch>
            <a:fillRect/>
          </a:stretch>
        </p:blipFill>
        <p:spPr bwMode="auto">
          <a:xfrm>
            <a:off x="0" y="742554"/>
            <a:ext cx="9160864" cy="5638774"/>
          </a:xfrm>
          <a:prstGeom prst="rect">
            <a:avLst/>
          </a:prstGeom>
          <a:noFill/>
          <a:ln w="9525">
            <a:noFill/>
            <a:miter lim="800000"/>
            <a:headEnd/>
            <a:tailEnd/>
          </a:ln>
        </p:spPr>
      </p:pic>
      <p:sp>
        <p:nvSpPr>
          <p:cNvPr id="8" name="TextBox 7"/>
          <p:cNvSpPr txBox="1"/>
          <p:nvPr/>
        </p:nvSpPr>
        <p:spPr>
          <a:xfrm>
            <a:off x="5148064" y="692696"/>
            <a:ext cx="2520280" cy="461665"/>
          </a:xfrm>
          <a:prstGeom prst="rect">
            <a:avLst/>
          </a:prstGeom>
          <a:solidFill>
            <a:schemeClr val="bg1"/>
          </a:solidFill>
          <a:ln>
            <a:solidFill>
              <a:schemeClr val="tx1"/>
            </a:solidFill>
          </a:ln>
        </p:spPr>
        <p:txBody>
          <a:bodyPr wrap="square" rtlCol="0">
            <a:spAutoFit/>
          </a:bodyPr>
          <a:lstStyle/>
          <a:p>
            <a:r>
              <a:rPr lang="fr-BE" sz="2400" dirty="0" smtClean="0"/>
              <a:t>Icecube.wisc.edu</a:t>
            </a:r>
            <a:endParaRPr lang="fr-BE"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BE" dirty="0" err="1" smtClean="0"/>
              <a:t>WIMPs</a:t>
            </a:r>
            <a:r>
              <a:rPr lang="fr-BE" dirty="0" smtClean="0"/>
              <a:t> as cold </a:t>
            </a:r>
            <a:r>
              <a:rPr lang="fr-BE" dirty="0" err="1" smtClean="0"/>
              <a:t>Dark</a:t>
            </a:r>
            <a:r>
              <a:rPr lang="fr-BE" dirty="0" smtClean="0"/>
              <a:t> </a:t>
            </a:r>
            <a:r>
              <a:rPr lang="fr-BE" dirty="0" err="1" smtClean="0"/>
              <a:t>Matter</a:t>
            </a:r>
            <a:endParaRPr lang="fr-BE" dirty="0"/>
          </a:p>
        </p:txBody>
      </p:sp>
      <p:sp>
        <p:nvSpPr>
          <p:cNvPr id="11" name="Content Placeholder 10"/>
          <p:cNvSpPr>
            <a:spLocks noGrp="1"/>
          </p:cNvSpPr>
          <p:nvPr>
            <p:ph idx="1"/>
          </p:nvPr>
        </p:nvSpPr>
        <p:spPr/>
        <p:txBody>
          <a:bodyPr>
            <a:normAutofit/>
          </a:bodyPr>
          <a:lstStyle/>
          <a:p>
            <a:r>
              <a:rPr lang="fr-BE" sz="2400" b="1" dirty="0" err="1" smtClean="0"/>
              <a:t>W</a:t>
            </a:r>
            <a:r>
              <a:rPr lang="fr-BE" sz="2400" dirty="0" err="1" smtClean="0"/>
              <a:t>eakly</a:t>
            </a:r>
            <a:r>
              <a:rPr lang="fr-BE" sz="2400" dirty="0" smtClean="0"/>
              <a:t> </a:t>
            </a:r>
            <a:r>
              <a:rPr lang="fr-BE" sz="2400" b="1" dirty="0" err="1" smtClean="0"/>
              <a:t>I</a:t>
            </a:r>
            <a:r>
              <a:rPr lang="fr-BE" sz="2400" dirty="0" err="1" smtClean="0"/>
              <a:t>nteracting</a:t>
            </a:r>
            <a:r>
              <a:rPr lang="fr-BE" sz="2400" dirty="0" smtClean="0"/>
              <a:t> </a:t>
            </a:r>
            <a:r>
              <a:rPr lang="fr-BE" sz="2400" b="1" dirty="0" smtClean="0"/>
              <a:t>M</a:t>
            </a:r>
            <a:r>
              <a:rPr lang="fr-BE" sz="2400" dirty="0" smtClean="0"/>
              <a:t>assive </a:t>
            </a:r>
            <a:r>
              <a:rPr lang="fr-BE" sz="2400" b="1" dirty="0" err="1" smtClean="0"/>
              <a:t>P</a:t>
            </a:r>
            <a:r>
              <a:rPr lang="fr-BE" sz="2400" dirty="0" err="1" smtClean="0"/>
              <a:t>articles</a:t>
            </a:r>
            <a:endParaRPr lang="fr-BE" sz="2400" dirty="0"/>
          </a:p>
          <a:p>
            <a:endParaRPr lang="fr-BE" sz="2400" dirty="0" smtClean="0"/>
          </a:p>
          <a:p>
            <a:r>
              <a:rPr lang="fr-BE" sz="2400" dirty="0" smtClean="0"/>
              <a:t>Non-</a:t>
            </a:r>
            <a:r>
              <a:rPr lang="fr-BE" sz="2400" dirty="0" err="1" smtClean="0"/>
              <a:t>relativistic</a:t>
            </a:r>
            <a:r>
              <a:rPr lang="fr-BE" sz="2400" dirty="0" smtClean="0"/>
              <a:t> </a:t>
            </a:r>
            <a:r>
              <a:rPr lang="fr-BE" sz="2400" dirty="0" err="1" smtClean="0"/>
              <a:t>at</a:t>
            </a:r>
            <a:r>
              <a:rPr lang="fr-BE" sz="2400" dirty="0" smtClean="0"/>
              <a:t> </a:t>
            </a:r>
            <a:r>
              <a:rPr lang="fr-BE" sz="2400" dirty="0" err="1" smtClean="0"/>
              <a:t>freeze</a:t>
            </a:r>
            <a:r>
              <a:rPr lang="fr-BE" sz="2400" dirty="0" smtClean="0"/>
              <a:t>-out</a:t>
            </a:r>
          </a:p>
          <a:p>
            <a:r>
              <a:rPr lang="fr-BE" sz="2400" dirty="0" smtClean="0"/>
              <a:t>Mass [</a:t>
            </a:r>
            <a:r>
              <a:rPr lang="fr-BE" sz="2400" dirty="0" err="1" smtClean="0"/>
              <a:t>GeV</a:t>
            </a:r>
            <a:r>
              <a:rPr lang="fr-BE" sz="2400" dirty="0" smtClean="0"/>
              <a:t>-</a:t>
            </a:r>
            <a:r>
              <a:rPr lang="fr-BE" sz="2400" dirty="0" err="1" smtClean="0"/>
              <a:t>TeV</a:t>
            </a:r>
            <a:r>
              <a:rPr lang="fr-BE" sz="2400" dirty="0" smtClean="0"/>
              <a:t>]</a:t>
            </a:r>
          </a:p>
          <a:p>
            <a:r>
              <a:rPr lang="fr-BE" sz="2400" dirty="0" smtClean="0"/>
              <a:t>Can </a:t>
            </a:r>
            <a:r>
              <a:rPr lang="fr-BE" sz="2400" dirty="0" err="1" smtClean="0"/>
              <a:t>make</a:t>
            </a:r>
            <a:r>
              <a:rPr lang="fr-BE" sz="2400" dirty="0" smtClean="0"/>
              <a:t> up cold DM </a:t>
            </a:r>
            <a:r>
              <a:rPr lang="fr-BE" sz="2400" dirty="0" err="1" smtClean="0"/>
              <a:t>with</a:t>
            </a:r>
            <a:r>
              <a:rPr lang="fr-BE" sz="2400" dirty="0" smtClean="0"/>
              <a:t> </a:t>
            </a:r>
          </a:p>
          <a:p>
            <a:pPr>
              <a:buNone/>
            </a:pPr>
            <a:r>
              <a:rPr lang="fr-BE" sz="2400" dirty="0" smtClean="0"/>
              <a:t>	</a:t>
            </a:r>
            <a:r>
              <a:rPr lang="fr-BE" sz="2400" dirty="0" err="1" smtClean="0"/>
              <a:t>observed</a:t>
            </a:r>
            <a:r>
              <a:rPr lang="fr-BE" sz="2400" dirty="0" smtClean="0"/>
              <a:t> </a:t>
            </a:r>
            <a:r>
              <a:rPr lang="fr-BE" sz="2400" dirty="0" err="1" smtClean="0"/>
              <a:t>abundance</a:t>
            </a:r>
            <a:endParaRPr lang="fr-BE" sz="2400" dirty="0" smtClean="0"/>
          </a:p>
        </p:txBody>
      </p:sp>
      <p:sp>
        <p:nvSpPr>
          <p:cNvPr id="7" name="Date Placeholder 6"/>
          <p:cNvSpPr>
            <a:spLocks noGrp="1"/>
          </p:cNvSpPr>
          <p:nvPr>
            <p:ph type="dt" sz="half" idx="10"/>
          </p:nvPr>
        </p:nvSpPr>
        <p:spPr/>
        <p:txBody>
          <a:bodyPr/>
          <a:lstStyle/>
          <a:p>
            <a:r>
              <a:rPr lang="fr-FR" smtClean="0"/>
              <a:t>Catherine De Clercq</a:t>
            </a:r>
            <a:endParaRPr lang="fr-BE"/>
          </a:p>
        </p:txBody>
      </p:sp>
      <p:sp>
        <p:nvSpPr>
          <p:cNvPr id="8" name="Footer Placeholder 7"/>
          <p:cNvSpPr>
            <a:spLocks noGrp="1"/>
          </p:cNvSpPr>
          <p:nvPr>
            <p:ph type="ftr" sz="quarter" idx="11"/>
          </p:nvPr>
        </p:nvSpPr>
        <p:spPr/>
        <p:txBody>
          <a:bodyPr/>
          <a:lstStyle/>
          <a:p>
            <a:r>
              <a:rPr lang="fr-BE" smtClean="0"/>
              <a:t>DM in IceCube</a:t>
            </a:r>
            <a:endParaRPr lang="fr-BE"/>
          </a:p>
        </p:txBody>
      </p:sp>
      <p:sp>
        <p:nvSpPr>
          <p:cNvPr id="9" name="Slide Number Placeholder 8"/>
          <p:cNvSpPr>
            <a:spLocks noGrp="1"/>
          </p:cNvSpPr>
          <p:nvPr>
            <p:ph type="sldNum" sz="quarter" idx="12"/>
          </p:nvPr>
        </p:nvSpPr>
        <p:spPr/>
        <p:txBody>
          <a:bodyPr/>
          <a:lstStyle/>
          <a:p>
            <a:fld id="{EAA0DE33-1A4D-41F2-B9D0-EF65D06789FD}" type="slidenum">
              <a:rPr lang="fr-BE" smtClean="0"/>
              <a:pPr/>
              <a:t>5</a:t>
            </a:fld>
            <a:endParaRPr lang="fr-BE"/>
          </a:p>
        </p:txBody>
      </p:sp>
      <p:grpSp>
        <p:nvGrpSpPr>
          <p:cNvPr id="16" name="Group 15"/>
          <p:cNvGrpSpPr/>
          <p:nvPr/>
        </p:nvGrpSpPr>
        <p:grpSpPr>
          <a:xfrm>
            <a:off x="4716016" y="1196752"/>
            <a:ext cx="4243556" cy="3522132"/>
            <a:chOff x="3995936" y="1043444"/>
            <a:chExt cx="4963636" cy="3954180"/>
          </a:xfrm>
        </p:grpSpPr>
        <p:grpSp>
          <p:nvGrpSpPr>
            <p:cNvPr id="14" name="Group 13"/>
            <p:cNvGrpSpPr/>
            <p:nvPr/>
          </p:nvGrpSpPr>
          <p:grpSpPr>
            <a:xfrm>
              <a:off x="3995936" y="1043444"/>
              <a:ext cx="4963636" cy="3954180"/>
              <a:chOff x="3995936" y="1043444"/>
              <a:chExt cx="4963636" cy="3954180"/>
            </a:xfrm>
          </p:grpSpPr>
          <p:pic>
            <p:nvPicPr>
              <p:cNvPr id="74754" name="Picture 2" descr="E:\DATA\Catherine DeClercq\cursussen VUB\astro-particle physics\figures\bullet.jpg"/>
              <p:cNvPicPr>
                <a:picLocks noChangeAspect="1" noChangeArrowheads="1"/>
              </p:cNvPicPr>
              <p:nvPr/>
            </p:nvPicPr>
            <p:blipFill>
              <a:blip r:embed="rId3" cstate="print"/>
              <a:srcRect/>
              <a:stretch>
                <a:fillRect/>
              </a:stretch>
            </p:blipFill>
            <p:spPr bwMode="auto">
              <a:xfrm>
                <a:off x="3995936" y="1412776"/>
                <a:ext cx="4963636" cy="3584848"/>
              </a:xfrm>
              <a:prstGeom prst="rect">
                <a:avLst/>
              </a:prstGeom>
              <a:noFill/>
            </p:spPr>
          </p:pic>
          <p:sp>
            <p:nvSpPr>
              <p:cNvPr id="13" name="TextBox 12"/>
              <p:cNvSpPr txBox="1"/>
              <p:nvPr/>
            </p:nvSpPr>
            <p:spPr>
              <a:xfrm>
                <a:off x="7956376" y="1043444"/>
                <a:ext cx="974882" cy="369332"/>
              </a:xfrm>
              <a:prstGeom prst="rect">
                <a:avLst/>
              </a:prstGeom>
              <a:noFill/>
            </p:spPr>
            <p:txBody>
              <a:bodyPr wrap="none" rtlCol="0">
                <a:spAutoFit/>
              </a:bodyPr>
              <a:lstStyle/>
              <a:p>
                <a:r>
                  <a:rPr lang="fr-BE" i="1" dirty="0" smtClean="0">
                    <a:latin typeface="Times New Roman"/>
                    <a:cs typeface="Times New Roman"/>
                  </a:rPr>
                  <a:t>@ </a:t>
                </a:r>
                <a:r>
                  <a:rPr lang="fr-BE" i="1" dirty="0" smtClean="0"/>
                  <a:t>NASA</a:t>
                </a:r>
                <a:endParaRPr lang="fr-BE" i="1" dirty="0"/>
              </a:p>
            </p:txBody>
          </p:sp>
        </p:grpSp>
        <p:sp>
          <p:nvSpPr>
            <p:cNvPr id="15" name="TextBox 14"/>
            <p:cNvSpPr txBox="1"/>
            <p:nvPr/>
          </p:nvSpPr>
          <p:spPr>
            <a:xfrm>
              <a:off x="6438516" y="1043444"/>
              <a:ext cx="1436740" cy="369331"/>
            </a:xfrm>
            <a:prstGeom prst="rect">
              <a:avLst/>
            </a:prstGeom>
            <a:noFill/>
          </p:spPr>
          <p:txBody>
            <a:bodyPr wrap="none" rtlCol="0">
              <a:spAutoFit/>
            </a:bodyPr>
            <a:lstStyle/>
            <a:p>
              <a:r>
                <a:rPr lang="fr-BE" dirty="0" smtClean="0"/>
                <a:t>Bullet Cluster</a:t>
              </a:r>
              <a:endParaRPr lang="fr-BE" dirty="0"/>
            </a:p>
          </p:txBody>
        </p:sp>
      </p:grpSp>
      <p:sp>
        <p:nvSpPr>
          <p:cNvPr id="17" name="TextBox 16"/>
          <p:cNvSpPr txBox="1"/>
          <p:nvPr/>
        </p:nvSpPr>
        <p:spPr>
          <a:xfrm>
            <a:off x="3923928" y="5877272"/>
            <a:ext cx="2893997" cy="461665"/>
          </a:xfrm>
          <a:prstGeom prst="rect">
            <a:avLst/>
          </a:prstGeom>
          <a:noFill/>
        </p:spPr>
        <p:txBody>
          <a:bodyPr wrap="none" rtlCol="0">
            <a:spAutoFit/>
          </a:bodyPr>
          <a:lstStyle/>
          <a:p>
            <a:r>
              <a:rPr lang="fr-BE" sz="2400" i="1" dirty="0" smtClean="0">
                <a:solidFill>
                  <a:srgbClr val="0000FF"/>
                </a:solidFill>
              </a:rPr>
              <a:t>O(</a:t>
            </a:r>
            <a:r>
              <a:rPr lang="fr-BE" sz="2400" i="1" dirty="0" err="1" smtClean="0">
                <a:solidFill>
                  <a:srgbClr val="0000FF"/>
                </a:solidFill>
              </a:rPr>
              <a:t>Weak</a:t>
            </a:r>
            <a:r>
              <a:rPr lang="fr-BE" sz="2400" i="1" dirty="0" smtClean="0">
                <a:solidFill>
                  <a:srgbClr val="0000FF"/>
                </a:solidFill>
              </a:rPr>
              <a:t> interactions) </a:t>
            </a:r>
            <a:endParaRPr lang="fr-BE" sz="2400" i="1" dirty="0">
              <a:solidFill>
                <a:srgbClr val="0000FF"/>
              </a:solidFill>
            </a:endParaRPr>
          </a:p>
        </p:txBody>
      </p:sp>
      <p:sp>
        <p:nvSpPr>
          <p:cNvPr id="18" name="TextBox 17"/>
          <p:cNvSpPr txBox="1"/>
          <p:nvPr/>
        </p:nvSpPr>
        <p:spPr>
          <a:xfrm>
            <a:off x="323528" y="4077072"/>
            <a:ext cx="2064989" cy="461665"/>
          </a:xfrm>
          <a:prstGeom prst="rect">
            <a:avLst/>
          </a:prstGeom>
          <a:noFill/>
        </p:spPr>
        <p:txBody>
          <a:bodyPr wrap="none" rtlCol="0">
            <a:spAutoFit/>
          </a:bodyPr>
          <a:lstStyle/>
          <a:p>
            <a:r>
              <a:rPr lang="fr-BE" sz="2400" i="1" dirty="0" smtClean="0">
                <a:solidFill>
                  <a:srgbClr val="FF0000"/>
                </a:solidFill>
                <a:latin typeface="Arial"/>
                <a:cs typeface="Arial"/>
              </a:rPr>
              <a:t>≈ 0.21 </a:t>
            </a:r>
            <a:r>
              <a:rPr lang="fr-BE" sz="2400" i="1" dirty="0" smtClean="0">
                <a:solidFill>
                  <a:srgbClr val="FF0000"/>
                </a:solidFill>
              </a:rPr>
              <a:t>WMAP </a:t>
            </a:r>
            <a:endParaRPr lang="fr-BE" sz="2400" i="1" dirty="0">
              <a:solidFill>
                <a:srgbClr val="FF0000"/>
              </a:solidFill>
            </a:endParaRPr>
          </a:p>
        </p:txBody>
      </p:sp>
      <p:graphicFrame>
        <p:nvGraphicFramePr>
          <p:cNvPr id="2051" name="Object 3"/>
          <p:cNvGraphicFramePr>
            <a:graphicFrameLocks noChangeAspect="1"/>
          </p:cNvGraphicFramePr>
          <p:nvPr/>
        </p:nvGraphicFramePr>
        <p:xfrm>
          <a:off x="323528" y="4509120"/>
          <a:ext cx="4767519" cy="1368152"/>
        </p:xfrm>
        <a:graphic>
          <a:graphicData uri="http://schemas.openxmlformats.org/presentationml/2006/ole">
            <p:oleObj spid="_x0000_s2051" name="Equation" r:id="rId4" imgW="1676160" imgH="469800" progId="Equation.DSMT4">
              <p:embed/>
            </p:oleObj>
          </a:graphicData>
        </a:graphic>
      </p:graphicFrame>
      <p:cxnSp>
        <p:nvCxnSpPr>
          <p:cNvPr id="20" name="Straight Arrow Connector 19"/>
          <p:cNvCxnSpPr/>
          <p:nvPr/>
        </p:nvCxnSpPr>
        <p:spPr>
          <a:xfrm flipV="1">
            <a:off x="539552" y="4437112"/>
            <a:ext cx="72008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7" idx="1"/>
          </p:cNvCxnSpPr>
          <p:nvPr/>
        </p:nvCxnSpPr>
        <p:spPr>
          <a:xfrm>
            <a:off x="3059832" y="5805264"/>
            <a:ext cx="864096" cy="302841"/>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Detection</a:t>
            </a:r>
            <a:r>
              <a:rPr lang="fr-BE" dirty="0" smtClean="0"/>
              <a:t> </a:t>
            </a:r>
            <a:endParaRPr lang="fr-BE" dirty="0"/>
          </a:p>
        </p:txBody>
      </p:sp>
      <p:sp>
        <p:nvSpPr>
          <p:cNvPr id="4" name="Date Placeholder 3"/>
          <p:cNvSpPr>
            <a:spLocks noGrp="1"/>
          </p:cNvSpPr>
          <p:nvPr>
            <p:ph type="dt" sz="half" idx="10"/>
          </p:nvPr>
        </p:nvSpPr>
        <p:spPr/>
        <p:txBody>
          <a:bodyPr/>
          <a:lstStyle/>
          <a:p>
            <a:r>
              <a:rPr lang="fr-FR" smtClean="0"/>
              <a:t>Catherine De Clercq</a:t>
            </a:r>
            <a:endParaRPr lang="fr-BE" dirty="0"/>
          </a:p>
        </p:txBody>
      </p:sp>
      <p:sp>
        <p:nvSpPr>
          <p:cNvPr id="5" name="Footer Placeholder 4"/>
          <p:cNvSpPr>
            <a:spLocks noGrp="1"/>
          </p:cNvSpPr>
          <p:nvPr>
            <p:ph type="ftr" sz="quarter" idx="11"/>
          </p:nvPr>
        </p:nvSpPr>
        <p:spPr/>
        <p:txBody>
          <a:bodyPr/>
          <a:lstStyle/>
          <a:p>
            <a:r>
              <a:rPr lang="fr-BE" smtClean="0"/>
              <a:t>DM in IceCube</a:t>
            </a:r>
            <a:endParaRPr lang="fr-BE" dirty="0"/>
          </a:p>
        </p:txBody>
      </p:sp>
      <p:sp>
        <p:nvSpPr>
          <p:cNvPr id="6" name="Slide Number Placeholder 5"/>
          <p:cNvSpPr>
            <a:spLocks noGrp="1"/>
          </p:cNvSpPr>
          <p:nvPr>
            <p:ph type="sldNum" sz="quarter" idx="12"/>
          </p:nvPr>
        </p:nvSpPr>
        <p:spPr/>
        <p:txBody>
          <a:bodyPr/>
          <a:lstStyle/>
          <a:p>
            <a:fld id="{EAA0DE33-1A4D-41F2-B9D0-EF65D06789FD}" type="slidenum">
              <a:rPr lang="fr-BE" smtClean="0"/>
              <a:pPr/>
              <a:t>6</a:t>
            </a:fld>
            <a:endParaRPr lang="fr-BE"/>
          </a:p>
        </p:txBody>
      </p:sp>
      <p:pic>
        <p:nvPicPr>
          <p:cNvPr id="7" name="Picture 4" descr="aspera-rm-dm1"/>
          <p:cNvPicPr>
            <a:picLocks noChangeAspect="1" noChangeArrowheads="1"/>
          </p:cNvPicPr>
          <p:nvPr/>
        </p:nvPicPr>
        <p:blipFill>
          <a:blip r:embed="rId2" cstate="print"/>
          <a:srcRect/>
          <a:stretch>
            <a:fillRect/>
          </a:stretch>
        </p:blipFill>
        <p:spPr bwMode="auto">
          <a:xfrm>
            <a:off x="467544" y="548680"/>
            <a:ext cx="5797550" cy="58388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p:cNvSpPr>
            <a:spLocks noGrp="1"/>
          </p:cNvSpPr>
          <p:nvPr>
            <p:ph type="title"/>
          </p:nvPr>
        </p:nvSpPr>
        <p:spPr/>
        <p:txBody>
          <a:bodyPr/>
          <a:lstStyle/>
          <a:p>
            <a:r>
              <a:rPr lang="fr-BE" dirty="0" smtClean="0"/>
              <a:t>Indirect  </a:t>
            </a:r>
            <a:r>
              <a:rPr lang="fr-BE" dirty="0" err="1" smtClean="0"/>
              <a:t>detection</a:t>
            </a:r>
            <a:endParaRPr lang="fr-BE" dirty="0"/>
          </a:p>
        </p:txBody>
      </p:sp>
      <p:sp>
        <p:nvSpPr>
          <p:cNvPr id="4" name="Date Placeholder 3"/>
          <p:cNvSpPr>
            <a:spLocks noGrp="1"/>
          </p:cNvSpPr>
          <p:nvPr>
            <p:ph type="dt" sz="half" idx="10"/>
          </p:nvPr>
        </p:nvSpPr>
        <p:spPr/>
        <p:txBody>
          <a:bodyPr/>
          <a:lstStyle/>
          <a:p>
            <a:r>
              <a:rPr lang="fr-FR" smtClean="0"/>
              <a:t>Catherine De Clercq</a:t>
            </a:r>
            <a:endParaRPr lang="fr-BE" dirty="0"/>
          </a:p>
        </p:txBody>
      </p:sp>
      <p:sp>
        <p:nvSpPr>
          <p:cNvPr id="5" name="Footer Placeholder 4"/>
          <p:cNvSpPr>
            <a:spLocks noGrp="1"/>
          </p:cNvSpPr>
          <p:nvPr>
            <p:ph type="ftr" sz="quarter" idx="11"/>
          </p:nvPr>
        </p:nvSpPr>
        <p:spPr/>
        <p:txBody>
          <a:bodyPr/>
          <a:lstStyle/>
          <a:p>
            <a:r>
              <a:rPr lang="fr-BE" smtClean="0"/>
              <a:t>DM in IceCube</a:t>
            </a:r>
            <a:endParaRPr lang="fr-BE" dirty="0"/>
          </a:p>
        </p:txBody>
      </p:sp>
      <p:sp>
        <p:nvSpPr>
          <p:cNvPr id="6" name="Slide Number Placeholder 5"/>
          <p:cNvSpPr>
            <a:spLocks noGrp="1"/>
          </p:cNvSpPr>
          <p:nvPr>
            <p:ph type="sldNum" sz="quarter" idx="12"/>
          </p:nvPr>
        </p:nvSpPr>
        <p:spPr/>
        <p:txBody>
          <a:bodyPr/>
          <a:lstStyle/>
          <a:p>
            <a:fld id="{EAA0DE33-1A4D-41F2-B9D0-EF65D06789FD}" type="slidenum">
              <a:rPr lang="fr-BE" smtClean="0"/>
              <a:pPr/>
              <a:t>7</a:t>
            </a:fld>
            <a:endParaRPr lang="fr-BE"/>
          </a:p>
        </p:txBody>
      </p:sp>
      <p:cxnSp>
        <p:nvCxnSpPr>
          <p:cNvPr id="25" name="Straight Connector 24"/>
          <p:cNvCxnSpPr/>
          <p:nvPr/>
        </p:nvCxnSpPr>
        <p:spPr>
          <a:xfrm>
            <a:off x="9251149" y="3261863"/>
            <a:ext cx="216024" cy="0"/>
          </a:xfrm>
          <a:prstGeom prst="line">
            <a:avLst/>
          </a:prstGeom>
          <a:ln w="57150">
            <a:no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611560" y="764704"/>
            <a:ext cx="7272808" cy="5758129"/>
            <a:chOff x="107505" y="476672"/>
            <a:chExt cx="7632831" cy="5902143"/>
          </a:xfrm>
        </p:grpSpPr>
        <p:pic>
          <p:nvPicPr>
            <p:cNvPr id="7" name="Picture 6" descr="178491main_sig07-009-516-M81-nasa.jpg"/>
            <p:cNvPicPr>
              <a:picLocks noChangeAspect="1"/>
            </p:cNvPicPr>
            <p:nvPr/>
          </p:nvPicPr>
          <p:blipFill>
            <a:blip r:embed="rId2" cstate="print"/>
            <a:stretch>
              <a:fillRect/>
            </a:stretch>
          </p:blipFill>
          <p:spPr>
            <a:xfrm>
              <a:off x="107505" y="476672"/>
              <a:ext cx="7632831" cy="5902143"/>
            </a:xfrm>
            <a:prstGeom prst="rect">
              <a:avLst/>
            </a:prstGeom>
          </p:spPr>
        </p:pic>
        <p:pic>
          <p:nvPicPr>
            <p:cNvPr id="2052" name="Picture 4" descr="E:\DATA\Catherine DeClercq\cursussen VUB\astro-particle physics\figures\earth-day-action.png"/>
            <p:cNvPicPr>
              <a:picLocks noChangeAspect="1" noChangeArrowheads="1"/>
            </p:cNvPicPr>
            <p:nvPr/>
          </p:nvPicPr>
          <p:blipFill>
            <a:blip r:embed="rId3" cstate="print"/>
            <a:srcRect/>
            <a:stretch>
              <a:fillRect/>
            </a:stretch>
          </p:blipFill>
          <p:spPr bwMode="auto">
            <a:xfrm>
              <a:off x="5220061" y="4437110"/>
              <a:ext cx="1444621" cy="1189037"/>
            </a:xfrm>
            <a:prstGeom prst="rect">
              <a:avLst/>
            </a:prstGeom>
            <a:noFill/>
          </p:spPr>
        </p:pic>
        <p:grpSp>
          <p:nvGrpSpPr>
            <p:cNvPr id="22" name="Group 21"/>
            <p:cNvGrpSpPr/>
            <p:nvPr/>
          </p:nvGrpSpPr>
          <p:grpSpPr>
            <a:xfrm rot="19266836">
              <a:off x="2221052" y="1898745"/>
              <a:ext cx="2858610" cy="1994519"/>
              <a:chOff x="2483768" y="2060848"/>
              <a:chExt cx="2858616" cy="1994520"/>
            </a:xfrm>
          </p:grpSpPr>
          <p:sp>
            <p:nvSpPr>
              <p:cNvPr id="10" name="Explosion 1 9"/>
              <p:cNvSpPr/>
              <p:nvPr/>
            </p:nvSpPr>
            <p:spPr>
              <a:xfrm>
                <a:off x="2483768" y="2060848"/>
                <a:ext cx="2858616" cy="1994520"/>
              </a:xfrm>
              <a:prstGeom prst="irregularSeal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800" dirty="0" smtClean="0">
                  <a:solidFill>
                    <a:schemeClr val="tx2">
                      <a:lumMod val="50000"/>
                    </a:schemeClr>
                  </a:solidFill>
                </a:endParaRPr>
              </a:p>
            </p:txBody>
          </p:sp>
          <p:cxnSp>
            <p:nvCxnSpPr>
              <p:cNvPr id="17" name="Straight Arrow Connector 16"/>
              <p:cNvCxnSpPr/>
              <p:nvPr/>
            </p:nvCxnSpPr>
            <p:spPr>
              <a:xfrm rot="10800000">
                <a:off x="3779912" y="2996952"/>
                <a:ext cx="864096" cy="158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987824" y="2996952"/>
                <a:ext cx="800472" cy="838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71800" y="2996952"/>
                <a:ext cx="957313" cy="461665"/>
              </a:xfrm>
              <a:prstGeom prst="rect">
                <a:avLst/>
              </a:prstGeom>
              <a:noFill/>
            </p:spPr>
            <p:txBody>
              <a:bodyPr wrap="none" rtlCol="0">
                <a:spAutoFit/>
              </a:bodyPr>
              <a:lstStyle/>
              <a:p>
                <a:r>
                  <a:rPr lang="fr-BE" sz="2400" dirty="0" smtClean="0">
                    <a:solidFill>
                      <a:schemeClr val="tx2"/>
                    </a:solidFill>
                  </a:rPr>
                  <a:t>WIMP</a:t>
                </a:r>
                <a:endParaRPr lang="fr-BE" sz="2400" dirty="0">
                  <a:solidFill>
                    <a:schemeClr val="tx2"/>
                  </a:solidFill>
                </a:endParaRPr>
              </a:p>
            </p:txBody>
          </p:sp>
          <p:sp>
            <p:nvSpPr>
              <p:cNvPr id="21" name="TextBox 20"/>
              <p:cNvSpPr txBox="1"/>
              <p:nvPr/>
            </p:nvSpPr>
            <p:spPr>
              <a:xfrm>
                <a:off x="3830711" y="2996952"/>
                <a:ext cx="957313" cy="461665"/>
              </a:xfrm>
              <a:prstGeom prst="rect">
                <a:avLst/>
              </a:prstGeom>
              <a:noFill/>
            </p:spPr>
            <p:txBody>
              <a:bodyPr wrap="none" rtlCol="0">
                <a:spAutoFit/>
              </a:bodyPr>
              <a:lstStyle/>
              <a:p>
                <a:r>
                  <a:rPr lang="fr-BE" sz="2400" dirty="0" smtClean="0">
                    <a:solidFill>
                      <a:schemeClr val="tx2"/>
                    </a:solidFill>
                  </a:rPr>
                  <a:t>WIMP</a:t>
                </a:r>
                <a:endParaRPr lang="fr-BE" sz="2400" dirty="0">
                  <a:solidFill>
                    <a:schemeClr val="tx2"/>
                  </a:solidFill>
                </a:endParaRPr>
              </a:p>
            </p:txBody>
          </p:sp>
        </p:grpSp>
        <p:cxnSp>
          <p:nvCxnSpPr>
            <p:cNvPr id="29" name="Straight Arrow Connector 28"/>
            <p:cNvCxnSpPr>
              <a:stCxn id="20" idx="3"/>
            </p:cNvCxnSpPr>
            <p:nvPr/>
          </p:nvCxnSpPr>
          <p:spPr>
            <a:xfrm>
              <a:off x="3613681" y="3143567"/>
              <a:ext cx="1966421" cy="1581575"/>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rot="290799">
              <a:off x="6823407" y="1707785"/>
              <a:ext cx="184730" cy="461665"/>
            </a:xfrm>
            <a:prstGeom prst="rect">
              <a:avLst/>
            </a:prstGeom>
            <a:noFill/>
          </p:spPr>
          <p:txBody>
            <a:bodyPr wrap="none" rtlCol="0">
              <a:spAutoFit/>
            </a:bodyPr>
            <a:lstStyle/>
            <a:p>
              <a:endParaRPr lang="fr-BE" sz="2400" dirty="0">
                <a:solidFill>
                  <a:schemeClr val="tx2"/>
                </a:solidFill>
              </a:endParaRPr>
            </a:p>
          </p:txBody>
        </p:sp>
        <p:sp>
          <p:nvSpPr>
            <p:cNvPr id="44" name="TextBox 43"/>
            <p:cNvSpPr txBox="1"/>
            <p:nvPr/>
          </p:nvSpPr>
          <p:spPr>
            <a:xfrm rot="2296508">
              <a:off x="3871023" y="3475899"/>
              <a:ext cx="2207167" cy="662496"/>
            </a:xfrm>
            <a:prstGeom prst="rect">
              <a:avLst/>
            </a:prstGeom>
            <a:noFill/>
          </p:spPr>
          <p:txBody>
            <a:bodyPr wrap="square" rtlCol="0">
              <a:spAutoFit/>
            </a:bodyPr>
            <a:lstStyle/>
            <a:p>
              <a:r>
                <a:rPr lang="fr-BE" sz="3600" b="1" dirty="0" smtClean="0">
                  <a:solidFill>
                    <a:schemeClr val="tx2"/>
                  </a:solidFill>
                </a:rPr>
                <a:t>e</a:t>
              </a:r>
              <a:r>
                <a:rPr lang="fr-BE" sz="3600" b="1" baseline="30000" dirty="0" smtClean="0">
                  <a:solidFill>
                    <a:schemeClr val="tx2"/>
                  </a:solidFill>
                  <a:latin typeface="Arial"/>
                  <a:cs typeface="Arial"/>
                </a:rPr>
                <a:t>+</a:t>
              </a:r>
              <a:r>
                <a:rPr lang="fr-BE" sz="3600" b="1" dirty="0" smtClean="0">
                  <a:solidFill>
                    <a:schemeClr val="tx2"/>
                  </a:solidFill>
                  <a:latin typeface="Arial"/>
                  <a:cs typeface="Arial"/>
                </a:rPr>
                <a:t>, </a:t>
              </a:r>
              <a:r>
                <a:rPr lang="el-GR" sz="3600" b="1" dirty="0" smtClean="0">
                  <a:solidFill>
                    <a:schemeClr val="tx2"/>
                  </a:solidFill>
                  <a:latin typeface="Times New Roman"/>
                  <a:cs typeface="Times New Roman"/>
                </a:rPr>
                <a:t>γ</a:t>
              </a:r>
              <a:r>
                <a:rPr lang="fr-BE" sz="3600" b="1" dirty="0" smtClean="0">
                  <a:solidFill>
                    <a:schemeClr val="tx2"/>
                  </a:solidFill>
                  <a:latin typeface="Times New Roman"/>
                  <a:cs typeface="Times New Roman"/>
                </a:rPr>
                <a:t>, </a:t>
              </a:r>
              <a:r>
                <a:rPr lang="el-GR" sz="3600" b="1" dirty="0" smtClean="0">
                  <a:solidFill>
                    <a:schemeClr val="tx2"/>
                  </a:solidFill>
                  <a:latin typeface="Times New Roman"/>
                  <a:cs typeface="Times New Roman"/>
                </a:rPr>
                <a:t>υ</a:t>
              </a:r>
              <a:r>
                <a:rPr lang="fr-BE" sz="3600" b="1" dirty="0" smtClean="0">
                  <a:solidFill>
                    <a:schemeClr val="tx2"/>
                  </a:solidFill>
                  <a:latin typeface="Times New Roman"/>
                  <a:cs typeface="Times New Roman"/>
                </a:rPr>
                <a:t>, p</a:t>
              </a:r>
              <a:endParaRPr lang="fr-BE" sz="3600" b="1" dirty="0" smtClean="0">
                <a:solidFill>
                  <a:schemeClr val="tx2"/>
                </a:solidFill>
              </a:endParaRPr>
            </a:p>
          </p:txBody>
        </p:sp>
        <p:cxnSp>
          <p:nvCxnSpPr>
            <p:cNvPr id="46" name="Straight Connector 45"/>
            <p:cNvCxnSpPr/>
            <p:nvPr/>
          </p:nvCxnSpPr>
          <p:spPr>
            <a:xfrm rot="16200000" flipH="1">
              <a:off x="5548733" y="4019502"/>
              <a:ext cx="216024" cy="21602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2057" name="Picture 9" descr="http://www.edith.nl/zep/planeten/GIFS/zon.GIF"/>
            <p:cNvPicPr>
              <a:picLocks noChangeAspect="1" noChangeArrowheads="1"/>
            </p:cNvPicPr>
            <p:nvPr/>
          </p:nvPicPr>
          <p:blipFill>
            <a:blip r:embed="rId4" cstate="print"/>
            <a:srcRect/>
            <a:stretch>
              <a:fillRect/>
            </a:stretch>
          </p:blipFill>
          <p:spPr bwMode="auto">
            <a:xfrm>
              <a:off x="6012151" y="3140967"/>
              <a:ext cx="1080118" cy="1080119"/>
            </a:xfrm>
            <a:prstGeom prst="rect">
              <a:avLst/>
            </a:prstGeom>
            <a:noFill/>
          </p:spPr>
        </p:pic>
        <p:cxnSp>
          <p:nvCxnSpPr>
            <p:cNvPr id="42" name="Straight Arrow Connector 41"/>
            <p:cNvCxnSpPr/>
            <p:nvPr/>
          </p:nvCxnSpPr>
          <p:spPr>
            <a:xfrm rot="5400000">
              <a:off x="6012150" y="4077071"/>
              <a:ext cx="576064" cy="288032"/>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23" name="Oval 22"/>
          <p:cNvSpPr/>
          <p:nvPr/>
        </p:nvSpPr>
        <p:spPr>
          <a:xfrm>
            <a:off x="5148064" y="3861048"/>
            <a:ext cx="648072"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BE" dirty="0" err="1" smtClean="0"/>
              <a:t>IceCube</a:t>
            </a:r>
            <a:endParaRPr lang="fr-BE" dirty="0"/>
          </a:p>
        </p:txBody>
      </p:sp>
      <p:sp>
        <p:nvSpPr>
          <p:cNvPr id="8" name="Text Placeholder 7"/>
          <p:cNvSpPr>
            <a:spLocks noGrp="1"/>
          </p:cNvSpPr>
          <p:nvPr>
            <p:ph type="body" idx="1"/>
          </p:nvPr>
        </p:nvSpPr>
        <p:spPr>
          <a:xfrm>
            <a:off x="683568" y="2204864"/>
            <a:ext cx="7772400" cy="2004243"/>
          </a:xfrm>
        </p:spPr>
        <p:txBody>
          <a:bodyPr/>
          <a:lstStyle/>
          <a:p>
            <a:r>
              <a:rPr lang="fr-BE" dirty="0" smtClean="0"/>
              <a:t>Mission</a:t>
            </a:r>
          </a:p>
          <a:p>
            <a:r>
              <a:rPr lang="fr-BE" dirty="0" smtClean="0"/>
              <a:t>Instrument </a:t>
            </a:r>
          </a:p>
          <a:p>
            <a:r>
              <a:rPr lang="fr-BE" dirty="0" smtClean="0"/>
              <a:t>Neutrino </a:t>
            </a:r>
            <a:r>
              <a:rPr lang="fr-BE" dirty="0" err="1" smtClean="0"/>
              <a:t>detection</a:t>
            </a:r>
            <a:endParaRPr lang="fr-BE" dirty="0" smtClean="0"/>
          </a:p>
        </p:txBody>
      </p:sp>
      <p:sp>
        <p:nvSpPr>
          <p:cNvPr id="6" name="Slide Number Placeholder 5"/>
          <p:cNvSpPr>
            <a:spLocks noGrp="1"/>
          </p:cNvSpPr>
          <p:nvPr>
            <p:ph type="sldNum" sz="quarter" idx="4294967295"/>
          </p:nvPr>
        </p:nvSpPr>
        <p:spPr>
          <a:xfrm>
            <a:off x="6553200" y="6356350"/>
            <a:ext cx="2133600" cy="365125"/>
          </a:xfrm>
        </p:spPr>
        <p:txBody>
          <a:bodyPr/>
          <a:lstStyle/>
          <a:p>
            <a:fld id="{EAA0DE33-1A4D-41F2-B9D0-EF65D06789FD}" type="slidenum">
              <a:rPr lang="fr-BE" smtClean="0"/>
              <a:pPr/>
              <a:t>8</a:t>
            </a:fld>
            <a:endParaRPr lang="fr-BE"/>
          </a:p>
        </p:txBody>
      </p:sp>
      <p:pic>
        <p:nvPicPr>
          <p:cNvPr id="9" name="Picture 7" descr="aan1mk_antarctmap_v1"/>
          <p:cNvPicPr>
            <a:picLocks noChangeAspect="1" noChangeArrowheads="1"/>
          </p:cNvPicPr>
          <p:nvPr/>
        </p:nvPicPr>
        <p:blipFill>
          <a:blip r:embed="rId3" cstate="print"/>
          <a:srcRect/>
          <a:stretch>
            <a:fillRect/>
          </a:stretch>
        </p:blipFill>
        <p:spPr bwMode="auto">
          <a:xfrm>
            <a:off x="4211960" y="980728"/>
            <a:ext cx="4104755" cy="2873915"/>
          </a:xfrm>
          <a:prstGeom prst="rect">
            <a:avLst/>
          </a:prstGeom>
          <a:noFill/>
        </p:spPr>
      </p:pic>
      <p:graphicFrame>
        <p:nvGraphicFramePr>
          <p:cNvPr id="10" name="Object 18"/>
          <p:cNvGraphicFramePr>
            <a:graphicFrameLocks noChangeAspect="1"/>
          </p:cNvGraphicFramePr>
          <p:nvPr/>
        </p:nvGraphicFramePr>
        <p:xfrm>
          <a:off x="5652120" y="1916832"/>
          <a:ext cx="1257636" cy="1728192"/>
        </p:xfrm>
        <a:graphic>
          <a:graphicData uri="http://schemas.openxmlformats.org/presentationml/2006/ole">
            <p:oleObj spid="_x0000_s3074" name="Clip" r:id="rId4" imgW="2309760" imgH="3176280" progId="">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012505 PM Aerial FB061_001"/>
          <p:cNvPicPr>
            <a:picLocks noChangeAspect="1" noChangeArrowheads="1"/>
          </p:cNvPicPr>
          <p:nvPr/>
        </p:nvPicPr>
        <p:blipFill>
          <a:blip r:embed="rId2" cstate="print"/>
          <a:srcRect/>
          <a:stretch>
            <a:fillRect/>
          </a:stretch>
        </p:blipFill>
        <p:spPr bwMode="auto">
          <a:xfrm>
            <a:off x="0" y="0"/>
            <a:ext cx="9167813" cy="6884988"/>
          </a:xfrm>
          <a:prstGeom prst="rect">
            <a:avLst/>
          </a:prstGeom>
          <a:noFill/>
          <a:ln w="9525">
            <a:noFill/>
            <a:miter lim="800000"/>
            <a:headEnd/>
            <a:tailEnd/>
          </a:ln>
        </p:spPr>
      </p:pic>
      <p:sp>
        <p:nvSpPr>
          <p:cNvPr id="31750" name="Rectangle 6"/>
          <p:cNvSpPr>
            <a:spLocks noGrp="1" noChangeArrowheads="1"/>
          </p:cNvSpPr>
          <p:nvPr>
            <p:ph type="ctrTitle"/>
          </p:nvPr>
        </p:nvSpPr>
        <p:spPr>
          <a:xfrm>
            <a:off x="0" y="0"/>
            <a:ext cx="6764338" cy="1470026"/>
          </a:xfrm>
        </p:spPr>
        <p:txBody>
          <a:bodyPr/>
          <a:lstStyle/>
          <a:p>
            <a:pPr algn="l" eaLnBrk="1" hangingPunct="1">
              <a:defRPr/>
            </a:pPr>
            <a:r>
              <a:rPr lang="fr-BE" sz="4000" dirty="0" smtClean="0">
                <a:solidFill>
                  <a:srgbClr val="FF0000"/>
                </a:solidFill>
                <a:effectLst>
                  <a:outerShdw blurRad="38100" dist="38100" dir="2700000" algn="tl">
                    <a:srgbClr val="C0C0C0"/>
                  </a:outerShdw>
                </a:effectLst>
              </a:rPr>
              <a:t>Amundsen Scott </a:t>
            </a:r>
            <a:br>
              <a:rPr lang="fr-BE" sz="4000" dirty="0" smtClean="0">
                <a:solidFill>
                  <a:srgbClr val="FF0000"/>
                </a:solidFill>
                <a:effectLst>
                  <a:outerShdw blurRad="38100" dist="38100" dir="2700000" algn="tl">
                    <a:srgbClr val="C0C0C0"/>
                  </a:outerShdw>
                </a:effectLst>
              </a:rPr>
            </a:br>
            <a:r>
              <a:rPr lang="fr-BE" sz="4000" dirty="0" smtClean="0">
                <a:solidFill>
                  <a:srgbClr val="FF0000"/>
                </a:solidFill>
                <a:effectLst>
                  <a:outerShdw blurRad="38100" dist="38100" dir="2700000" algn="tl">
                    <a:srgbClr val="C0C0C0"/>
                  </a:outerShdw>
                </a:effectLst>
              </a:rPr>
              <a:t>South Pole Station</a:t>
            </a:r>
            <a:endParaRPr lang="en-US" sz="4000" dirty="0" smtClean="0">
              <a:solidFill>
                <a:srgbClr val="FF0000"/>
              </a:solidFill>
              <a:effectLst>
                <a:outerShdw blurRad="38100" dist="38100" dir="2700000" algn="tl">
                  <a:srgbClr val="C0C0C0"/>
                </a:outerShdw>
              </a:effectLst>
            </a:endParaRPr>
          </a:p>
        </p:txBody>
      </p:sp>
      <p:grpSp>
        <p:nvGrpSpPr>
          <p:cNvPr id="20" name="Group 19"/>
          <p:cNvGrpSpPr/>
          <p:nvPr/>
        </p:nvGrpSpPr>
        <p:grpSpPr>
          <a:xfrm>
            <a:off x="395537" y="1628800"/>
            <a:ext cx="10513763" cy="4752727"/>
            <a:chOff x="395537" y="1628800"/>
            <a:chExt cx="10513763" cy="4752727"/>
          </a:xfrm>
        </p:grpSpPr>
        <p:sp>
          <p:nvSpPr>
            <p:cNvPr id="14343" name="AutoShape 3" descr="Large grid"/>
            <p:cNvSpPr>
              <a:spLocks noChangeArrowheads="1"/>
            </p:cNvSpPr>
            <p:nvPr/>
          </p:nvSpPr>
          <p:spPr bwMode="auto">
            <a:xfrm rot="21436604" flipV="1">
              <a:off x="3632200" y="3167063"/>
              <a:ext cx="7277100" cy="3095625"/>
            </a:xfrm>
            <a:prstGeom prst="hexagon">
              <a:avLst>
                <a:gd name="adj" fmla="val 58769"/>
                <a:gd name="vf" fmla="val 115470"/>
              </a:avLst>
            </a:prstGeom>
            <a:noFill/>
            <a:ln w="9525">
              <a:solidFill>
                <a:schemeClr val="accent1">
                  <a:lumMod val="50000"/>
                </a:schemeClr>
              </a:solidFill>
              <a:miter lim="800000"/>
              <a:headEnd/>
              <a:tailEnd/>
            </a:ln>
          </p:spPr>
          <p:txBody>
            <a:bodyPr wrap="none" anchor="ctr"/>
            <a:lstStyle/>
            <a:p>
              <a:endParaRPr lang="fr-BE">
                <a:solidFill>
                  <a:schemeClr val="accent1">
                    <a:lumMod val="50000"/>
                  </a:schemeClr>
                </a:solidFill>
              </a:endParaRPr>
            </a:p>
          </p:txBody>
        </p:sp>
        <p:sp>
          <p:nvSpPr>
            <p:cNvPr id="14344" name="AutoShape 4"/>
            <p:cNvSpPr>
              <a:spLocks/>
            </p:cNvSpPr>
            <p:nvPr/>
          </p:nvSpPr>
          <p:spPr bwMode="auto">
            <a:xfrm>
              <a:off x="4211960" y="1628800"/>
              <a:ext cx="4032250" cy="1295400"/>
            </a:xfrm>
            <a:prstGeom prst="borderCallout2">
              <a:avLst>
                <a:gd name="adj1" fmla="val 8824"/>
                <a:gd name="adj2" fmla="val 101889"/>
                <a:gd name="adj3" fmla="val 8824"/>
                <a:gd name="adj4" fmla="val 106458"/>
                <a:gd name="adj5" fmla="val 166259"/>
                <a:gd name="adj6" fmla="val 61540"/>
              </a:avLst>
            </a:prstGeom>
            <a:solidFill>
              <a:srgbClr val="FFFFCC"/>
            </a:solidFill>
            <a:ln w="28575">
              <a:solidFill>
                <a:schemeClr val="accent1">
                  <a:lumMod val="50000"/>
                </a:schemeClr>
              </a:solidFill>
              <a:miter lim="800000"/>
              <a:headEnd/>
              <a:tailEnd/>
            </a:ln>
          </p:spPr>
          <p:txBody>
            <a:bodyPr/>
            <a:lstStyle/>
            <a:p>
              <a:pPr algn="ctr"/>
              <a:r>
                <a:rPr lang="fr-BE" sz="2400">
                  <a:solidFill>
                    <a:schemeClr val="accent1">
                      <a:lumMod val="50000"/>
                    </a:schemeClr>
                  </a:solidFill>
                </a:rPr>
                <a:t>IceCube observatory</a:t>
              </a:r>
            </a:p>
            <a:p>
              <a:pPr algn="ctr">
                <a:buFont typeface="MT Symbol" pitchFamily="82" charset="2"/>
                <a:buChar char="Æ"/>
              </a:pPr>
              <a:r>
                <a:rPr lang="fr-BE" sz="2400">
                  <a:solidFill>
                    <a:schemeClr val="accent1">
                      <a:lumMod val="50000"/>
                    </a:schemeClr>
                  </a:solidFill>
                  <a:sym typeface="MT Symbol" pitchFamily="82" charset="2"/>
                </a:rPr>
                <a:t>1km </a:t>
              </a:r>
            </a:p>
            <a:p>
              <a:pPr algn="ctr">
                <a:buFont typeface="MT Symbol" pitchFamily="82" charset="2"/>
                <a:buNone/>
              </a:pPr>
              <a:r>
                <a:rPr lang="fr-BE" sz="2400">
                  <a:solidFill>
                    <a:schemeClr val="accent1">
                      <a:lumMod val="50000"/>
                    </a:schemeClr>
                  </a:solidFill>
                </a:rPr>
                <a:t>At 1.5-2.5 km depth</a:t>
              </a:r>
              <a:endParaRPr lang="en-US" sz="2400">
                <a:solidFill>
                  <a:schemeClr val="accent1">
                    <a:lumMod val="50000"/>
                  </a:schemeClr>
                </a:solidFill>
              </a:endParaRPr>
            </a:p>
          </p:txBody>
        </p:sp>
        <p:sp>
          <p:nvSpPr>
            <p:cNvPr id="14345" name="AutoShape 5"/>
            <p:cNvSpPr>
              <a:spLocks/>
            </p:cNvSpPr>
            <p:nvPr/>
          </p:nvSpPr>
          <p:spPr bwMode="auto">
            <a:xfrm>
              <a:off x="7596188" y="5157192"/>
              <a:ext cx="1547812" cy="792163"/>
            </a:xfrm>
            <a:prstGeom prst="borderCallout2">
              <a:avLst>
                <a:gd name="adj1" fmla="val 14431"/>
                <a:gd name="adj2" fmla="val -4921"/>
                <a:gd name="adj3" fmla="val 14431"/>
                <a:gd name="adj4" fmla="val -8921"/>
                <a:gd name="adj5" fmla="val -94716"/>
                <a:gd name="adj6" fmla="val 44691"/>
              </a:avLst>
            </a:prstGeom>
            <a:solidFill>
              <a:srgbClr val="FFFFCC"/>
            </a:solidFill>
            <a:ln w="28575">
              <a:solidFill>
                <a:schemeClr val="accent1">
                  <a:lumMod val="50000"/>
                </a:schemeClr>
              </a:solidFill>
              <a:miter lim="800000"/>
              <a:headEnd/>
              <a:tailEnd/>
            </a:ln>
          </p:spPr>
          <p:txBody>
            <a:bodyPr/>
            <a:lstStyle/>
            <a:p>
              <a:pPr algn="ctr"/>
              <a:r>
                <a:rPr lang="fr-BE" sz="2400">
                  <a:solidFill>
                    <a:schemeClr val="accent1">
                      <a:lumMod val="50000"/>
                    </a:schemeClr>
                  </a:solidFill>
                </a:rPr>
                <a:t>Control </a:t>
              </a:r>
            </a:p>
            <a:p>
              <a:pPr algn="ctr"/>
              <a:r>
                <a:rPr lang="fr-BE" sz="2400">
                  <a:solidFill>
                    <a:schemeClr val="accent1">
                      <a:lumMod val="50000"/>
                    </a:schemeClr>
                  </a:solidFill>
                </a:rPr>
                <a:t>room</a:t>
              </a:r>
              <a:endParaRPr lang="en-US" sz="2400">
                <a:solidFill>
                  <a:schemeClr val="accent1">
                    <a:lumMod val="50000"/>
                  </a:schemeClr>
                </a:solidFill>
              </a:endParaRPr>
            </a:p>
          </p:txBody>
        </p:sp>
        <p:sp>
          <p:nvSpPr>
            <p:cNvPr id="14346" name="AutoShape 7"/>
            <p:cNvSpPr>
              <a:spLocks/>
            </p:cNvSpPr>
            <p:nvPr/>
          </p:nvSpPr>
          <p:spPr bwMode="auto">
            <a:xfrm>
              <a:off x="395537" y="5085184"/>
              <a:ext cx="1584176" cy="576263"/>
            </a:xfrm>
            <a:prstGeom prst="borderCallout2">
              <a:avLst>
                <a:gd name="adj1" fmla="val 19833"/>
                <a:gd name="adj2" fmla="val 102352"/>
                <a:gd name="adj3" fmla="val 19833"/>
                <a:gd name="adj4" fmla="val 113130"/>
                <a:gd name="adj5" fmla="val -205976"/>
                <a:gd name="adj6" fmla="val 88957"/>
              </a:avLst>
            </a:prstGeom>
            <a:solidFill>
              <a:srgbClr val="FFFFCC"/>
            </a:solidFill>
            <a:ln w="28575">
              <a:solidFill>
                <a:schemeClr val="accent1">
                  <a:lumMod val="50000"/>
                </a:schemeClr>
              </a:solidFill>
              <a:miter lim="800000"/>
              <a:headEnd/>
              <a:tailEnd/>
            </a:ln>
          </p:spPr>
          <p:txBody>
            <a:bodyPr/>
            <a:lstStyle/>
            <a:p>
              <a:pPr algn="ctr"/>
              <a:r>
                <a:rPr lang="fr-BE" sz="2400" dirty="0" smtClean="0">
                  <a:solidFill>
                    <a:schemeClr val="accent1">
                      <a:lumMod val="50000"/>
                    </a:schemeClr>
                  </a:solidFill>
                </a:rPr>
                <a:t>Station </a:t>
              </a:r>
              <a:endParaRPr lang="en-US" sz="2400" dirty="0">
                <a:solidFill>
                  <a:schemeClr val="accent1">
                    <a:lumMod val="50000"/>
                  </a:schemeClr>
                </a:solidFill>
              </a:endParaRPr>
            </a:p>
          </p:txBody>
        </p:sp>
        <p:sp>
          <p:nvSpPr>
            <p:cNvPr id="14354" name="AutoShape 20"/>
            <p:cNvSpPr>
              <a:spLocks/>
            </p:cNvSpPr>
            <p:nvPr/>
          </p:nvSpPr>
          <p:spPr bwMode="auto">
            <a:xfrm>
              <a:off x="2123728" y="5805264"/>
              <a:ext cx="1871662" cy="576263"/>
            </a:xfrm>
            <a:prstGeom prst="borderCallout2">
              <a:avLst>
                <a:gd name="adj1" fmla="val 19833"/>
                <a:gd name="adj2" fmla="val 104069"/>
                <a:gd name="adj3" fmla="val 19833"/>
                <a:gd name="adj4" fmla="val 122731"/>
                <a:gd name="adj5" fmla="val -262516"/>
                <a:gd name="adj6" fmla="val 82036"/>
              </a:avLst>
            </a:prstGeom>
            <a:solidFill>
              <a:srgbClr val="FFFFCC"/>
            </a:solidFill>
            <a:ln w="28575">
              <a:solidFill>
                <a:schemeClr val="accent1">
                  <a:lumMod val="50000"/>
                </a:schemeClr>
              </a:solidFill>
              <a:miter lim="800000"/>
              <a:headEnd/>
              <a:tailEnd/>
            </a:ln>
          </p:spPr>
          <p:txBody>
            <a:bodyPr/>
            <a:lstStyle/>
            <a:p>
              <a:pPr algn="ctr"/>
              <a:r>
                <a:rPr lang="fr-BE" sz="2400" dirty="0" err="1" smtClean="0">
                  <a:solidFill>
                    <a:schemeClr val="accent1">
                      <a:lumMod val="50000"/>
                    </a:schemeClr>
                  </a:solidFill>
                </a:rPr>
                <a:t>Skiway</a:t>
              </a:r>
              <a:r>
                <a:rPr lang="fr-BE" sz="2400" dirty="0" smtClean="0">
                  <a:solidFill>
                    <a:schemeClr val="accent1">
                      <a:lumMod val="50000"/>
                    </a:schemeClr>
                  </a:solidFill>
                </a:rPr>
                <a:t> </a:t>
              </a:r>
              <a:endParaRPr lang="en-US" sz="2400" dirty="0">
                <a:solidFill>
                  <a:schemeClr val="accent1">
                    <a:lumMod val="50000"/>
                  </a:schemeClr>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1243</TotalTime>
  <Words>1445</Words>
  <Application>Microsoft Office PowerPoint</Application>
  <PresentationFormat>On-screen Show (4:3)</PresentationFormat>
  <Paragraphs>438</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Office Theme</vt:lpstr>
      <vt:lpstr>Equation</vt:lpstr>
      <vt:lpstr>Clip</vt:lpstr>
      <vt:lpstr>Search for Dark Matter with IceCube</vt:lpstr>
      <vt:lpstr>Outline </vt:lpstr>
      <vt:lpstr>Dark matter</vt:lpstr>
      <vt:lpstr>Observations </vt:lpstr>
      <vt:lpstr>WIMPs as cold Dark Matter</vt:lpstr>
      <vt:lpstr>Detection </vt:lpstr>
      <vt:lpstr>Indirect  detection</vt:lpstr>
      <vt:lpstr>IceCube</vt:lpstr>
      <vt:lpstr>Amundsen Scott  South Pole Station</vt:lpstr>
      <vt:lpstr>IceCube Mission </vt:lpstr>
      <vt:lpstr>IceCube detector</vt:lpstr>
      <vt:lpstr>IceCube detector</vt:lpstr>
      <vt:lpstr>Neutrino detection &amp; reconstruction</vt:lpstr>
      <vt:lpstr>Slide 14</vt:lpstr>
      <vt:lpstr>Pointing resolution</vt:lpstr>
      <vt:lpstr>IceCube was completed on 18 December!</vt:lpstr>
      <vt:lpstr>Search for dark matter</vt:lpstr>
      <vt:lpstr>Different strategies</vt:lpstr>
      <vt:lpstr>Solar WIMPs</vt:lpstr>
      <vt:lpstr>Solar WIMPs: detection principle</vt:lpstr>
      <vt:lpstr>signal and background</vt:lpstr>
      <vt:lpstr>Data  filtering </vt:lpstr>
      <vt:lpstr>Signal content from fit</vt:lpstr>
      <vt:lpstr>Search results</vt:lpstr>
      <vt:lpstr>Annihilation rate &amp; muon flux</vt:lpstr>
      <vt:lpstr>Neutralino models considered</vt:lpstr>
      <vt:lpstr>Muon flux from solar neutralinos</vt:lpstr>
      <vt:lpstr>Scattering cross section</vt:lpstr>
      <vt:lpstr>Spin dependent scattering cross section</vt:lpstr>
      <vt:lpstr>LKP annihilations in the Sun</vt:lpstr>
      <vt:lpstr>LKP annihilations in the Sun</vt:lpstr>
      <vt:lpstr>LKP-proton SD cross section</vt:lpstr>
      <vt:lpstr>WIMPs in the halo</vt:lpstr>
      <vt:lpstr>Large scale neutrino anisotropy</vt:lpstr>
      <vt:lpstr>Large scale neutrino anisotropy</vt:lpstr>
      <vt:lpstr>Neutralino annihilation in the halo </vt:lpstr>
      <vt:lpstr>Limits on self-annihilation cross section  </vt:lpstr>
      <vt:lpstr>Neutrinos from Galactic Centre</vt:lpstr>
      <vt:lpstr>Limits  </vt:lpstr>
      <vt:lpstr>IceCube + DeepCore prospects</vt:lpstr>
      <vt:lpstr>DeepCore and WIMPs</vt:lpstr>
      <vt:lpstr>Muon flux from solar neutralinos</vt:lpstr>
      <vt:lpstr>Neutralino scattering in Sun</vt:lpstr>
      <vt:lpstr>Summary </vt:lpstr>
      <vt:lpstr>IceCube collaboration</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cdeclerc</dc:creator>
  <cp:lastModifiedBy>cdeclerc</cp:lastModifiedBy>
  <cp:revision>537</cp:revision>
  <dcterms:created xsi:type="dcterms:W3CDTF">2010-11-23T12:32:25Z</dcterms:created>
  <dcterms:modified xsi:type="dcterms:W3CDTF">2011-02-16T14:58:09Z</dcterms:modified>
</cp:coreProperties>
</file>