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3" r:id="rId4"/>
    <p:sldId id="276" r:id="rId5"/>
    <p:sldId id="270" r:id="rId6"/>
    <p:sldId id="275" r:id="rId7"/>
    <p:sldId id="259" r:id="rId8"/>
    <p:sldId id="278" r:id="rId9"/>
    <p:sldId id="269" r:id="rId10"/>
    <p:sldId id="258" r:id="rId11"/>
    <p:sldId id="280" r:id="rId12"/>
    <p:sldId id="260" r:id="rId13"/>
    <p:sldId id="263" r:id="rId14"/>
    <p:sldId id="279" r:id="rId15"/>
    <p:sldId id="266" r:id="rId16"/>
    <p:sldId id="267" r:id="rId17"/>
    <p:sldId id="26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A2D3-9B19-47D1-BA9C-7AA61EA4B3D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80D4-31B1-4E9C-9C4B-5D08E1E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set of slides serves to (a) provide the overall picture of what IceCube is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5160 deep-ice</a:t>
            </a:r>
            <a:r>
              <a:rPr lang="en-US" baseline="0" dirty="0" smtClean="0"/>
              <a:t> DOMs + 384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95C4-B63D-49BE-83F1-A93B3B0B9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73D1CE-FA12-4E3C-B97C-8511FEEED78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7F391B-C66A-4D15-A5AE-83EAB0000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530" y="1122363"/>
            <a:ext cx="7754470" cy="2387600"/>
          </a:xfrm>
        </p:spPr>
        <p:txBody>
          <a:bodyPr/>
          <a:lstStyle/>
          <a:p>
            <a:pPr algn="l"/>
            <a:r>
              <a:rPr lang="en-US" dirty="0" smtClean="0"/>
              <a:t>IceCube M&amp;O, the Upgrade, and Gen2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530" y="3602038"/>
            <a:ext cx="7754470" cy="2638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 Project Perspective</a:t>
            </a:r>
          </a:p>
          <a:p>
            <a:pPr algn="l"/>
            <a:r>
              <a:rPr lang="en-US" dirty="0" smtClean="0"/>
              <a:t>Kael Hanson, Director of Operations</a:t>
            </a:r>
          </a:p>
          <a:p>
            <a:pPr algn="l"/>
            <a:r>
              <a:rPr lang="en-US" dirty="0" smtClean="0"/>
              <a:t>IceCube Neutrino Observatory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Software and Computing Advisory Panel (SCAP) Meeting</a:t>
            </a:r>
          </a:p>
          <a:p>
            <a:pPr algn="l"/>
            <a:r>
              <a:rPr lang="en-US" dirty="0" smtClean="0"/>
              <a:t>27 Jan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37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346837"/>
            <a:ext cx="10866120" cy="851027"/>
          </a:xfrm>
        </p:spPr>
        <p:txBody>
          <a:bodyPr/>
          <a:lstStyle/>
          <a:p>
            <a:r>
              <a:rPr lang="en-US" dirty="0" smtClean="0"/>
              <a:t>M&amp;O Staffing by WBS / Source of Funds (2020)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73003"/>
              </p:ext>
            </p:extLst>
          </p:nvPr>
        </p:nvGraphicFramePr>
        <p:xfrm>
          <a:off x="2514600" y="1720246"/>
          <a:ext cx="6866030" cy="316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617">
                  <a:extLst>
                    <a:ext uri="{9D8B030D-6E8A-4147-A177-3AD203B41FA5}">
                      <a16:colId xmlns:a16="http://schemas.microsoft.com/office/drawing/2014/main" val="485532844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2124610747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322147382"/>
                    </a:ext>
                  </a:extLst>
                </a:gridCol>
                <a:gridCol w="1073230">
                  <a:extLst>
                    <a:ext uri="{9D8B030D-6E8A-4147-A177-3AD203B41FA5}">
                      <a16:colId xmlns:a16="http://schemas.microsoft.com/office/drawing/2014/main" val="2430251554"/>
                    </a:ext>
                  </a:extLst>
                </a:gridCol>
                <a:gridCol w="989659">
                  <a:extLst>
                    <a:ext uri="{9D8B030D-6E8A-4147-A177-3AD203B41FA5}">
                      <a16:colId xmlns:a16="http://schemas.microsoft.com/office/drawing/2014/main" val="527634445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2004054613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WBS L2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NSF M&amp;O Core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NSF Base Grants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U.S. Institutional In-Kind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Europe &amp; Asia Pacific In-Kind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02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2.1 Program Management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019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2.2 Detector Operations &amp; Maintenance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266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2.3 Computing And Data Management Services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87918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2.4 Data Processing &amp; Simulation Services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374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2.5 Software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08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2.6 Calibration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3974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9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464" y="247598"/>
            <a:ext cx="7748016" cy="1325563"/>
          </a:xfrm>
        </p:spPr>
        <p:txBody>
          <a:bodyPr/>
          <a:lstStyle/>
          <a:p>
            <a:pPr algn="ctr"/>
            <a:r>
              <a:rPr lang="en-US" dirty="0"/>
              <a:t>M&amp;O </a:t>
            </a:r>
            <a:r>
              <a:rPr lang="en-US" dirty="0" smtClean="0"/>
              <a:t>Responsibilities (2020)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9978"/>
              </p:ext>
            </p:extLst>
          </p:nvPr>
        </p:nvGraphicFramePr>
        <p:xfrm>
          <a:off x="1572769" y="1774329"/>
          <a:ext cx="8746678" cy="2170469"/>
        </p:xfrm>
        <a:graphic>
          <a:graphicData uri="http://schemas.openxmlformats.org/drawingml/2006/table">
            <a:tbl>
              <a:tblPr/>
              <a:tblGrid>
                <a:gridCol w="237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 err="1" smtClean="0">
                          <a:effectLst/>
                        </a:rPr>
                        <a:t>MoU</a:t>
                      </a:r>
                      <a:r>
                        <a:rPr lang="en-US" sz="1500" b="1" u="none" strike="noStrike" dirty="0" smtClean="0">
                          <a:effectLst/>
                        </a:rPr>
                        <a:t> </a:t>
                      </a:r>
                      <a:r>
                        <a:rPr lang="en-US" sz="1500" b="1" u="none" strike="noStrike" dirty="0" smtClean="0">
                          <a:effectLst/>
                        </a:rPr>
                        <a:t>v.28</a:t>
                      </a:r>
                      <a:r>
                        <a:rPr lang="en-US" sz="1500" b="1" u="none" strike="noStrike" baseline="0" dirty="0" smtClean="0">
                          <a:effectLst/>
                        </a:rPr>
                        <a:t> - 2020</a:t>
                      </a:r>
                      <a:endParaRPr lang="en-US" sz="15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U.S.</a:t>
                      </a: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Head </a:t>
                      </a:r>
                      <a:r>
                        <a:rPr lang="en-US" sz="1500" b="1" u="none" strike="noStrike" dirty="0">
                          <a:effectLst/>
                        </a:rPr>
                        <a:t>Count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U.S</a:t>
                      </a:r>
                      <a:r>
                        <a:rPr lang="en-US" sz="15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FTE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Non-U.S.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Head </a:t>
                      </a:r>
                      <a:r>
                        <a:rPr lang="en-US" sz="1500" b="1" u="none" strike="noStrike" dirty="0">
                          <a:effectLst/>
                        </a:rPr>
                        <a:t>Count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Non-U.S.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FTE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lvl="0" indent="-53975" algn="l" fontAlgn="t"/>
                      <a:r>
                        <a:rPr lang="en-US" sz="1600" b="1" u="none" strike="noStrike" dirty="0">
                          <a:effectLst/>
                        </a:rPr>
                        <a:t>Key Personnel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11.35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9.65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/>
                      <a:r>
                        <a:rPr lang="en-US" sz="1600" b="1" u="none" strike="noStrike" dirty="0">
                          <a:effectLst/>
                        </a:rPr>
                        <a:t>Scientists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7.78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1.15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>
                        <a:tabLst>
                          <a:tab pos="53975" algn="l"/>
                        </a:tabLst>
                      </a:pPr>
                      <a:r>
                        <a:rPr lang="en-US" sz="1600" b="1" u="none" strike="noStrike" dirty="0">
                          <a:effectLst/>
                        </a:rPr>
                        <a:t>Post Docs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5.48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5.22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/>
                      <a:r>
                        <a:rPr lang="en-US" sz="1600" b="1" u="none" strike="noStrike" dirty="0">
                          <a:effectLst/>
                        </a:rPr>
                        <a:t>Grad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Students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12.17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16.24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98467"/>
              </p:ext>
            </p:extLst>
          </p:nvPr>
        </p:nvGraphicFramePr>
        <p:xfrm>
          <a:off x="1572768" y="3944798"/>
          <a:ext cx="8746678" cy="497205"/>
        </p:xfrm>
        <a:graphic>
          <a:graphicData uri="http://schemas.openxmlformats.org/drawingml/2006/table">
            <a:tbl>
              <a:tblPr/>
              <a:tblGrid>
                <a:gridCol w="2370010">
                  <a:extLst>
                    <a:ext uri="{9D8B030D-6E8A-4147-A177-3AD203B41FA5}">
                      <a16:colId xmlns:a16="http://schemas.microsoft.com/office/drawing/2014/main" val="2187547683"/>
                    </a:ext>
                  </a:extLst>
                </a:gridCol>
                <a:gridCol w="1573663">
                  <a:extLst>
                    <a:ext uri="{9D8B030D-6E8A-4147-A177-3AD203B41FA5}">
                      <a16:colId xmlns:a16="http://schemas.microsoft.com/office/drawing/2014/main" val="3065093626"/>
                    </a:ext>
                  </a:extLst>
                </a:gridCol>
                <a:gridCol w="1630190">
                  <a:extLst>
                    <a:ext uri="{9D8B030D-6E8A-4147-A177-3AD203B41FA5}">
                      <a16:colId xmlns:a16="http://schemas.microsoft.com/office/drawing/2014/main" val="3735508914"/>
                    </a:ext>
                  </a:extLst>
                </a:gridCol>
                <a:gridCol w="1632227">
                  <a:extLst>
                    <a:ext uri="{9D8B030D-6E8A-4147-A177-3AD203B41FA5}">
                      <a16:colId xmlns:a16="http://schemas.microsoft.com/office/drawing/2014/main" val="3528146790"/>
                    </a:ext>
                  </a:extLst>
                </a:gridCol>
                <a:gridCol w="1540588">
                  <a:extLst>
                    <a:ext uri="{9D8B030D-6E8A-4147-A177-3AD203B41FA5}">
                      <a16:colId xmlns:a16="http://schemas.microsoft.com/office/drawing/2014/main" val="4112212530"/>
                    </a:ext>
                  </a:extLst>
                </a:gridCol>
              </a:tblGrid>
              <a:tr h="38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Data Science, Software, IT,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Winterovers</a:t>
                      </a:r>
                      <a:r>
                        <a:rPr lang="en-US" sz="1600" b="1" u="none" strike="noStrike" dirty="0" smtClean="0">
                          <a:effectLst/>
                        </a:rPr>
                        <a:t>, Other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1.50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8432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490472" y="5609395"/>
            <a:ext cx="935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 Grad students' full time employment equals to 0.50 FTE</a:t>
            </a:r>
          </a:p>
          <a:p>
            <a:pPr lvl="0"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** Other professionals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include </a:t>
            </a:r>
            <a:r>
              <a:rPr lang="en-US" sz="1600" b="1" kern="0" dirty="0" smtClean="0">
                <a:solidFill>
                  <a:schemeClr val="bg1"/>
                </a:solidFill>
              </a:rPr>
              <a:t>engineers, program management (E&amp;O, safety, administration, etc</a:t>
            </a:r>
            <a:r>
              <a:rPr lang="en-US" sz="1600" b="1" kern="0" dirty="0">
                <a:solidFill>
                  <a:schemeClr val="bg1"/>
                </a:solidFill>
              </a:rPr>
              <a:t>.</a:t>
            </a:r>
            <a:r>
              <a:rPr lang="en-US" sz="1600" b="1" kern="0" dirty="0" smtClean="0">
                <a:solidFill>
                  <a:schemeClr val="bg1"/>
                </a:solidFill>
              </a:rPr>
              <a:t>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34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M&amp;O Support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further described later: M&amp;O has been flat at $7.0 (actually de-creased due to roll-off of MREFC pre-ops) since 2011.</a:t>
            </a:r>
          </a:p>
          <a:p>
            <a:r>
              <a:rPr lang="en-US" dirty="0" smtClean="0"/>
              <a:t>Thought being that operations becomes easier as observatory matures; this covers things like escalation.</a:t>
            </a:r>
          </a:p>
          <a:p>
            <a:r>
              <a:rPr lang="en-US" dirty="0" smtClean="0"/>
              <a:t>Review / comment our case that operations is not easier</a:t>
            </a:r>
          </a:p>
          <a:p>
            <a:pPr lvl="1"/>
            <a:r>
              <a:rPr lang="en-US" dirty="0" smtClean="0"/>
              <a:t>Support expanding IceCube science program (neutrino physics, evolving use of ML/AI tools).</a:t>
            </a:r>
          </a:p>
          <a:p>
            <a:pPr lvl="1"/>
            <a:r>
              <a:rPr lang="en-US" dirty="0" smtClean="0"/>
              <a:t>Integration of IceCube Upgrade falls largely on M&amp;O (DAQ/Online)</a:t>
            </a:r>
          </a:p>
          <a:p>
            <a:pPr lvl="1"/>
            <a:r>
              <a:rPr lang="en-US" dirty="0" smtClean="0"/>
              <a:t>Provide adequate infrastructure to exploit calibration revolution with new devices deployed in Upgrade</a:t>
            </a:r>
            <a:r>
              <a:rPr lang="en-US" dirty="0"/>
              <a:t> </a:t>
            </a:r>
            <a:r>
              <a:rPr lang="en-US" dirty="0" smtClean="0"/>
              <a:t>to bolster IceCube MMA mission.</a:t>
            </a:r>
          </a:p>
        </p:txBody>
      </p:sp>
    </p:spTree>
    <p:extLst>
      <p:ext uri="{BB962C8B-B14F-4D97-AF65-F5344CB8AC3E}">
        <p14:creationId xmlns:p14="http://schemas.microsoft.com/office/powerpoint/2010/main" val="262140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Operations 2021 - 2026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81609"/>
              </p:ext>
            </p:extLst>
          </p:nvPr>
        </p:nvGraphicFramePr>
        <p:xfrm>
          <a:off x="5067472" y="2871916"/>
          <a:ext cx="61595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121032292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7748195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10177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30475729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856095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93749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WBS Element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9451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2.1 Program Coordination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5170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2.2 Detector Ops. &amp; Maint.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1405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2.3 Computing &amp; Data Management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5857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2.4 Data Processing and Simulation Services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7759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2.5 Software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630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2.6 Calibration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8137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36.0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39.4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8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8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Gen2 Phase 1: First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K. Hanson SCAP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5CC-D391-4853-9810-5517AFBE76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941" y="1014485"/>
            <a:ext cx="440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Science goals: 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Probe unitarity of PMNS matrix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Improve calibration and characterization of ice for improved HE multimessenger neutrino astronomy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845" y="1197068"/>
            <a:ext cx="6610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7 strings (US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 JP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 DE 2) densely populated with next generation, high performance photodetectors: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Integrates with existing IceCube: data acquisition, event filtering, simulation will require extension;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No significant increase in steady-state operations;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Negligible increase in data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+3 kW power (+5% increase relative to IceCube)</a:t>
            </a:r>
          </a:p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Proposed project leverages significant effort already invested by US/Non-US IceCube groups to develop instrumentation and infrastructure for next-generation neutrino detector at South Pole.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01845" y="4342059"/>
          <a:ext cx="438693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300">
                  <a:extLst>
                    <a:ext uri="{9D8B030D-6E8A-4147-A177-3AD203B41FA5}">
                      <a16:colId xmlns:a16="http://schemas.microsoft.com/office/drawing/2014/main" val="2091480672"/>
                    </a:ext>
                  </a:extLst>
                </a:gridCol>
                <a:gridCol w="1046978">
                  <a:extLst>
                    <a:ext uri="{9D8B030D-6E8A-4147-A177-3AD203B41FA5}">
                      <a16:colId xmlns:a16="http://schemas.microsoft.com/office/drawing/2014/main" val="1092376950"/>
                    </a:ext>
                  </a:extLst>
                </a:gridCol>
                <a:gridCol w="929604">
                  <a:extLst>
                    <a:ext uri="{9D8B030D-6E8A-4147-A177-3AD203B41FA5}">
                      <a16:colId xmlns:a16="http://schemas.microsoft.com/office/drawing/2014/main" val="3417907949"/>
                    </a:ext>
                  </a:extLst>
                </a:gridCol>
                <a:gridCol w="1169048">
                  <a:extLst>
                    <a:ext uri="{9D8B030D-6E8A-4147-A177-3AD203B41FA5}">
                      <a16:colId xmlns:a16="http://schemas.microsoft.com/office/drawing/2014/main" val="242953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Array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String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Module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Franklin Gothic Medium" panose="020B0603020102020204" pitchFamily="34" charset="0"/>
                        </a:rPr>
                        <a:t>Modules per String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1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IceCube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4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DeepCore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2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Phase 1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20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4402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88" y="4067227"/>
            <a:ext cx="1989214" cy="2215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2" y="2459606"/>
            <a:ext cx="4658190" cy="37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Upgrade </a:t>
            </a:r>
            <a:r>
              <a:rPr lang="en-US" dirty="0" err="1" smtClean="0"/>
              <a:t>Rebaseline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progress (see EVMS figure at right) good up to Mar 2020.</a:t>
            </a:r>
          </a:p>
          <a:p>
            <a:r>
              <a:rPr lang="en-US" dirty="0" smtClean="0"/>
              <a:t>COVID-19 impact significant for Upgrade</a:t>
            </a:r>
          </a:p>
          <a:p>
            <a:r>
              <a:rPr lang="en-US" dirty="0" smtClean="0"/>
              <a:t>Field season 2020/2021 cancelled outright erasing 1 year from drill refurbishment at Pole.</a:t>
            </a:r>
          </a:p>
          <a:p>
            <a:r>
              <a:rPr lang="en-US" dirty="0" smtClean="0"/>
              <a:t>Further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Gen2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Path to the Next Generation Hybrid Neutrino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Impact on IceCube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IC_Science_2-22-17c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719" y="704335"/>
            <a:ext cx="3196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broad science program that spans 10 decades in energy (</a:t>
            </a:r>
            <a:r>
              <a:rPr lang="en-US" dirty="0" err="1" smtClean="0">
                <a:solidFill>
                  <a:schemeClr val="bg1"/>
                </a:solidFill>
              </a:rPr>
              <a:t>SNe</a:t>
            </a:r>
            <a:r>
              <a:rPr lang="en-US" dirty="0" smtClean="0">
                <a:solidFill>
                  <a:schemeClr val="bg1"/>
                </a:solidFill>
              </a:rPr>
              <a:t> v at MeV to 10 PeV).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Neutrino astrophysics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Beyond SM physics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Neutrino particle properties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Glaciology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RT alerts to MMA community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IceCube Neutrino Detector Array at the Geographic South Pole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81996" cy="4822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546" y="1186247"/>
            <a:ext cx="3680254" cy="3307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82" y="4658496"/>
            <a:ext cx="3682318" cy="16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Data Flow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426676" cy="4351338"/>
          </a:xfrm>
        </p:spPr>
        <p:txBody>
          <a:bodyPr/>
          <a:lstStyle/>
          <a:p>
            <a:r>
              <a:rPr lang="en-US" dirty="0" smtClean="0"/>
              <a:t>~ 3000 Hz of CR events, ~ 3 </a:t>
            </a:r>
            <a:r>
              <a:rPr lang="en-US" dirty="0" err="1" smtClean="0"/>
              <a:t>mHz</a:t>
            </a:r>
            <a:r>
              <a:rPr lang="en-US" dirty="0" smtClean="0"/>
              <a:t> of atmospheric neutrinos, ~ </a:t>
            </a:r>
            <a:r>
              <a:rPr lang="en-US" dirty="0" err="1" smtClean="0"/>
              <a:t>uHz</a:t>
            </a:r>
            <a:r>
              <a:rPr lang="en-US" dirty="0" smtClean="0"/>
              <a:t> of astrophysical neutrinos.</a:t>
            </a:r>
          </a:p>
          <a:p>
            <a:r>
              <a:rPr lang="en-US" dirty="0" smtClean="0"/>
              <a:t>1 TB events/day captured to disk by DAQ.</a:t>
            </a:r>
          </a:p>
          <a:p>
            <a:r>
              <a:rPr lang="en-US" dirty="0" smtClean="0"/>
              <a:t>Satellite sends O(100) GB/day filtered data to NH ready for analysis &lt; 2 weeks. Rest is archived on magnetic disk and sent north each year.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26" y="2110817"/>
            <a:ext cx="5550522" cy="352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4035" y="3678128"/>
            <a:ext cx="345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 uptime routinely &gt;&gt; 99%. Dec 2020 uptime was 99.89%</a:t>
            </a:r>
          </a:p>
        </p:txBody>
      </p:sp>
    </p:spTree>
    <p:extLst>
      <p:ext uri="{BB962C8B-B14F-4D97-AF65-F5344CB8AC3E}">
        <p14:creationId xmlns:p14="http://schemas.microsoft.com/office/powerpoint/2010/main" val="232996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IceCube Neutrino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IceCube (Gen-1): $279 million NSF/MREFC 2002-2012 construction of the existing South Pole Array. IceCube is an NSF major facility.</a:t>
            </a:r>
          </a:p>
          <a:p>
            <a:r>
              <a:rPr lang="en-US" dirty="0" smtClean="0"/>
              <a:t>Management and Operations (M&amp;O): sequence of 5 year, mostly, $7 million/year cooperative agreements between NSF and UW/WIPAC to operate detector and provide infrastructure for Collaboration.</a:t>
            </a:r>
          </a:p>
          <a:p>
            <a:r>
              <a:rPr lang="en-US" dirty="0" smtClean="0"/>
              <a:t>IceCube Upgrade: 5 year (planned, 2018-2023) $23.0 million NSF mid-scale to enhance IceCube neutrino physics and ice calibration.</a:t>
            </a:r>
          </a:p>
          <a:p>
            <a:r>
              <a:rPr lang="en-US" dirty="0" smtClean="0"/>
              <a:t>IceCube Gen2: concept-stage future (2026+) facility enhancement – 10x bigger IceCube for neutrino astrophysics.</a:t>
            </a:r>
          </a:p>
          <a:p>
            <a:r>
              <a:rPr lang="en-US" dirty="0" smtClean="0"/>
              <a:t>IceCube Collaboration: scientific collaboration of 350+ researchers world-wide that provide resources (cash, computing, labor) to M&amp;O and receive computing and storage, processed data, simulated data.</a:t>
            </a:r>
          </a:p>
        </p:txBody>
      </p:sp>
    </p:spTree>
    <p:extLst>
      <p:ext uri="{BB962C8B-B14F-4D97-AF65-F5344CB8AC3E}">
        <p14:creationId xmlns:p14="http://schemas.microsoft.com/office/powerpoint/2010/main" val="148842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1020" y="754394"/>
            <a:ext cx="1900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The IceCube Collaboration includes &gt; 300 researchers from 47 institutes in 12 countries.</a:t>
            </a:r>
          </a:p>
          <a:p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IceCube is one of the NSF’s large facilities (LIGO, LSST, … 2 dozen others).  </a:t>
            </a:r>
          </a:p>
          <a:p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The Operations and Management of the facility is handled by WIPAC at UW-Madison.  In addition to having a large science group, our center supports the technical aspects: computing, data storage, detector maintenance, …</a:t>
            </a:r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Management and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Operations aspect of IceCube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6995" y="516924"/>
            <a:ext cx="8782050" cy="6019800"/>
            <a:chOff x="152400" y="381000"/>
            <a:chExt cx="8782050" cy="6019800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78205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21336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543" y="2096993"/>
              <a:ext cx="22312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none" dirty="0" smtClean="0"/>
                <a:t>L. Bauerdick, FNAL, Chair</a:t>
              </a:r>
              <a:endParaRPr lang="en-US" sz="900" u="none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15200" y="5943600"/>
              <a:ext cx="9906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22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4858" y="2766218"/>
            <a:ext cx="6748849" cy="1325563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7" y="0"/>
            <a:ext cx="9804423" cy="685800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318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958</Words>
  <Application>Microsoft Office PowerPoint</Application>
  <PresentationFormat>Widescreen</PresentationFormat>
  <Paragraphs>221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Demi</vt:lpstr>
      <vt:lpstr>Franklin Gothic Medium</vt:lpstr>
      <vt:lpstr>Office Theme</vt:lpstr>
      <vt:lpstr>IceCube M&amp;O, the Upgrade, and Gen2</vt:lpstr>
      <vt:lpstr>PowerPoint Presentation</vt:lpstr>
      <vt:lpstr>The IceCube Neutrino Detector Array at the Geographic South Pole</vt:lpstr>
      <vt:lpstr>IceCube Data Flow Numbers</vt:lpstr>
      <vt:lpstr>The IceCube Neutrino Observatory</vt:lpstr>
      <vt:lpstr>PowerPoint Presentation</vt:lpstr>
      <vt:lpstr>IceCube Management and Operations</vt:lpstr>
      <vt:lpstr>PowerPoint Presentation</vt:lpstr>
      <vt:lpstr>Work Breakdown Structure</vt:lpstr>
      <vt:lpstr>M&amp;O Staffing by WBS / Source of Funds (2020)</vt:lpstr>
      <vt:lpstr>M&amp;O Responsibilities (2020)</vt:lpstr>
      <vt:lpstr>M&amp;O Support Needs</vt:lpstr>
      <vt:lpstr>IceCube Operations 2021 - 2026</vt:lpstr>
      <vt:lpstr>Gen2 Phase 1: First Steps</vt:lpstr>
      <vt:lpstr>IceCube Upgrade Rebaseline</vt:lpstr>
      <vt:lpstr>IceCube Gen2</vt:lpstr>
      <vt:lpstr>PowerPoint Presentation</vt:lpstr>
      <vt:lpstr>COVID-19 Impact on IceCube Operations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IceCube M&amp;O, the Upgrade, and Gen2</dc:title>
  <dc:creator>Kael Hanson</dc:creator>
  <cp:lastModifiedBy>Catherine Vakhnina</cp:lastModifiedBy>
  <cp:revision>26</cp:revision>
  <dcterms:created xsi:type="dcterms:W3CDTF">2021-01-26T14:12:32Z</dcterms:created>
  <dcterms:modified xsi:type="dcterms:W3CDTF">2021-01-27T01:55:36Z</dcterms:modified>
</cp:coreProperties>
</file>