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699" r:id="rId5"/>
    <p:sldMasterId id="2147483712" r:id="rId6"/>
    <p:sldMasterId id="2147483726" r:id="rId7"/>
    <p:sldMasterId id="2147483738" r:id="rId8"/>
    <p:sldMasterId id="2147483750" r:id="rId9"/>
    <p:sldMasterId id="2147483763" r:id="rId10"/>
    <p:sldMasterId id="2147483776" r:id="rId11"/>
    <p:sldMasterId id="2147483788" r:id="rId12"/>
    <p:sldMasterId id="2147483800" r:id="rId13"/>
  </p:sldMasterIdLst>
  <p:notesMasterIdLst>
    <p:notesMasterId r:id="rId57"/>
  </p:notesMasterIdLst>
  <p:sldIdLst>
    <p:sldId id="265" r:id="rId14"/>
    <p:sldId id="1111" r:id="rId15"/>
    <p:sldId id="264" r:id="rId16"/>
    <p:sldId id="1044" r:id="rId17"/>
    <p:sldId id="1088" r:id="rId18"/>
    <p:sldId id="760" r:id="rId19"/>
    <p:sldId id="1103" r:id="rId20"/>
    <p:sldId id="1104" r:id="rId21"/>
    <p:sldId id="1089" r:id="rId22"/>
    <p:sldId id="345" r:id="rId23"/>
    <p:sldId id="257" r:id="rId24"/>
    <p:sldId id="1117" r:id="rId25"/>
    <p:sldId id="1118" r:id="rId26"/>
    <p:sldId id="1113" r:id="rId27"/>
    <p:sldId id="263" r:id="rId28"/>
    <p:sldId id="1112" r:id="rId29"/>
    <p:sldId id="1115" r:id="rId30"/>
    <p:sldId id="258" r:id="rId31"/>
    <p:sldId id="259" r:id="rId32"/>
    <p:sldId id="260" r:id="rId33"/>
    <p:sldId id="261" r:id="rId34"/>
    <p:sldId id="1110" r:id="rId35"/>
    <p:sldId id="1116" r:id="rId36"/>
    <p:sldId id="256" r:id="rId37"/>
    <p:sldId id="1051" r:id="rId38"/>
    <p:sldId id="1063" r:id="rId39"/>
    <p:sldId id="867" r:id="rId40"/>
    <p:sldId id="1105" r:id="rId41"/>
    <p:sldId id="952" r:id="rId42"/>
    <p:sldId id="1064" r:id="rId43"/>
    <p:sldId id="1065" r:id="rId44"/>
    <p:sldId id="1023" r:id="rId45"/>
    <p:sldId id="1109" r:id="rId46"/>
    <p:sldId id="1035" r:id="rId47"/>
    <p:sldId id="1049" r:id="rId48"/>
    <p:sldId id="1108" r:id="rId49"/>
    <p:sldId id="1095" r:id="rId50"/>
    <p:sldId id="1094" r:id="rId51"/>
    <p:sldId id="1100" r:id="rId52"/>
    <p:sldId id="1114" r:id="rId53"/>
    <p:sldId id="1119" r:id="rId54"/>
    <p:sldId id="262" r:id="rId55"/>
    <p:sldId id="1060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1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2"/>
    <p:restoredTop sz="94680"/>
  </p:normalViewPr>
  <p:slideViewPr>
    <p:cSldViewPr snapToGrid="0" snapToObjects="1">
      <p:cViewPr varScale="1">
        <p:scale>
          <a:sx n="137" d="100"/>
          <a:sy n="137" d="100"/>
        </p:scale>
        <p:origin x="13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viewProps" Target="view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53C01-586B-074C-9CC8-72E8F6EFF33D}" type="datetimeFigureOut">
              <a:rPr lang="en-US" smtClean="0"/>
              <a:t>9/28/20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C43C9-737F-EC4A-B671-90E23FD25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7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1E7F-760E-B340-8729-EF331267B6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751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1E7F-760E-B340-8729-EF331267B6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591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1E7F-760E-B340-8729-EF331267B6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881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1E7F-760E-B340-8729-EF331267B6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901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299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AF208-45AF-6F4E-83E3-53F30ABE324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889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36F76-88DF-0442-8BFE-1F6BFEBA9C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486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36F76-88DF-0442-8BFE-1F6BFEBA9C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504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80421-86A9-6E47-B1CE-46D860FF42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777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5EFD0-8E43-6143-917C-629736B4AEBB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88C5-5BCC-8444-B64B-F67FB0678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49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5EFD0-8E43-6143-917C-629736B4AEBB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88C5-5BCC-8444-B64B-F67FB0678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139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58223735-4E06-E349-B79B-5C5124335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01251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0FB1C56-5E6C-464F-A7C2-0D8D63A47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85302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D0553002-6FA5-4148-B40A-4D19E5187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7813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EF826A82-E5EA-E043-B805-89B99F1E1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114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240AFE2F-EB25-FE4A-BE82-B2468CBBF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79470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2CA5E062-4E0A-6C4B-B80E-A1ACEBAA1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37909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FDFC54E-E5F3-8044-A6DA-0E5D5C44D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07198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448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6207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4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5EFD0-8E43-6143-917C-629736B4AEBB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88C5-5BCC-8444-B64B-F67FB0678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5709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944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0676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045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93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10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9648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028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295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00365-3AB0-8349-9776-E961FB54C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CAB82-C6F8-5C48-AEEC-109A378AEDB0}" type="datetime1">
              <a:rPr lang="en-US" altLang="en-US"/>
              <a:pPr>
                <a:defRPr/>
              </a:pPr>
              <a:t>9/28/20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2C88C-DBA5-1B43-B390-B16CB2887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AC27F-932C-D144-A7C3-FB5ECD45D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32873-614D-674F-B7B6-9DE49A4146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6521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577BE-709D-CD4A-96FE-5375C446D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8528A-576E-2F43-97FB-0EF9038665D0}" type="datetime1">
              <a:rPr lang="en-US" altLang="en-US"/>
              <a:pPr>
                <a:defRPr/>
              </a:pPr>
              <a:t>9/28/20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AE119-7EDF-F245-957D-5DD5C1BB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ED9EB-237D-2943-AD0D-41CCF328B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579B7-F88B-3F4F-9BFF-E2C1255538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634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53EF125-F25B-7846-A654-318040970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952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1169E-E4C0-924A-8964-C3E0E652B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4F707-9E3E-8649-9ED1-C7974148F3D1}" type="datetime1">
              <a:rPr lang="en-US" altLang="en-US"/>
              <a:pPr>
                <a:defRPr/>
              </a:pPr>
              <a:t>9/28/20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9AAD6-B6BE-F745-9DC3-B0A8305E5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2990B-1271-DC43-BAE6-03D3E193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0868B-D0F0-2949-832B-CF9E8153C9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2799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DB7182F-28B9-A34E-9B92-6F4493A3A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10BDC-21EA-E148-9889-F47D8BCABC4D}" type="datetime1">
              <a:rPr lang="en-US" altLang="en-US"/>
              <a:pPr>
                <a:defRPr/>
              </a:pPr>
              <a:t>9/28/20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35685E8-6E36-9E4C-BD6C-D1A0DC29D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031962-4620-634F-95A3-0FB42A624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DADBC-96F1-7A40-B7F3-F0780E644D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1894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E4F1070-F454-4540-BC35-5A02DB6A2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5F1FA-2F94-3446-80BA-FF5D582F2051}" type="datetime1">
              <a:rPr lang="en-US" altLang="en-US"/>
              <a:pPr>
                <a:defRPr/>
              </a:pPr>
              <a:t>9/28/20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A5148A6-0096-A04E-930C-AC906E0DF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8471CC5-0BCF-3849-A3A8-5354C0A48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EE424-CB18-2C4E-A6AB-16D98AB875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1503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BD17BAE-FAE3-1746-B491-D683E1236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112DF-0EA0-1A48-995B-8658FF0BBB9A}" type="datetime1">
              <a:rPr lang="en-US" altLang="en-US"/>
              <a:pPr>
                <a:defRPr/>
              </a:pPr>
              <a:t>9/28/20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A1B9581-4C22-4946-AEA5-6E85127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0C2017-3D39-9C4F-9095-0207976B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E5A7E-6426-0749-BAC5-6607CF41DE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2534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07D17C7-6763-EC49-9B01-F9F99A518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05BC1-20DC-744E-AF05-88FA6C55F4BC}" type="datetime1">
              <a:rPr lang="en-US" altLang="en-US"/>
              <a:pPr>
                <a:defRPr/>
              </a:pPr>
              <a:t>9/28/20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2778972-BBF1-554E-8156-853FA4F7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2AB0286-567A-6841-B88A-40208BC10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DC619-4216-CC47-AFC6-A8663A51C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0930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F65A8EF-76EA-4841-AAD7-E712C741C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17F15-F679-E148-A401-335ED201C43C}" type="datetime1">
              <a:rPr lang="en-US" altLang="en-US"/>
              <a:pPr>
                <a:defRPr/>
              </a:pPr>
              <a:t>9/28/20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6BA509-FAC3-2C4F-BD00-1511F9287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DAA82C-9638-E644-922F-253257AAD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ECF8B-103C-D24B-9807-A7F253DA4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53639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EF5549-B57B-AD4B-99C1-1498DED7D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DB7ED-5645-9445-9F56-D46F0EEDD524}" type="datetime1">
              <a:rPr lang="en-US" altLang="en-US"/>
              <a:pPr>
                <a:defRPr/>
              </a:pPr>
              <a:t>9/28/20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678D4F0-BD1C-F54D-8C69-3652B405B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53734D-8AF1-1E4A-99AB-933DBE376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6FA7B-D0C7-3E41-9042-FBEB821D3F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4131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A3D79-C2DB-B543-A81E-B1B939F14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47EF4-C608-3A48-8089-FAADD4ECA843}" type="datetime1">
              <a:rPr lang="en-US" altLang="en-US"/>
              <a:pPr>
                <a:defRPr/>
              </a:pPr>
              <a:t>9/28/20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56D94-17DE-4840-9A44-0E590150E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9B757-F554-F341-974F-993AC9CE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A47F8-28B7-834B-B6E9-11885BC9D2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343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C6FE4-DFC8-8D43-9CB0-2FA72211D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2BBD9-50B6-6B40-9449-2546DCF2A09F}" type="datetime1">
              <a:rPr lang="en-US" altLang="en-US"/>
              <a:pPr>
                <a:defRPr/>
              </a:pPr>
              <a:t>9/28/20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1259C-9B67-F546-B77A-2D0190933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4E854-CCF8-1E45-95F3-72785C6A9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461E3-2AD4-5043-9C63-89FFB0B6C2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26184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F0EB2-3AC0-7D40-B91D-798873908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4765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92CAABF-62DE-3F49-B789-5F3B3A06D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5787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A30F0-F2E4-CE4C-975F-C1397FE1F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34112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ECFE3-0ED3-6841-B19F-B61C36D31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65315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04FCF-D7CE-9F42-852E-0CA0D4BC8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15975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6F740-0826-B64A-BE3A-5F4861C21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40554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B9027-FC1E-3648-ADB2-BB8D999DF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81743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2B0FC-6D3E-BB44-841C-BE0C33C81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62900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DC9A5-5055-0D40-B067-6150BBFCE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48714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47432-0061-D24F-B838-B0D2873F6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14178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773EC-7313-264D-BE6E-D192BCBB6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25021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C3110-2FF3-9F4C-97FB-31201714B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4606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04E2097-5C0E-6A46-BE15-9CBDEF89D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54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217E63-1DAB-9048-B014-D556CE4F6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29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5B920C-B55E-4C44-AE55-D6DA79111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03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7C1C03-4DE4-1C45-8073-DB6C62A1C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74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D53B92F-8D34-B04C-93AC-8F5DC66E8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44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B98689F-E7E6-C646-9ED6-0558A35B6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68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5EFD0-8E43-6143-917C-629736B4AEBB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88C5-5BCC-8444-B64B-F67FB0678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78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FF45245-38D8-9949-B7B9-BA7F93C2C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14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8D9B407-71A2-6B4C-B581-BF793BFE3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23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D54A01-E16E-2644-B0F0-2B04CA280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10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53EF125-F25B-7846-A654-318040970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27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92CAABF-62DE-3F49-B789-5F3B3A06D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56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04E2097-5C0E-6A46-BE15-9CBDEF89D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92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217E63-1DAB-9048-B014-D556CE4F6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19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5B920C-B55E-4C44-AE55-D6DA79111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21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7C1C03-4DE4-1C45-8073-DB6C62A1C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44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D53B92F-8D34-B04C-93AC-8F5DC66E8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37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5EFD0-8E43-6143-917C-629736B4AEBB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88C5-5BCC-8444-B64B-F67FB0678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09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B98689F-E7E6-C646-9ED6-0558A35B6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302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FF45245-38D8-9949-B7B9-BA7F93C2C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55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8D9B407-71A2-6B4C-B581-BF793BFE3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95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D54A01-E16E-2644-B0F0-2B04CA280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614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681380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75D7CA-3C68-5047-8712-0D848CBE438F}" type="slidenum">
              <a:rPr lang="en-US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5675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53EF125-F25B-7846-A654-318040970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2707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92CAABF-62DE-3F49-B789-5F3B3A06D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192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04E2097-5C0E-6A46-BE15-9CBDEF89D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18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217E63-1DAB-9048-B014-D556CE4F6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90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5EFD0-8E43-6143-917C-629736B4AEBB}" type="datetimeFigureOut">
              <a:rPr lang="en-US" smtClean="0"/>
              <a:t>9/28/20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88C5-5BCC-8444-B64B-F67FB0678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544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5B920C-B55E-4C44-AE55-D6DA79111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717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7C1C03-4DE4-1C45-8073-DB6C62A1C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03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D53B92F-8D34-B04C-93AC-8F5DC66E8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170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B98689F-E7E6-C646-9ED6-0558A35B6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83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FF45245-38D8-9949-B7B9-BA7F93C2C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285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8D9B407-71A2-6B4C-B581-BF793BFE3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310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D54A01-E16E-2644-B0F0-2B04CA280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510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893733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EA7E7E-7239-9E42-A750-DE3649EC8C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7871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2F8D9-B50B-9B47-9C3B-00F4F9FB8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61158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5EFD0-8E43-6143-917C-629736B4AEBB}" type="datetimeFigureOut">
              <a:rPr lang="en-US" smtClean="0"/>
              <a:t>9/28/20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88C5-5BCC-8444-B64B-F67FB0678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786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029C0-C3CB-5841-B6E8-A2A640D0C8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3108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610848-64B7-BA45-9CA8-4C26EE1CC7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23031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068CA-C425-014E-9DBB-0597305D25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8616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3966A-9528-8942-8DDD-AB5B0D8B27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013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BF60E-3058-B74C-AA4A-F871FEF158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9797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3F8C0-B1D2-1B48-B4B7-F72775E176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6064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2FBDF-3ECC-2A49-B822-AC3727DFBB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20691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F5C52-3879-C74C-90E5-BB24976239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7674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EE453-B557-1147-929F-E552737BC6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82917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EB95D57-C956-DE4B-8D42-B766007FED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0702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5EFD0-8E43-6143-917C-629736B4AEBB}" type="datetimeFigureOut">
              <a:rPr lang="en-US" smtClean="0"/>
              <a:t>9/28/20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88C5-5BCC-8444-B64B-F67FB0678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511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2865287-F4B2-D841-BAE9-671873EA51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5677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E412DEDC-9E14-884A-AA78-D6B80BB0E98E}" type="datetimeFigureOut">
              <a:rPr lang="en-US"/>
              <a:pPr>
                <a:defRPr/>
              </a:pPr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2AA0D87C-A017-D84E-8A44-026254F39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977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DF8BF5DE-1C5E-FF4E-ACAF-F0B08A8E17F4}" type="datetimeFigureOut">
              <a:rPr lang="en-US"/>
              <a:pPr>
                <a:defRPr/>
              </a:pPr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A2ADCC26-2BB3-1A41-BABB-972C64CE3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701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12408E94-9238-8C4E-9992-BFCE00FEE22B}" type="datetimeFigureOut">
              <a:rPr lang="en-US"/>
              <a:pPr>
                <a:defRPr/>
              </a:pPr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D20ED69A-3DD8-794C-B637-FBB7E0A0E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008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7236E2ED-8DBB-084A-B274-B2A5A5AC9AC7}" type="datetimeFigureOut">
              <a:rPr lang="en-US"/>
              <a:pPr>
                <a:defRPr/>
              </a:pPr>
              <a:t>9/28/20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DC7174D5-9B07-0042-BF24-34E06AB99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315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0FC910F5-1511-6144-AAB2-37FA17226553}" type="datetimeFigureOut">
              <a:rPr lang="en-US"/>
              <a:pPr>
                <a:defRPr/>
              </a:pPr>
              <a:t>9/28/20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778293E5-CBE2-5D45-8AE7-59EB055B1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581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15700262-BD72-4C42-984E-B4624A123F76}" type="datetimeFigureOut">
              <a:rPr lang="en-US"/>
              <a:pPr>
                <a:defRPr/>
              </a:pPr>
              <a:t>9/28/20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260E7A5D-6CD2-B84B-ACB6-F80AD8299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344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9BA39A76-47E5-5E43-B7BA-3F415707FF1A}" type="datetimeFigureOut">
              <a:rPr lang="en-US"/>
              <a:pPr>
                <a:defRPr/>
              </a:pPr>
              <a:t>9/28/20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F7307A39-1A88-5B4B-BD26-CAF3E7155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758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0A49CC9F-2B21-AA46-9C3F-03575BA2E77A}" type="datetimeFigureOut">
              <a:rPr lang="en-US"/>
              <a:pPr>
                <a:defRPr/>
              </a:pPr>
              <a:t>9/28/20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2B6EA728-4119-5D40-922E-508BF89D8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037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6B507FCC-8BFC-4E40-9395-1F853E46AA88}" type="datetimeFigureOut">
              <a:rPr lang="en-US"/>
              <a:pPr>
                <a:defRPr/>
              </a:pPr>
              <a:t>9/28/20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E8888E81-4448-814B-9CCB-B7643AA7A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10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5EFD0-8E43-6143-917C-629736B4AEBB}" type="datetimeFigureOut">
              <a:rPr lang="en-US" smtClean="0"/>
              <a:t>9/28/20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88C5-5BCC-8444-B64B-F67FB0678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414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2B26DF4E-A1F5-F546-8617-CD0450B49C5E}" type="datetimeFigureOut">
              <a:rPr lang="en-US"/>
              <a:pPr>
                <a:defRPr/>
              </a:pPr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7D18BAAB-7081-3043-A0FF-5CE81498F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399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404DF633-43ED-DF4C-844F-CE0A3B159B19}" type="datetimeFigureOut">
              <a:rPr lang="en-US"/>
              <a:pPr>
                <a:defRPr/>
              </a:pPr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charset="0"/>
              </a:defRPr>
            </a:lvl1pPr>
          </a:lstStyle>
          <a:p>
            <a:pPr>
              <a:defRPr/>
            </a:pPr>
            <a:fld id="{73F218AD-CE27-DB49-B69C-5087693BA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723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53EF125-F25B-7846-A654-318040970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952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92CAABF-62DE-3F49-B789-5F3B3A06D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998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04E2097-5C0E-6A46-BE15-9CBDEF89D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133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217E63-1DAB-9048-B014-D556CE4F6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901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5B920C-B55E-4C44-AE55-D6DA79111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4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7C1C03-4DE4-1C45-8073-DB6C62A1C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011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D53B92F-8D34-B04C-93AC-8F5DC66E8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036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B98689F-E7E6-C646-9ED6-0558A35B6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73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5EFD0-8E43-6143-917C-629736B4AEBB}" type="datetimeFigureOut">
              <a:rPr lang="en-US" smtClean="0"/>
              <a:t>9/28/20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88C5-5BCC-8444-B64B-F67FB0678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427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FF45245-38D8-9949-B7B9-BA7F93C2C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155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8D9B407-71A2-6B4C-B581-BF793BFE3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314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D54A01-E16E-2644-B0F0-2B04CA280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337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53EF125-F25B-7846-A654-318040970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748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92CAABF-62DE-3F49-B789-5F3B3A06D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345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04E2097-5C0E-6A46-BE15-9CBDEF89D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457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217E63-1DAB-9048-B014-D556CE4F6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894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5B920C-B55E-4C44-AE55-D6DA79111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014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17C1C03-4DE4-1C45-8073-DB6C62A1C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936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D53B92F-8D34-B04C-93AC-8F5DC66E8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49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5EFD0-8E43-6143-917C-629736B4AEBB}" type="datetimeFigureOut">
              <a:rPr lang="en-US" smtClean="0"/>
              <a:t>9/28/20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88C5-5BCC-8444-B64B-F67FB0678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241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B98689F-E7E6-C646-9ED6-0558A35B6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616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FF45245-38D8-9949-B7B9-BA7F93C2C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034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8D9B407-71A2-6B4C-B581-BF793BFE3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246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D54A01-E16E-2644-B0F0-2B04CA280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185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319173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670E1B87-F11F-CC4A-A581-6835C93A6F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70832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2EBD5CF5-494F-D64C-95DF-CBDF4C76D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40325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CC2B95D8-3B00-7944-8A1F-339632497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8435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7D26D56B-368F-684B-A4A6-EB3813324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7638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Arial" charset="0"/>
              </a:defRPr>
            </a:lvl1pPr>
          </a:lstStyle>
          <a:p>
            <a:pPr>
              <a:defRPr/>
            </a:pPr>
            <a:fld id="{5C88169F-AECD-CB45-A63C-515C945F6D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1237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5EFD0-8E43-6143-917C-629736B4AEBB}" type="datetimeFigureOut">
              <a:rPr lang="en-US" smtClean="0"/>
              <a:t>9/28/20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F88C5-5BCC-8444-B64B-F67FB0678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84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05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05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666AC4-BA7C-7044-BA09-D76930113EEF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734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470C4F4-934C-9B4A-8BBA-F13120A32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9/28/20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7EF3B9C-9624-6D49-B41F-5ABAC5FA23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4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EC12117-CA1C-6945-B3AD-9746546563A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A2B810C-0A9A-2145-AE59-3BF650BA91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B3EDD-AD66-3840-B05D-175D9DA5A2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C27FAAC-385C-1D40-BF77-B59C6DE26D0F}" type="datetime1">
              <a:rPr lang="en-US" altLang="en-US"/>
              <a:pPr>
                <a:defRPr/>
              </a:pPr>
              <a:t>9/28/20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03D52-1993-7A4F-9F94-5FF528342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5E518-0E2A-1840-A144-FE6F4CEF89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E5CE825-E897-A746-A92A-E63C0A4611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6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6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E15F7A-E576-A94D-B5BF-D0805C9B45A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2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ransition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ＭＳ Ｐゴシック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148E39-CFD8-A04F-9132-D138D5A02E79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10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89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 i="0">
                <a:solidFill>
                  <a:srgbClr val="FFFFFF"/>
                </a:solidFill>
                <a:latin typeface="Arial Regular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0" i="0">
                <a:solidFill>
                  <a:srgbClr val="FFFFFF"/>
                </a:solidFill>
                <a:latin typeface="Arial Regular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rgbClr val="FFFFFF"/>
                </a:solidFill>
                <a:latin typeface="Arial Regular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148E39-CFD8-A04F-9132-D138D5A02E79}" type="slidenum">
              <a:rPr lang="en-US" smtClean="0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7297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0" i="0">
          <a:solidFill>
            <a:schemeClr val="tx1"/>
          </a:solidFill>
          <a:latin typeface="Arial Regular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b="0" i="0">
          <a:solidFill>
            <a:schemeClr val="tx1"/>
          </a:solidFill>
          <a:latin typeface="Arial Regular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b="0" i="0">
          <a:solidFill>
            <a:schemeClr val="tx1"/>
          </a:solidFill>
          <a:latin typeface="Arial Regular"/>
          <a:ea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0" i="0">
          <a:solidFill>
            <a:schemeClr val="tx1"/>
          </a:solidFill>
          <a:latin typeface="Arial Regular"/>
          <a:ea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b="0" i="0">
          <a:solidFill>
            <a:schemeClr val="tx1"/>
          </a:solidFill>
          <a:latin typeface="Arial Regular"/>
          <a:ea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b="0" i="0">
          <a:solidFill>
            <a:schemeClr val="tx1"/>
          </a:solidFill>
          <a:latin typeface="Arial Regular"/>
          <a:ea typeface="ＭＳ Ｐゴシック" charset="0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633538"/>
            <a:ext cx="3751262" cy="49117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3" tIns="35713" rIns="35713" bIns="3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>
                <a:sym typeface="Helvetica Neue" charset="0"/>
              </a:rPr>
              <a:t>Second level</a:t>
            </a:r>
          </a:p>
          <a:p>
            <a:pPr lvl="2"/>
            <a:r>
              <a:rPr lang="en-US">
                <a:sym typeface="Helvetica Neue" charset="0"/>
              </a:rPr>
              <a:t>Third level</a:t>
            </a:r>
          </a:p>
          <a:p>
            <a:pPr lvl="3"/>
            <a:r>
              <a:rPr lang="en-US">
                <a:sym typeface="Helvetica Neue" charset="0"/>
              </a:rPr>
              <a:t>Fourth level</a:t>
            </a:r>
          </a:p>
          <a:p>
            <a:pPr lvl="4"/>
            <a:r>
              <a:rPr lang="en-US">
                <a:sym typeface="Helvetica Neue" charset="0"/>
              </a:rPr>
              <a:t>Fifth level</a:t>
            </a:r>
          </a:p>
        </p:txBody>
      </p:sp>
      <p:sp>
        <p:nvSpPr>
          <p:cNvPr id="161795" name="Line 3"/>
          <p:cNvSpPr>
            <a:spLocks noChangeShapeType="1"/>
          </p:cNvSpPr>
          <p:nvPr/>
        </p:nvSpPr>
        <p:spPr bwMode="auto">
          <a:xfrm>
            <a:off x="455613" y="1384300"/>
            <a:ext cx="3606800" cy="9525"/>
          </a:xfrm>
          <a:prstGeom prst="line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31775"/>
            <a:ext cx="3751262" cy="10191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3" tIns="35713" rIns="35713" bIns="3571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437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transition/>
  <p:txStyles>
    <p:titleStyle>
      <a:lvl1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  <a:sym typeface="Gill Sans Light" charset="0"/>
        </a:defRPr>
      </a:lvl1pPr>
      <a:lvl2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pitchFamily="34" charset="-128"/>
          <a:cs typeface="ＭＳ Ｐゴシック" charset="0"/>
          <a:sym typeface="Gill Sans Light" charset="0"/>
        </a:defRPr>
      </a:lvl2pPr>
      <a:lvl3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pitchFamily="34" charset="-128"/>
          <a:cs typeface="ＭＳ Ｐゴシック" charset="0"/>
          <a:sym typeface="Gill Sans Light" charset="0"/>
        </a:defRPr>
      </a:lvl3pPr>
      <a:lvl4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pitchFamily="34" charset="-128"/>
          <a:cs typeface="ＭＳ Ｐゴシック" charset="0"/>
          <a:sym typeface="Gill Sans Light" charset="0"/>
        </a:defRPr>
      </a:lvl4pPr>
      <a:lvl5pPr algn="l" defTabSz="642938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ea typeface="ＭＳ Ｐゴシック" pitchFamily="34" charset="-128"/>
          <a:cs typeface="ＭＳ Ｐゴシック" charset="0"/>
          <a:sym typeface="Gill Sans Light" charset="0"/>
        </a:defRPr>
      </a:lvl5pPr>
      <a:lvl6pPr marL="4572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sym typeface="Gill Sans Light" charset="0"/>
        </a:defRPr>
      </a:lvl6pPr>
      <a:lvl7pPr marL="9144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sym typeface="Gill Sans Light" charset="0"/>
        </a:defRPr>
      </a:lvl7pPr>
      <a:lvl8pPr marL="13716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sym typeface="Gill Sans Light" charset="0"/>
        </a:defRPr>
      </a:lvl8pPr>
      <a:lvl9pPr marL="1828800" algn="l" defTabSz="6429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Gill Sans Light" charset="0"/>
          <a:sym typeface="Gill Sans Light" charset="0"/>
        </a:defRPr>
      </a:lvl9pPr>
    </p:titleStyle>
    <p:bodyStyle>
      <a:lvl1pPr marL="187325" indent="-187325" algn="l" defTabSz="642938" rtl="0" eaLnBrk="0" fontAlgn="base" hangingPunct="0">
        <a:spcBef>
          <a:spcPts val="2113"/>
        </a:spcBef>
        <a:spcAft>
          <a:spcPct val="0"/>
        </a:spcAft>
        <a:buClr>
          <a:srgbClr val="000000"/>
        </a:buClr>
        <a:buSzPct val="100000"/>
        <a:buFont typeface="Helvetica Neue" charset="0"/>
        <a:buChar char="•"/>
        <a:defRPr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  <a:sym typeface="Helvetica Neue" charset="0"/>
        </a:defRPr>
      </a:lvl1pPr>
      <a:lvl2pPr marL="463550" indent="-187325" algn="l" defTabSz="642938" rtl="0" eaLnBrk="0" fontAlgn="base" hangingPunct="0">
        <a:spcBef>
          <a:spcPts val="1263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2pPr>
      <a:lvl3pPr marL="776288" indent="-187325" algn="l" defTabSz="642938" rtl="0" eaLnBrk="0" fontAlgn="base" hangingPunct="0">
        <a:spcBef>
          <a:spcPts val="1263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3pPr>
      <a:lvl4pPr marL="1089025" indent="-187325" algn="l" defTabSz="642938" rtl="0" eaLnBrk="0" fontAlgn="base" hangingPunct="0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4pPr>
      <a:lvl5pPr marL="1401763" indent="-187325" algn="l" defTabSz="642938" rtl="0" eaLnBrk="0" fontAlgn="base" hangingPunct="0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5pPr>
      <a:lvl6pPr marL="18589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6pPr>
      <a:lvl7pPr marL="23161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7pPr>
      <a:lvl8pPr marL="27733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8pPr>
      <a:lvl9pPr marL="3230563" indent="-187325" algn="l" defTabSz="642938" rtl="0" fontAlgn="base">
        <a:spcBef>
          <a:spcPts val="3375"/>
        </a:spcBef>
        <a:spcAft>
          <a:spcPct val="0"/>
        </a:spcAft>
        <a:buClr>
          <a:srgbClr val="747474"/>
        </a:buClr>
        <a:buSzPct val="100000"/>
        <a:buFont typeface="Helvetica Neue" charset="0"/>
        <a:buChar char="•"/>
        <a:defRPr>
          <a:solidFill>
            <a:srgbClr val="747474"/>
          </a:solidFill>
          <a:latin typeface="+mn-lt"/>
          <a:ea typeface="ＭＳ Ｐゴシック" charset="-128"/>
          <a:sym typeface="Helvetica Neu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148E39-CFD8-A04F-9132-D138D5A02E79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888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5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5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5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effectLst/>
                <a:latin typeface="+mn-lt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C41275-1FF7-F641-B1A1-D37101B1EEA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9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18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F231DC-4AF7-6F40-9758-20E6FB813205}" type="datetimeFigureOut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9/28/20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609210-B9BB-F641-98EB-FCB45284AEDF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440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8148E39-CFD8-A04F-9132-D138D5A02E79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7706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latin typeface="Calibri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148E39-CFD8-A04F-9132-D138D5A02E79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0263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>
          <a:solidFill>
            <a:schemeClr val="tx1"/>
          </a:solidFill>
          <a:latin typeface="+mn-lt"/>
          <a:ea typeface="ＭＳ Ｐゴシック" charset="0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>
          <a:solidFill>
            <a:schemeClr val="tx1"/>
          </a:solidFill>
          <a:latin typeface="+mn-lt"/>
          <a:ea typeface="ＭＳ Ｐゴシック" charset="0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chemeClr val="tx1"/>
          </a:solidFill>
          <a:latin typeface="+mn-lt"/>
          <a:ea typeface="ＭＳ Ｐゴシック" charset="0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ＭＳ Ｐゴシック" charset="0"/>
        </a:defRPr>
      </a:lvl5pPr>
      <a:lvl6pPr marL="1885950" indent="-171450" algn="l" defTabSz="3429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defTabSz="3429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defTabSz="3429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defTabSz="3429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44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47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8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8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7.png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1795393" y="634495"/>
            <a:ext cx="7641582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IceCube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francis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halzen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cosmic neutrinos: many independent observations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  <a:sym typeface="Wingdings"/>
              </a:rPr>
              <a:t>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muon neutrinos through the Earth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  <a:sym typeface="Wingdings"/>
              </a:rPr>
              <a:t>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starting neutrinos: all flavors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  <a:cs typeface="ＭＳ Ｐゴシック" charset="0"/>
              </a:rPr>
              <a:t>       </a:t>
            </a:r>
            <a:r>
              <a:rPr lang="en-US" sz="2400" dirty="0">
                <a:solidFill>
                  <a:srgbClr val="FFFFFF"/>
                </a:solidFill>
                <a:cs typeface="ＭＳ Ｐゴシック" charset="0"/>
                <a:sym typeface="Wingdings" pitchFamily="2" charset="2"/>
              </a:rPr>
              <a:t> Glashow event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improving the detector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from </a:t>
            </a:r>
            <a:r>
              <a:rPr lang="en-US" sz="2400" dirty="0" err="1">
                <a:solidFill>
                  <a:srgbClr val="FFFFFF"/>
                </a:solidFill>
                <a:cs typeface="ＭＳ Ｐゴシック" charset="0"/>
              </a:rPr>
              <a:t>DeepCore</a:t>
            </a:r>
            <a:r>
              <a:rPr lang="en-US" sz="2400" dirty="0">
                <a:solidFill>
                  <a:srgbClr val="FFFFFF"/>
                </a:solidFill>
                <a:cs typeface="ＭＳ Ｐゴシック" charset="0"/>
              </a:rPr>
              <a:t> to Upgrade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more about TXS 0506+056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   </a:t>
            </a:r>
          </a:p>
        </p:txBody>
      </p:sp>
      <p:sp>
        <p:nvSpPr>
          <p:cNvPr id="522244" name="Text Box 4"/>
          <p:cNvSpPr txBox="1">
            <a:spLocks noChangeArrowheads="1"/>
          </p:cNvSpPr>
          <p:nvPr/>
        </p:nvSpPr>
        <p:spPr bwMode="auto">
          <a:xfrm>
            <a:off x="6677296" y="6261100"/>
            <a:ext cx="21387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icecube.wisc.edu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5516"/>
            <a:ext cx="1823969" cy="4082475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96507532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2">
            <a:extLst>
              <a:ext uri="{FF2B5EF4-FFF2-40B4-BE49-F238E27FC236}">
                <a16:creationId xmlns:a16="http://schemas.microsoft.com/office/drawing/2014/main" id="{A07CF8E1-016C-D642-BB61-524D62B48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5" t="53696" r="10905" b="6729"/>
          <a:stretch>
            <a:fillRect/>
          </a:stretch>
        </p:blipFill>
        <p:spPr bwMode="auto">
          <a:xfrm>
            <a:off x="9385305" y="2122583"/>
            <a:ext cx="37115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3" descr="3comp_schematic">
            <a:extLst>
              <a:ext uri="{FF2B5EF4-FFF2-40B4-BE49-F238E27FC236}">
                <a16:creationId xmlns:a16="http://schemas.microsoft.com/office/drawing/2014/main" id="{47B0D992-A1F7-8642-B726-7EE50A8B6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" t="12932" r="9662" b="28174"/>
          <a:stretch>
            <a:fillRect/>
          </a:stretch>
        </p:blipFill>
        <p:spPr bwMode="auto">
          <a:xfrm>
            <a:off x="6711866" y="2716971"/>
            <a:ext cx="2449512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2" descr="distortion50_map">
            <a:extLst>
              <a:ext uri="{FF2B5EF4-FFF2-40B4-BE49-F238E27FC236}">
                <a16:creationId xmlns:a16="http://schemas.microsoft.com/office/drawing/2014/main" id="{2895BC9B-9045-E441-843F-2A907F1D6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00" y="3303183"/>
            <a:ext cx="2202005" cy="317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470" name="Group 21">
            <a:extLst>
              <a:ext uri="{FF2B5EF4-FFF2-40B4-BE49-F238E27FC236}">
                <a16:creationId xmlns:a16="http://schemas.microsoft.com/office/drawing/2014/main" id="{EA8E7D87-9041-4443-B7AA-0ADC6D77AE5D}"/>
              </a:ext>
            </a:extLst>
          </p:cNvPr>
          <p:cNvGrpSpPr>
            <a:grpSpLocks/>
          </p:cNvGrpSpPr>
          <p:nvPr/>
        </p:nvGrpSpPr>
        <p:grpSpPr bwMode="auto">
          <a:xfrm>
            <a:off x="152940" y="4584839"/>
            <a:ext cx="2771775" cy="2666427"/>
            <a:chOff x="6388100" y="1916113"/>
            <a:chExt cx="2771775" cy="2665574"/>
          </a:xfrm>
        </p:grpSpPr>
        <p:sp>
          <p:nvSpPr>
            <p:cNvPr id="62473" name="Line 8">
              <a:extLst>
                <a:ext uri="{FF2B5EF4-FFF2-40B4-BE49-F238E27FC236}">
                  <a16:creationId xmlns:a16="http://schemas.microsoft.com/office/drawing/2014/main" id="{A5AED1A4-53DE-1544-9925-48804A4834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00862" y="2173288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2474" name="Line 9">
              <a:extLst>
                <a:ext uri="{FF2B5EF4-FFF2-40B4-BE49-F238E27FC236}">
                  <a16:creationId xmlns:a16="http://schemas.microsoft.com/office/drawing/2014/main" id="{957F3EE9-00E9-3D44-83BB-8DC8A872E3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19862" y="2554288"/>
              <a:ext cx="762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2475" name="Text Box 10">
              <a:extLst>
                <a:ext uri="{FF2B5EF4-FFF2-40B4-BE49-F238E27FC236}">
                  <a16:creationId xmlns:a16="http://schemas.microsoft.com/office/drawing/2014/main" id="{C7CB37A9-00E2-F94B-824B-A413B23319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7987" y="1916113"/>
              <a:ext cx="293688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N</a:t>
              </a:r>
            </a:p>
          </p:txBody>
        </p:sp>
        <p:sp>
          <p:nvSpPr>
            <p:cNvPr id="62476" name="Text Box 11">
              <a:extLst>
                <a:ext uri="{FF2B5EF4-FFF2-40B4-BE49-F238E27FC236}">
                  <a16:creationId xmlns:a16="http://schemas.microsoft.com/office/drawing/2014/main" id="{D64711E3-DD1A-C140-AEA0-8146891E58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7412" y="2406651"/>
              <a:ext cx="2857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E</a:t>
              </a:r>
            </a:p>
          </p:txBody>
        </p:sp>
        <p:sp>
          <p:nvSpPr>
            <p:cNvPr id="62477" name="Line 12">
              <a:extLst>
                <a:ext uri="{FF2B5EF4-FFF2-40B4-BE49-F238E27FC236}">
                  <a16:creationId xmlns:a16="http://schemas.microsoft.com/office/drawing/2014/main" id="{2E7A3C0D-5F63-9740-883F-39BAE50207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662737" y="2268538"/>
              <a:ext cx="4572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2478" name="Line 13">
              <a:extLst>
                <a:ext uri="{FF2B5EF4-FFF2-40B4-BE49-F238E27FC236}">
                  <a16:creationId xmlns:a16="http://schemas.microsoft.com/office/drawing/2014/main" id="{3B45053B-F342-6344-AC17-969794119C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19937" y="2801938"/>
              <a:ext cx="190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2479" name="Text Box 14">
              <a:extLst>
                <a:ext uri="{FF2B5EF4-FFF2-40B4-BE49-F238E27FC236}">
                  <a16:creationId xmlns:a16="http://schemas.microsoft.com/office/drawing/2014/main" id="{34D8090D-5DCE-8543-9238-022B8C61C1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9987" y="2536826"/>
              <a:ext cx="1504950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Ice flow direction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41</a:t>
              </a:r>
              <a:r>
                <a:rPr kumimoji="0" lang="en-US" altLang="en-US" sz="1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o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NW</a:t>
              </a:r>
            </a:p>
          </p:txBody>
        </p:sp>
        <p:sp>
          <p:nvSpPr>
            <p:cNvPr id="62480" name="Line 5">
              <a:extLst>
                <a:ext uri="{FF2B5EF4-FFF2-40B4-BE49-F238E27FC236}">
                  <a16:creationId xmlns:a16="http://schemas.microsoft.com/office/drawing/2014/main" id="{E83AD649-D6DE-884A-8343-D502BCD5EB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18350" y="2801938"/>
              <a:ext cx="3175" cy="9159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2481" name="Text Box 7">
              <a:extLst>
                <a:ext uri="{FF2B5EF4-FFF2-40B4-BE49-F238E27FC236}">
                  <a16:creationId xmlns:a16="http://schemas.microsoft.com/office/drawing/2014/main" id="{4CC434E8-7BB4-D04F-B6AA-C4AC291B23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9434" y="4274008"/>
              <a:ext cx="184730" cy="307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2482" name="Line 6">
              <a:extLst>
                <a:ext uri="{FF2B5EF4-FFF2-40B4-BE49-F238E27FC236}">
                  <a16:creationId xmlns:a16="http://schemas.microsoft.com/office/drawing/2014/main" id="{2D594E34-1C49-A544-BBE6-0A283F4FCD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21525" y="3717926"/>
              <a:ext cx="1752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2483" name="Line 16">
              <a:extLst>
                <a:ext uri="{FF2B5EF4-FFF2-40B4-BE49-F238E27FC236}">
                  <a16:creationId xmlns:a16="http://schemas.microsoft.com/office/drawing/2014/main" id="{E91D436F-4E53-A946-A61B-8F1F8A0798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88100" y="2190751"/>
              <a:ext cx="881062" cy="868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2484" name="Line 13">
              <a:extLst>
                <a:ext uri="{FF2B5EF4-FFF2-40B4-BE49-F238E27FC236}">
                  <a16:creationId xmlns:a16="http://schemas.microsoft.com/office/drawing/2014/main" id="{9063E226-D06C-A142-82E4-2023F2C5F9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54875" y="2190751"/>
              <a:ext cx="190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2485" name="Text Box 14">
              <a:extLst>
                <a:ext uri="{FF2B5EF4-FFF2-40B4-BE49-F238E27FC236}">
                  <a16:creationId xmlns:a16="http://schemas.microsoft.com/office/drawing/2014/main" id="{8BE42F08-F5CB-0546-A2B0-40CC2BE634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2812" y="1925638"/>
              <a:ext cx="1881188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Ice Layer tilt direction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225</a:t>
              </a:r>
              <a:r>
                <a:rPr kumimoji="0" lang="en-US" altLang="en-US" sz="14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o</a:t>
              </a: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SW</a:t>
              </a:r>
            </a:p>
          </p:txBody>
        </p:sp>
      </p:grpSp>
      <p:pic>
        <p:nvPicPr>
          <p:cNvPr id="62471" name="Bildobjekt 32" descr="Skärmavbild 2011-03-07 kl. 15.25.41.png">
            <a:extLst>
              <a:ext uri="{FF2B5EF4-FFF2-40B4-BE49-F238E27FC236}">
                <a16:creationId xmlns:a16="http://schemas.microsoft.com/office/drawing/2014/main" id="{241AFAD5-F209-6040-AEC9-B6812657D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5" y="1405522"/>
            <a:ext cx="2905125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ED1EFB-2940-7E4D-B717-4084EB5BF041}"/>
              </a:ext>
            </a:extLst>
          </p:cNvPr>
          <p:cNvSpPr txBox="1"/>
          <p:nvPr/>
        </p:nvSpPr>
        <p:spPr>
          <a:xfrm>
            <a:off x="211138" y="222206"/>
            <a:ext cx="2408032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ice: step by step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1727F5-1693-F048-BF74-C9FB1670346F}"/>
              </a:ext>
            </a:extLst>
          </p:cNvPr>
          <p:cNvSpPr txBox="1"/>
          <p:nvPr/>
        </p:nvSpPr>
        <p:spPr>
          <a:xfrm>
            <a:off x="6989713" y="1660918"/>
            <a:ext cx="19543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&gt; 100 m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absorption length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limited by dust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00553F-13AE-3845-92BC-552BD55F5D73}"/>
              </a:ext>
            </a:extLst>
          </p:cNvPr>
          <p:cNvSpPr txBox="1"/>
          <p:nvPr/>
        </p:nvSpPr>
        <p:spPr>
          <a:xfrm>
            <a:off x="3092491" y="2876766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tilted ice layers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3A26D8-E125-7F4D-B815-B7F18858AD4A}"/>
              </a:ext>
            </a:extLst>
          </p:cNvPr>
          <p:cNvSpPr txBox="1"/>
          <p:nvPr/>
        </p:nvSpPr>
        <p:spPr>
          <a:xfrm>
            <a:off x="830390" y="5792126"/>
            <a:ext cx="2191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anisotropy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~8% less scattering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41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NW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1" name="Picture 4" descr="always">
            <a:extLst>
              <a:ext uri="{FF2B5EF4-FFF2-40B4-BE49-F238E27FC236}">
                <a16:creationId xmlns:a16="http://schemas.microsoft.com/office/drawing/2014/main" id="{B6359ADB-78A0-A24C-8DA9-EF826325C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91977" y="3913222"/>
            <a:ext cx="3547627" cy="169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A2DBE0-0CE5-7C40-A032-2316A104CF6C}"/>
              </a:ext>
            </a:extLst>
          </p:cNvPr>
          <p:cNvSpPr txBox="1"/>
          <p:nvPr/>
        </p:nvSpPr>
        <p:spPr>
          <a:xfrm>
            <a:off x="5264034" y="2425283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ice layers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A72482-029B-2547-BACB-4836A3C77D8A}"/>
              </a:ext>
            </a:extLst>
          </p:cNvPr>
          <p:cNvSpPr txBox="1"/>
          <p:nvPr/>
        </p:nvSpPr>
        <p:spPr>
          <a:xfrm>
            <a:off x="779094" y="875601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hole ice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89C69A-7EE5-A042-8003-C710B8D7C17C}"/>
              </a:ext>
            </a:extLst>
          </p:cNvPr>
          <p:cNvSpPr txBox="1"/>
          <p:nvPr/>
        </p:nvSpPr>
        <p:spPr>
          <a:xfrm>
            <a:off x="220783" y="3778541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birefringence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02ECFD-FEE6-ED41-B7C7-DDD1FF240B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7322" y="160167"/>
            <a:ext cx="3393539" cy="2208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836972-C449-1045-B10E-A13A025C8F55}"/>
              </a:ext>
            </a:extLst>
          </p:cNvPr>
          <p:cNvSpPr txBox="1"/>
          <p:nvPr/>
        </p:nvSpPr>
        <p:spPr>
          <a:xfrm>
            <a:off x="5638398" y="591744"/>
            <a:ext cx="2871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 air bubbles/hydrates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below 1350 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427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1A2B0C-7763-0C4B-94F1-07834872D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2250233"/>
            <a:ext cx="7188200" cy="396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67F4C2-CA7B-6749-B24E-D79AA56D3176}"/>
              </a:ext>
            </a:extLst>
          </p:cNvPr>
          <p:cNvSpPr txBox="1"/>
          <p:nvPr/>
        </p:nvSpPr>
        <p:spPr>
          <a:xfrm>
            <a:off x="1082350" y="223934"/>
            <a:ext cx="7254743" cy="156966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Improved muon track reconstruction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DNN (energy) and BDT (pointing) reconstruction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angular reconstruction consistent with simulation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insensitive to systematics</a:t>
            </a:r>
          </a:p>
        </p:txBody>
      </p:sp>
    </p:spTree>
    <p:extLst>
      <p:ext uri="{BB962C8B-B14F-4D97-AF65-F5344CB8AC3E}">
        <p14:creationId xmlns:p14="http://schemas.microsoft.com/office/powerpoint/2010/main" val="1916832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9E332F-A7A9-BF4E-8CEF-CFC499A90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76" y="6897"/>
            <a:ext cx="675967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EFE2FB-2106-F141-9D5E-39FA79B4735D}"/>
              </a:ext>
            </a:extLst>
          </p:cNvPr>
          <p:cNvSpPr txBox="1"/>
          <p:nvPr/>
        </p:nvSpPr>
        <p:spPr>
          <a:xfrm>
            <a:off x="792051" y="0"/>
            <a:ext cx="71597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C2FDAA-EB81-BE40-9E0B-DB83AA4C84E5}"/>
              </a:ext>
            </a:extLst>
          </p:cNvPr>
          <p:cNvSpPr txBox="1"/>
          <p:nvPr/>
        </p:nvSpPr>
        <p:spPr>
          <a:xfrm>
            <a:off x="792051" y="3429000"/>
            <a:ext cx="44890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9A2044E-6F59-1E45-9409-0E50F1570AE3}"/>
              </a:ext>
            </a:extLst>
          </p:cNvPr>
          <p:cNvCxnSpPr>
            <a:cxnSpLocks/>
          </p:cNvCxnSpPr>
          <p:nvPr/>
        </p:nvCxnSpPr>
        <p:spPr>
          <a:xfrm flipH="1">
            <a:off x="3079101" y="5005633"/>
            <a:ext cx="3056079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032BE27-9E50-624F-B7EB-76391CA2818E}"/>
              </a:ext>
            </a:extLst>
          </p:cNvPr>
          <p:cNvSpPr txBox="1"/>
          <p:nvPr/>
        </p:nvSpPr>
        <p:spPr>
          <a:xfrm>
            <a:off x="6153842" y="4329898"/>
            <a:ext cx="2762295" cy="193899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point spread function: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does not reproduce the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dependent on declination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sensitive to systematic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errors</a:t>
            </a:r>
          </a:p>
        </p:txBody>
      </p:sp>
    </p:spTree>
    <p:extLst>
      <p:ext uri="{BB962C8B-B14F-4D97-AF65-F5344CB8AC3E}">
        <p14:creationId xmlns:p14="http://schemas.microsoft.com/office/powerpoint/2010/main" val="3730444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F8BBB-5552-FC4A-A9A9-C9468729A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01" y="1686462"/>
            <a:ext cx="8284597" cy="40705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2E00EC-A5C5-F248-9A23-172F31ACB631}"/>
              </a:ext>
            </a:extLst>
          </p:cNvPr>
          <p:cNvSpPr txBox="1"/>
          <p:nvPr/>
        </p:nvSpPr>
        <p:spPr>
          <a:xfrm>
            <a:off x="625151" y="639347"/>
            <a:ext cx="683232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new point source analysis will be unblinded soon</a:t>
            </a:r>
          </a:p>
        </p:txBody>
      </p:sp>
    </p:spTree>
    <p:extLst>
      <p:ext uri="{BB962C8B-B14F-4D97-AF65-F5344CB8AC3E}">
        <p14:creationId xmlns:p14="http://schemas.microsoft.com/office/powerpoint/2010/main" val="4178032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3A7894-1B29-6A4B-A430-C86B71EE3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0644"/>
            <a:ext cx="9144000" cy="56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24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514C99-35EA-654A-ACB9-9C32A96D7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920750"/>
            <a:ext cx="6578600" cy="50165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57EA7FA-749A-864A-BE55-35E9C45D4713}"/>
              </a:ext>
            </a:extLst>
          </p:cNvPr>
          <p:cNvSpPr/>
          <p:nvPr/>
        </p:nvSpPr>
        <p:spPr>
          <a:xfrm>
            <a:off x="4366727" y="1950104"/>
            <a:ext cx="3470987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07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CD9611-E99D-FA42-B84B-EB7F38244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93" y="1797305"/>
            <a:ext cx="8053287" cy="45568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29162C-B73D-6141-84B5-6DE1C5DC513D}"/>
              </a:ext>
            </a:extLst>
          </p:cNvPr>
          <p:cNvSpPr/>
          <p:nvPr/>
        </p:nvSpPr>
        <p:spPr>
          <a:xfrm>
            <a:off x="1875453" y="503853"/>
            <a:ext cx="5057192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muon track reconstruction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in Southern hemisphere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2068191-DAA6-434A-BE72-B380340DF70E}"/>
              </a:ext>
            </a:extLst>
          </p:cNvPr>
          <p:cNvCxnSpPr/>
          <p:nvPr/>
        </p:nvCxnSpPr>
        <p:spPr>
          <a:xfrm flipH="1" flipV="1">
            <a:off x="7184571" y="3881535"/>
            <a:ext cx="513184" cy="55983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684EC14-1D33-BE4F-AFB3-1D1AA22966FF}"/>
              </a:ext>
            </a:extLst>
          </p:cNvPr>
          <p:cNvSpPr txBox="1"/>
          <p:nvPr/>
        </p:nvSpPr>
        <p:spPr>
          <a:xfrm>
            <a:off x="7184571" y="4441371"/>
            <a:ext cx="1034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ANTARES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55F7330-8BA0-8344-BF85-7A4919BCB37E}"/>
              </a:ext>
            </a:extLst>
          </p:cNvPr>
          <p:cNvCxnSpPr>
            <a:cxnSpLocks/>
          </p:cNvCxnSpPr>
          <p:nvPr/>
        </p:nvCxnSpPr>
        <p:spPr>
          <a:xfrm>
            <a:off x="7098384" y="3299381"/>
            <a:ext cx="210306" cy="19820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E0BECDC-2FD0-A145-8C92-20E5E646B113}"/>
              </a:ext>
            </a:extLst>
          </p:cNvPr>
          <p:cNvSpPr txBox="1"/>
          <p:nvPr/>
        </p:nvSpPr>
        <p:spPr>
          <a:xfrm>
            <a:off x="5646701" y="3029149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IceCube</a:t>
            </a:r>
            <a:r>
              <a:rPr lang="en-US" dirty="0"/>
              <a:t>-South</a:t>
            </a:r>
          </a:p>
        </p:txBody>
      </p:sp>
    </p:spTree>
    <p:extLst>
      <p:ext uri="{BB962C8B-B14F-4D97-AF65-F5344CB8AC3E}">
        <p14:creationId xmlns:p14="http://schemas.microsoft.com/office/powerpoint/2010/main" val="2091851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6" name="Picture 4" descr="lighted dom strin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-93137" y="0"/>
            <a:ext cx="18109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1717807" y="828288"/>
            <a:ext cx="7641582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IceCube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francis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halzen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cosmic neutrinos: many independent observations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  <a:sym typeface="Wingdings"/>
              </a:rPr>
              <a:t>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muon neutrinos through the Earth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  <a:sym typeface="Wingdings"/>
              </a:rPr>
              <a:t>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starting neutrinos: all flavors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  <a:sym typeface="Wingdings" pitchFamily="2" charset="2"/>
              </a:rPr>
              <a:t> Glashow event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improving the detector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from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DeepCore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to Upgrade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more about TXS 0506+056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   </a:t>
            </a:r>
          </a:p>
        </p:txBody>
      </p:sp>
      <p:sp>
        <p:nvSpPr>
          <p:cNvPr id="522244" name="Text Box 4"/>
          <p:cNvSpPr txBox="1">
            <a:spLocks noChangeArrowheads="1"/>
          </p:cNvSpPr>
          <p:nvPr/>
        </p:nvSpPr>
        <p:spPr bwMode="auto">
          <a:xfrm>
            <a:off x="6677296" y="6261100"/>
            <a:ext cx="21387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icecube.wisc.edu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99575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5891A7-B293-C94C-9D4E-26A480EE3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50" y="860952"/>
            <a:ext cx="7924800" cy="284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C21F87-5139-ED40-AFEC-3527FE532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50" y="3705752"/>
            <a:ext cx="7556500" cy="2959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87C254-5BF9-D34B-A560-78847F248F8C}"/>
              </a:ext>
            </a:extLst>
          </p:cNvPr>
          <p:cNvSpPr/>
          <p:nvPr/>
        </p:nvSpPr>
        <p:spPr>
          <a:xfrm>
            <a:off x="83975" y="193148"/>
            <a:ext cx="8976049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Core: neutrino oscillations at “higher” energies (5~55 GeV)</a:t>
            </a:r>
          </a:p>
        </p:txBody>
      </p:sp>
    </p:spTree>
    <p:extLst>
      <p:ext uri="{BB962C8B-B14F-4D97-AF65-F5344CB8AC3E}">
        <p14:creationId xmlns:p14="http://schemas.microsoft.com/office/powerpoint/2010/main" val="486333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1FD8C7-8920-3242-BB7D-8A3BEA59A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651000"/>
            <a:ext cx="80645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01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97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EF6A40-35FC-A74D-A6F2-CA2521328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92" y="456913"/>
            <a:ext cx="9237306" cy="588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2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130EBA-35E6-734C-AA5B-5FD8E9156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625600"/>
            <a:ext cx="80518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52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EB565-BF84-D845-A979-7E02BFCF7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1282700"/>
            <a:ext cx="78994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2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FB469-E99C-F64A-82F7-79A984FD0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016"/>
            <a:ext cx="9144000" cy="643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35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6" name="Picture 4" descr="lighted dom strin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-93137" y="0"/>
            <a:ext cx="18109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1717807" y="828288"/>
            <a:ext cx="7641582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IceCube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francis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halzen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cosmic neutrinos: many independent observations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  <a:sym typeface="Wingdings"/>
              </a:rPr>
              <a:t>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muon neutrinos through the Earth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  <a:sym typeface="Wingdings"/>
              </a:rPr>
              <a:t>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starting neutrinos: all flavors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  <a:sym typeface="Wingdings" pitchFamily="2" charset="2"/>
              </a:rPr>
              <a:t> Glashow event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improving the detector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from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DeepCore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to Upgrade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more about TXS 0506+056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   </a:t>
            </a:r>
          </a:p>
        </p:txBody>
      </p:sp>
      <p:sp>
        <p:nvSpPr>
          <p:cNvPr id="522244" name="Text Box 4"/>
          <p:cNvSpPr txBox="1">
            <a:spLocks noChangeArrowheads="1"/>
          </p:cNvSpPr>
          <p:nvPr/>
        </p:nvSpPr>
        <p:spPr bwMode="auto">
          <a:xfrm>
            <a:off x="6677296" y="6261100"/>
            <a:ext cx="21387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icecube.wisc.edu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72426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11AF57-E77B-4246-B2D7-071E6728F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728" y="767961"/>
            <a:ext cx="6252543" cy="5474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760BFA-6679-2648-B20F-54DE37812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60" y="178832"/>
            <a:ext cx="3467100" cy="495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4351D-25C0-F44E-AAB3-80EE2F0EE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026" y="6339927"/>
            <a:ext cx="2345348" cy="36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24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40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472458" y="5520467"/>
            <a:ext cx="548700" cy="393600"/>
          </a:xfrm>
          <a:prstGeom prst="rect">
            <a:avLst/>
          </a:prstGeom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8100" y="279400"/>
            <a:ext cx="32802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IceCube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170922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			  290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TeV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142" y="2986111"/>
            <a:ext cx="4598245" cy="3715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30285" y="1293222"/>
            <a:ext cx="3843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Fermi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detects a flaring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blazar within 0.06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" y="4065090"/>
            <a:ext cx="38411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MAGIC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detects emission of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&gt; 100 GeV gammas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177855"/>
            <a:ext cx="4607769" cy="358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6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-112726" y="-9939"/>
          <a:ext cx="9482152" cy="7116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2726" y="-9939"/>
                        <a:ext cx="9482152" cy="71168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853" y="2989218"/>
            <a:ext cx="5452872" cy="38949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628" y="2899185"/>
            <a:ext cx="337357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search in archival IceCube data: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150-day flare in December 2014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   19 events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bkg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&lt; 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spectrum E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-2.2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2" charset="2"/>
                <a:ea typeface="Arial" charset="0"/>
                <a:cs typeface="Arial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2" charset="2"/>
                <a:ea typeface="Arial" charset="0"/>
                <a:cs typeface="Arial" charset="0"/>
              </a:rPr>
              <a:t>&gt;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erg/s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AE87EE-53DB-404F-B4F8-3AEBED7864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5" y="264643"/>
            <a:ext cx="9144000" cy="23593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590FA9-3F03-A142-B298-3B8F1225DE51}"/>
              </a:ext>
            </a:extLst>
          </p:cNvPr>
          <p:cNvSpPr/>
          <p:nvPr/>
        </p:nvSpPr>
        <p:spPr>
          <a:xfrm>
            <a:off x="149469" y="2910254"/>
            <a:ext cx="3297116" cy="104628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052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389" y="347635"/>
            <a:ext cx="10691261" cy="60138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78999" y="347635"/>
            <a:ext cx="4572000" cy="261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Wingdings"/>
              </a:rPr>
              <a:t>multimessenger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Wingdings"/>
              </a:rPr>
              <a:t> astronomy</a:t>
            </a:r>
          </a:p>
          <a:p>
            <a:pPr marL="0" marR="0" lvl="0" indent="0" algn="ctr" defTabSz="914400" rtl="0" eaLnBrk="0" fontAlgn="base" latinLnBrk="0" hangingPunct="0">
              <a:lnSpc>
                <a:spcPct val="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p +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ＭＳ Ｐゴシック" charset="0"/>
              </a:rPr>
              <a:t>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 n +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ＭＳ Ｐゴシック" charset="0"/>
              </a:rPr>
              <a:t>p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+</a:t>
            </a: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               ~ cosmic ray + neutrino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           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p +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ＭＳ Ｐゴシック" charset="0"/>
              </a:rPr>
              <a:t>p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0</a:t>
            </a: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  ~ cosmic ray + gamma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2722" y="2445880"/>
            <a:ext cx="2584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74629405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34FD82-78AB-324E-9E2B-D2AD8150B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" y="812800"/>
            <a:ext cx="7861300" cy="523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7DBDA8-C5F5-2242-A2C3-0516FE31DE07}"/>
              </a:ext>
            </a:extLst>
          </p:cNvPr>
          <p:cNvSpPr txBox="1"/>
          <p:nvPr/>
        </p:nvSpPr>
        <p:spPr>
          <a:xfrm>
            <a:off x="6270792" y="6243185"/>
            <a:ext cx="2568742" cy="461665"/>
          </a:xfrm>
          <a:prstGeom prst="rect">
            <a:avLst/>
          </a:prstGeom>
          <a:noFill/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Cabibbo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1966</a:t>
            </a:r>
          </a:p>
        </p:txBody>
      </p:sp>
    </p:spTree>
    <p:extLst>
      <p:ext uri="{BB962C8B-B14F-4D97-AF65-F5344CB8AC3E}">
        <p14:creationId xmlns:p14="http://schemas.microsoft.com/office/powerpoint/2010/main" val="213270097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34FD82-78AB-324E-9E2B-D2AD8150B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" y="812800"/>
            <a:ext cx="7861300" cy="523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7DBDA8-C5F5-2242-A2C3-0516FE31DE07}"/>
              </a:ext>
            </a:extLst>
          </p:cNvPr>
          <p:cNvSpPr txBox="1"/>
          <p:nvPr/>
        </p:nvSpPr>
        <p:spPr>
          <a:xfrm>
            <a:off x="1585910" y="812799"/>
            <a:ext cx="2943225" cy="1569660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IC170922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blazar model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14 parameters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&lt;&lt; 1 neutrino</a:t>
            </a:r>
          </a:p>
        </p:txBody>
      </p:sp>
    </p:spTree>
    <p:extLst>
      <p:ext uri="{BB962C8B-B14F-4D97-AF65-F5344CB8AC3E}">
        <p14:creationId xmlns:p14="http://schemas.microsoft.com/office/powerpoint/2010/main" val="17907596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7D65B-56BE-D340-961B-0FF91C22E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08" y="538997"/>
            <a:ext cx="6913984" cy="421456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7670EEA-F237-5649-AD81-1421CE96092E}"/>
              </a:ext>
            </a:extLst>
          </p:cNvPr>
          <p:cNvCxnSpPr>
            <a:cxnSpLocks/>
          </p:cNvCxnSpPr>
          <p:nvPr/>
        </p:nvCxnSpPr>
        <p:spPr>
          <a:xfrm flipV="1">
            <a:off x="2547257" y="4500469"/>
            <a:ext cx="0" cy="783773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E4C99E7-1C7E-F64A-996F-B5B124BE6B30}"/>
              </a:ext>
            </a:extLst>
          </p:cNvPr>
          <p:cNvCxnSpPr>
            <a:cxnSpLocks/>
          </p:cNvCxnSpPr>
          <p:nvPr/>
        </p:nvCxnSpPr>
        <p:spPr>
          <a:xfrm flipV="1">
            <a:off x="6674497" y="4430111"/>
            <a:ext cx="0" cy="785701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8D48118-00E8-A24E-BB13-C4B5439D7785}"/>
              </a:ext>
            </a:extLst>
          </p:cNvPr>
          <p:cNvSpPr txBox="1"/>
          <p:nvPr/>
        </p:nvSpPr>
        <p:spPr>
          <a:xfrm>
            <a:off x="5152285" y="5399419"/>
            <a:ext cx="3044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highest energy event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&gt; 10,000,000 GeV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E6AE99-7578-764C-92A9-DB353B77582F}"/>
              </a:ext>
            </a:extLst>
          </p:cNvPr>
          <p:cNvSpPr/>
          <p:nvPr/>
        </p:nvSpPr>
        <p:spPr>
          <a:xfrm>
            <a:off x="261257" y="549077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1 GeV</a:t>
            </a:r>
          </a:p>
        </p:txBody>
      </p:sp>
    </p:spTree>
    <p:extLst>
      <p:ext uri="{BB962C8B-B14F-4D97-AF65-F5344CB8AC3E}">
        <p14:creationId xmlns:p14="http://schemas.microsoft.com/office/powerpoint/2010/main" val="1340436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34FD82-78AB-324E-9E2B-D2AD8150B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" y="812800"/>
            <a:ext cx="7861300" cy="523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7DBDA8-C5F5-2242-A2C3-0516FE31DE07}"/>
              </a:ext>
            </a:extLst>
          </p:cNvPr>
          <p:cNvSpPr txBox="1"/>
          <p:nvPr/>
        </p:nvSpPr>
        <p:spPr>
          <a:xfrm>
            <a:off x="1585915" y="812800"/>
            <a:ext cx="2958263" cy="1569660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IC170922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blazar model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14 parameters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&lt;&lt; 1 neutrino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A4A1C0-D785-6141-B38A-503E6D3A464C}"/>
              </a:ext>
            </a:extLst>
          </p:cNvPr>
          <p:cNvSpPr txBox="1"/>
          <p:nvPr/>
        </p:nvSpPr>
        <p:spPr>
          <a:xfrm>
            <a:off x="5488743" y="1024188"/>
            <a:ext cx="2815388" cy="7078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2014-15 neutrino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burst</a:t>
            </a:r>
          </a:p>
        </p:txBody>
      </p:sp>
    </p:spTree>
    <p:extLst>
      <p:ext uri="{BB962C8B-B14F-4D97-AF65-F5344CB8AC3E}">
        <p14:creationId xmlns:p14="http://schemas.microsoft.com/office/powerpoint/2010/main" val="91508391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-88900" y="0"/>
            <a:ext cx="508476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2" name="Text Box 4"/>
          <p:cNvSpPr txBox="1">
            <a:spLocks noChangeArrowheads="1"/>
          </p:cNvSpPr>
          <p:nvPr/>
        </p:nvSpPr>
        <p:spPr bwMode="auto">
          <a:xfrm>
            <a:off x="6144568" y="2793992"/>
            <a:ext cx="2031967" cy="102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93D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274320" tIns="274320" rIns="274320" bIns="2743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charset="0"/>
                <a:ea typeface="ＭＳ Ｐゴシック" charset="0"/>
                <a:cs typeface="ＭＳ Ｐゴシック" charset="0"/>
              </a:rPr>
              <a:t>target ?</a:t>
            </a:r>
          </a:p>
        </p:txBody>
      </p:sp>
      <p:sp>
        <p:nvSpPr>
          <p:cNvPr id="252933" name="Line 5"/>
          <p:cNvSpPr>
            <a:spLocks noChangeShapeType="1"/>
          </p:cNvSpPr>
          <p:nvPr/>
        </p:nvSpPr>
        <p:spPr bwMode="auto">
          <a:xfrm>
            <a:off x="2133600" y="2173352"/>
            <a:ext cx="4154556" cy="10339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4" name="Line 6"/>
          <p:cNvSpPr>
            <a:spLocks noChangeShapeType="1"/>
          </p:cNvSpPr>
          <p:nvPr/>
        </p:nvSpPr>
        <p:spPr bwMode="auto">
          <a:xfrm>
            <a:off x="2325756" y="3286120"/>
            <a:ext cx="396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5509596" y="1358260"/>
            <a:ext cx="3238998" cy="166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93D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274320" tIns="274320" rIns="274320" bIns="2743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mpact" charset="0"/>
                <a:ea typeface="ＭＳ Ｐゴシック" charset="0"/>
                <a:cs typeface="ＭＳ Ｐゴシック" charset="0"/>
              </a:rPr>
              <a:t>supermassiveblack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mpact" charset="0"/>
                <a:ea typeface="ＭＳ Ｐゴシック" charset="0"/>
                <a:cs typeface="ＭＳ Ｐゴシック" charset="0"/>
              </a:rPr>
              <a:t> hole</a:t>
            </a:r>
          </a:p>
        </p:txBody>
      </p:sp>
      <p:sp>
        <p:nvSpPr>
          <p:cNvPr id="252937" name="Rectangle 9"/>
          <p:cNvSpPr>
            <a:spLocks noChangeArrowheads="1"/>
          </p:cNvSpPr>
          <p:nvPr/>
        </p:nvSpPr>
        <p:spPr bwMode="auto">
          <a:xfrm>
            <a:off x="228600" y="609600"/>
            <a:ext cx="4343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8" name="Text Box 10"/>
          <p:cNvSpPr txBox="1">
            <a:spLocks noChangeArrowheads="1"/>
          </p:cNvSpPr>
          <p:nvPr/>
        </p:nvSpPr>
        <p:spPr bwMode="auto">
          <a:xfrm>
            <a:off x="457200" y="579438"/>
            <a:ext cx="3611563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charset="0"/>
                <a:ea typeface="ＭＳ Ｐゴシック" charset="0"/>
                <a:cs typeface="ＭＳ Ｐゴシック" charset="0"/>
              </a:rPr>
              <a:t>NEUTRINO BEAMS: HEAVEN &amp; EARTH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9" name="Rectangle 11"/>
          <p:cNvSpPr>
            <a:spLocks noChangeArrowheads="1"/>
          </p:cNvSpPr>
          <p:nvPr/>
        </p:nvSpPr>
        <p:spPr bwMode="auto">
          <a:xfrm>
            <a:off x="457200" y="533400"/>
            <a:ext cx="3657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40" name="Text Box 12"/>
          <p:cNvSpPr txBox="1">
            <a:spLocks noChangeArrowheads="1"/>
          </p:cNvSpPr>
          <p:nvPr/>
        </p:nvSpPr>
        <p:spPr bwMode="auto">
          <a:xfrm>
            <a:off x="349250" y="228600"/>
            <a:ext cx="4146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55"/>
                </a:solidFill>
                <a:effectLst/>
                <a:uLnTx/>
                <a:uFillTx/>
                <a:latin typeface="Impact" charset="0"/>
                <a:ea typeface="ＭＳ Ｐゴシック" charset="0"/>
                <a:cs typeface="ＭＳ Ｐゴシック" charset="0"/>
              </a:rPr>
              <a:t>Neutrino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charset="0"/>
                <a:ea typeface="ＭＳ Ｐゴシック" charset="0"/>
                <a:cs typeface="ＭＳ Ｐゴシック" charset="0"/>
              </a:rPr>
              <a:t> Beams: Heaven &amp; Earth</a:t>
            </a:r>
          </a:p>
        </p:txBody>
      </p:sp>
      <p:pic>
        <p:nvPicPr>
          <p:cNvPr id="252941" name="Picture 13" descr="Shing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08" y="152400"/>
            <a:ext cx="5054600" cy="6542088"/>
          </a:xfrm>
          <a:prstGeom prst="rect">
            <a:avLst/>
          </a:prstGeom>
          <a:pattFill prst="shingle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252942" name="Text Box 14"/>
          <p:cNvSpPr txBox="1">
            <a:spLocks noChangeArrowheads="1"/>
          </p:cNvSpPr>
          <p:nvPr/>
        </p:nvSpPr>
        <p:spPr bwMode="auto">
          <a:xfrm>
            <a:off x="5184707" y="164737"/>
            <a:ext cx="3919537" cy="124168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D42C2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 anchorCtr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Arial" panose="020B0604020202020204" pitchFamily="34" charset="0"/>
              </a:rPr>
              <a:t>p +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itchFamily="2" charset="2"/>
                <a:ea typeface="ＭＳ Ｐゴシック" charset="0"/>
                <a:cs typeface="Arial" panose="020B0604020202020204" pitchFamily="34" charset="0"/>
              </a:rPr>
              <a:t>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Arial" panose="020B0604020202020204" pitchFamily="34" charset="0"/>
                <a:sym typeface="Wingdings" charset="0"/>
              </a:rPr>
              <a:t>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Arial" panose="020B0604020202020204" pitchFamily="34" charset="0"/>
              </a:rPr>
              <a:t> n +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itchFamily="2" charset="2"/>
                <a:ea typeface="ＭＳ Ｐゴシック" charset="0"/>
                <a:cs typeface="Arial" panose="020B0604020202020204" pitchFamily="34" charset="0"/>
              </a:rPr>
              <a:t>p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+</a:t>
            </a: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cosmic ray + neutrino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2946" name="Line 18"/>
          <p:cNvSpPr>
            <a:spLocks noChangeShapeType="1"/>
          </p:cNvSpPr>
          <p:nvPr/>
        </p:nvSpPr>
        <p:spPr bwMode="auto">
          <a:xfrm flipV="1">
            <a:off x="2912530" y="2183691"/>
            <a:ext cx="2243666" cy="9544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47" name="Line 19"/>
          <p:cNvSpPr>
            <a:spLocks noChangeShapeType="1"/>
          </p:cNvSpPr>
          <p:nvPr/>
        </p:nvSpPr>
        <p:spPr bwMode="auto">
          <a:xfrm>
            <a:off x="3386663" y="3286120"/>
            <a:ext cx="1752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48" name="Rectangle 20"/>
          <p:cNvSpPr>
            <a:spLocks noChangeArrowheads="1"/>
          </p:cNvSpPr>
          <p:nvPr/>
        </p:nvSpPr>
        <p:spPr bwMode="auto">
          <a:xfrm>
            <a:off x="1489152" y="2819400"/>
            <a:ext cx="1295400" cy="2133600"/>
          </a:xfrm>
          <a:prstGeom prst="rect">
            <a:avLst/>
          </a:prstGeom>
          <a:solidFill>
            <a:srgbClr val="0033CC">
              <a:alpha val="17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49" name="Text Box 21"/>
          <p:cNvSpPr txBox="1">
            <a:spLocks noChangeArrowheads="1"/>
          </p:cNvSpPr>
          <p:nvPr/>
        </p:nvSpPr>
        <p:spPr bwMode="auto">
          <a:xfrm>
            <a:off x="193752" y="263525"/>
            <a:ext cx="4817695" cy="46166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ＭＳ Ｐゴシック" charset="0"/>
              </a:rPr>
              <a:t>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beams : heaven and earth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015102-3593-E041-804A-1C2702DF1D28}"/>
              </a:ext>
            </a:extLst>
          </p:cNvPr>
          <p:cNvSpPr txBox="1"/>
          <p:nvPr/>
        </p:nvSpPr>
        <p:spPr>
          <a:xfrm>
            <a:off x="5343525" y="3708329"/>
            <a:ext cx="3760719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neutrino source needs an accelerator and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target is likely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opaque to gamma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rays</a:t>
            </a:r>
          </a:p>
        </p:txBody>
      </p:sp>
    </p:spTree>
    <p:extLst>
      <p:ext uri="{BB962C8B-B14F-4D97-AF65-F5344CB8AC3E}">
        <p14:creationId xmlns:p14="http://schemas.microsoft.com/office/powerpoint/2010/main" val="1495751366"/>
      </p:ext>
    </p:extLst>
  </p:cSld>
  <p:clrMapOvr>
    <a:masterClrMapping/>
  </p:clrMapOvr>
  <p:transition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B2A2C0-375F-EC4E-8317-7C3A80F62B79}"/>
              </a:ext>
            </a:extLst>
          </p:cNvPr>
          <p:cNvSpPr txBox="1"/>
          <p:nvPr/>
        </p:nvSpPr>
        <p:spPr>
          <a:xfrm>
            <a:off x="121891" y="4515339"/>
            <a:ext cx="4145308" cy="221599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TXS 0506+056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beyond 5 milliarcseconds the jet loses its tight collimation…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jet found a target after ~ tens of pc to produce neutrinos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CF6AE0-9D19-9C42-A604-09E068262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560" y="2686050"/>
            <a:ext cx="3536220" cy="45219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CA614A-93FD-F441-B2DD-4890D23DC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649" y="214937"/>
            <a:ext cx="2865167" cy="3993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5370CC-51EF-7C4C-8152-7F17F0B88DC2}"/>
              </a:ext>
            </a:extLst>
          </p:cNvPr>
          <p:cNvSpPr txBox="1"/>
          <p:nvPr/>
        </p:nvSpPr>
        <p:spPr>
          <a:xfrm>
            <a:off x="4468721" y="4300680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1912.01743v1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astro-ph.GA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C8204F-2844-D044-93BE-6502AE25A31F}"/>
              </a:ext>
            </a:extLst>
          </p:cNvPr>
          <p:cNvSpPr txBox="1"/>
          <p:nvPr/>
        </p:nvSpPr>
        <p:spPr>
          <a:xfrm>
            <a:off x="6648665" y="2724176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A&amp;A.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630 A103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A&amp;A.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632 C3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66C4A2-CF6D-2242-B19F-4EE86ADFCB4F}"/>
              </a:ext>
            </a:extLst>
          </p:cNvPr>
          <p:cNvSpPr/>
          <p:nvPr/>
        </p:nvSpPr>
        <p:spPr bwMode="auto">
          <a:xfrm flipH="1">
            <a:off x="6269092" y="3487493"/>
            <a:ext cx="2874907" cy="318888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BF0813-DFEA-A644-8CE5-CBD3B4C1EAC4}"/>
              </a:ext>
            </a:extLst>
          </p:cNvPr>
          <p:cNvSpPr txBox="1"/>
          <p:nvPr/>
        </p:nvSpPr>
        <p:spPr>
          <a:xfrm>
            <a:off x="270451" y="1234665"/>
            <a:ext cx="306260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core brightening observed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in a radio burst that started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5 years ago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core expands with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superluminal velocity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702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BA7D2F-B0AA-ED46-91D5-0967733F2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41" y="209162"/>
            <a:ext cx="2421357" cy="31697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C4B86D-468A-ED46-8741-2D229CB09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771" y="2493665"/>
            <a:ext cx="4000500" cy="4279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AC77C8-5B32-D548-AC8A-A709A0B28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204" y="209162"/>
            <a:ext cx="3340855" cy="329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24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6E80B4-5CE7-0D41-BB17-A109F4E06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8" y="580553"/>
            <a:ext cx="4386586" cy="3103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3DECEB-41B3-C549-9286-EE31EB8F1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741" y="3844094"/>
            <a:ext cx="5099964" cy="2715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2A14CD-9E51-4F4F-A510-2F35D776E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6783" y="370375"/>
            <a:ext cx="4518922" cy="338258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1E1F32-64DC-704C-A19B-075E7D1CF3B6}"/>
              </a:ext>
            </a:extLst>
          </p:cNvPr>
          <p:cNvSpPr txBox="1"/>
          <p:nvPr/>
        </p:nvSpPr>
        <p:spPr>
          <a:xfrm>
            <a:off x="278295" y="4224649"/>
            <a:ext cx="3299791" cy="181588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 190730: 300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TeV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coincident with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PKS 1502+106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 burst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F8A92C-88F3-7C4C-9EA8-C7D55FB8875C}"/>
              </a:ext>
            </a:extLst>
          </p:cNvPr>
          <p:cNvSpPr/>
          <p:nvPr/>
        </p:nvSpPr>
        <p:spPr>
          <a:xfrm>
            <a:off x="283424" y="131579"/>
            <a:ext cx="1916231" cy="477591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TXS…</a:t>
            </a:r>
          </a:p>
        </p:txBody>
      </p:sp>
    </p:spTree>
    <p:extLst>
      <p:ext uri="{BB962C8B-B14F-4D97-AF65-F5344CB8AC3E}">
        <p14:creationId xmlns:p14="http://schemas.microsoft.com/office/powerpoint/2010/main" val="2332326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573140-04B9-2048-9E67-042AE3A93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35" y="3591560"/>
            <a:ext cx="7789286" cy="3179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89D4A3-E971-9F48-8A8D-6FB6A81A102F}"/>
              </a:ext>
            </a:extLst>
          </p:cNvPr>
          <p:cNvSpPr txBox="1"/>
          <p:nvPr/>
        </p:nvSpPr>
        <p:spPr>
          <a:xfrm>
            <a:off x="965136" y="181175"/>
            <a:ext cx="7358105" cy="830997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two highest energy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IceCube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alerts are coincident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radio flares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258C42-F07C-004C-ADBF-4A6E74389F53}"/>
              </a:ext>
            </a:extLst>
          </p:cNvPr>
          <p:cNvSpPr txBox="1"/>
          <p:nvPr/>
        </p:nvSpPr>
        <p:spPr>
          <a:xfrm>
            <a:off x="5154804" y="6980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424F56-A89F-C94A-8641-C5182D8DD144}"/>
              </a:ext>
            </a:extLst>
          </p:cNvPr>
          <p:cNvSpPr txBox="1"/>
          <p:nvPr/>
        </p:nvSpPr>
        <p:spPr>
          <a:xfrm>
            <a:off x="3251719" y="4528772"/>
            <a:ext cx="190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TXS 0506+056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DC8E90-9099-8C4B-BE36-0D66EEFDA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11" y="1113757"/>
            <a:ext cx="7233134" cy="23559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DAD554-7660-E042-8319-98DB54A582E1}"/>
              </a:ext>
            </a:extLst>
          </p:cNvPr>
          <p:cNvSpPr txBox="1"/>
          <p:nvPr/>
        </p:nvSpPr>
        <p:spPr>
          <a:xfrm>
            <a:off x="3160288" y="1891634"/>
            <a:ext cx="1917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PKS 1502+106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51C10E-FC27-FB4E-A3DE-620F9A2665C1}"/>
              </a:ext>
            </a:extLst>
          </p:cNvPr>
          <p:cNvSpPr txBox="1"/>
          <p:nvPr/>
        </p:nvSpPr>
        <p:spPr>
          <a:xfrm>
            <a:off x="4302494" y="1077828"/>
            <a:ext cx="1017792" cy="31783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419CAC-E89B-5344-8EAE-17981CF39841}"/>
              </a:ext>
            </a:extLst>
          </p:cNvPr>
          <p:cNvCxnSpPr/>
          <p:nvPr/>
        </p:nvCxnSpPr>
        <p:spPr bwMode="auto">
          <a:xfrm>
            <a:off x="7161196" y="3830855"/>
            <a:ext cx="0" cy="280095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54454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D5C557-CF3C-C94E-9EFB-7D1B6039A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517" y="0"/>
            <a:ext cx="6568966" cy="41132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977AF5-9757-9244-BCE6-2A66C3FA6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59536" y="2948587"/>
            <a:ext cx="5569288" cy="72073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8432BE-1D90-9449-8C18-F6EE8A2450EE}"/>
              </a:ext>
            </a:extLst>
          </p:cNvPr>
          <p:cNvSpPr txBox="1"/>
          <p:nvPr/>
        </p:nvSpPr>
        <p:spPr>
          <a:xfrm>
            <a:off x="445620" y="1117730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+mn-ea"/>
                <a:cs typeface="Arial" panose="020B0604020202020204" pitchFamily="34" charset="0"/>
              </a:rPr>
              <a:t>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-ray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FC9AE7-B718-8548-92C5-9FCD16B86973}"/>
              </a:ext>
            </a:extLst>
          </p:cNvPr>
          <p:cNvSpPr/>
          <p:nvPr/>
        </p:nvSpPr>
        <p:spPr>
          <a:xfrm>
            <a:off x="445619" y="2540141"/>
            <a:ext cx="870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0DEBBD-5AA1-9C4E-BE88-F470CE662E20}"/>
              </a:ext>
            </a:extLst>
          </p:cNvPr>
          <p:cNvSpPr/>
          <p:nvPr/>
        </p:nvSpPr>
        <p:spPr>
          <a:xfrm>
            <a:off x="7856483" y="598634"/>
            <a:ext cx="11464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neutrino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976ED0D-CEB6-AA49-A9B7-02257476750B}"/>
              </a:ext>
            </a:extLst>
          </p:cNvPr>
          <p:cNvCxnSpPr>
            <a:cxnSpLocks/>
          </p:cNvCxnSpPr>
          <p:nvPr/>
        </p:nvCxnSpPr>
        <p:spPr bwMode="auto">
          <a:xfrm flipH="1">
            <a:off x="6989378" y="924910"/>
            <a:ext cx="9144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BC1D5E4-DA44-F841-9AD2-1A565E2C05A5}"/>
              </a:ext>
            </a:extLst>
          </p:cNvPr>
          <p:cNvSpPr/>
          <p:nvPr/>
        </p:nvSpPr>
        <p:spPr bwMode="auto">
          <a:xfrm>
            <a:off x="3440784" y="4113278"/>
            <a:ext cx="2350416" cy="2438965"/>
          </a:xfrm>
          <a:prstGeom prst="rect">
            <a:avLst/>
          </a:prstGeom>
          <a:solidFill>
            <a:schemeClr val="accent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8877AD-FACC-B14B-B1C2-B1BE265ECA1D}"/>
              </a:ext>
            </a:extLst>
          </p:cNvPr>
          <p:cNvSpPr/>
          <p:nvPr/>
        </p:nvSpPr>
        <p:spPr>
          <a:xfrm>
            <a:off x="3153103" y="64512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flux days after IC170922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9FBE88-7682-3E46-B181-57902364AE46}"/>
              </a:ext>
            </a:extLst>
          </p:cNvPr>
          <p:cNvSpPr/>
          <p:nvPr/>
        </p:nvSpPr>
        <p:spPr>
          <a:xfrm>
            <a:off x="3153103" y="87563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PKS 1502+106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D9D6DCE-1F12-9943-91D7-2C7335C38C7D}"/>
              </a:ext>
            </a:extLst>
          </p:cNvPr>
          <p:cNvCxnSpPr/>
          <p:nvPr/>
        </p:nvCxnSpPr>
        <p:spPr bwMode="auto">
          <a:xfrm>
            <a:off x="6989378" y="598634"/>
            <a:ext cx="0" cy="2984321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A6FC3D3-0DC8-674A-AADD-28624DBE12FB}"/>
              </a:ext>
            </a:extLst>
          </p:cNvPr>
          <p:cNvCxnSpPr>
            <a:cxnSpLocks/>
          </p:cNvCxnSpPr>
          <p:nvPr/>
        </p:nvCxnSpPr>
        <p:spPr bwMode="auto">
          <a:xfrm flipH="1">
            <a:off x="7104071" y="1982283"/>
            <a:ext cx="799707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040E38F-419B-0841-910B-22F690BF0FDF}"/>
              </a:ext>
            </a:extLst>
          </p:cNvPr>
          <p:cNvSpPr/>
          <p:nvPr/>
        </p:nvSpPr>
        <p:spPr>
          <a:xfrm>
            <a:off x="7912160" y="1820124"/>
            <a:ext cx="10269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moves</a:t>
            </a:r>
          </a:p>
          <a:p>
            <a:pPr lvl="0"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the jet</a:t>
            </a:r>
          </a:p>
          <a:p>
            <a:pPr lvl="0"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blocks</a:t>
            </a:r>
          </a:p>
          <a:p>
            <a:pPr lvl="0"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</a:p>
        </p:txBody>
      </p:sp>
    </p:spTree>
    <p:extLst>
      <p:ext uri="{BB962C8B-B14F-4D97-AF65-F5344CB8AC3E}">
        <p14:creationId xmlns:p14="http://schemas.microsoft.com/office/powerpoint/2010/main" val="21518887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190737-C705-0D44-8906-F35FCCB91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913" y="239745"/>
            <a:ext cx="4445000" cy="2870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B6C8B1-F420-7745-9E0C-BDCBBB483041}"/>
              </a:ext>
            </a:extLst>
          </p:cNvPr>
          <p:cNvSpPr txBox="1"/>
          <p:nvPr/>
        </p:nvSpPr>
        <p:spPr>
          <a:xfrm>
            <a:off x="156561" y="239745"/>
            <a:ext cx="412638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robotic network of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optical telescopes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connects TXS 0506+056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IC170922A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28F51-E7FE-CA4C-BAA2-027BEA84292E}"/>
              </a:ext>
            </a:extLst>
          </p:cNvPr>
          <p:cNvSpPr txBox="1"/>
          <p:nvPr/>
        </p:nvSpPr>
        <p:spPr>
          <a:xfrm>
            <a:off x="534475" y="3200397"/>
            <a:ext cx="8189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“MASTER found the blazar in the off-state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one minute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then switched to on-state two hours after the event. The effect is observed at a 50-sigma significance level”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B43FDC-6096-D441-89D7-BB9CCFCA8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4744602"/>
            <a:ext cx="77216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79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BDAD16-0EC2-9C49-84F1-1F41E65E0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187700"/>
            <a:ext cx="7226300" cy="367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B4CD64-4551-9946-91AF-6A7FBE57D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00" y="-101629"/>
            <a:ext cx="7251700" cy="2819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3F0983-C9A5-8042-9C5E-7AE382EA2787}"/>
              </a:ext>
            </a:extLst>
          </p:cNvPr>
          <p:cNvSpPr txBox="1"/>
          <p:nvPr/>
        </p:nvSpPr>
        <p:spPr>
          <a:xfrm>
            <a:off x="60629" y="32236"/>
            <a:ext cx="176682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robotic network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optical observations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TXS 0506+056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since 2005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blue panels: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expanded time axis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 seconds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6AFE676E-4AEE-CA4A-B264-193AFC9F86AE}"/>
              </a:ext>
            </a:extLst>
          </p:cNvPr>
          <p:cNvSpPr/>
          <p:nvPr/>
        </p:nvSpPr>
        <p:spPr bwMode="auto">
          <a:xfrm rot="10800000">
            <a:off x="5100515" y="2596659"/>
            <a:ext cx="281354" cy="535354"/>
          </a:xfrm>
          <a:prstGeom prst="downArrow">
            <a:avLst>
              <a:gd name="adj1" fmla="val 50000"/>
              <a:gd name="adj2" fmla="val 4455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B0C6CA4D-9B55-2443-ABC5-323A1ADCEF67}"/>
              </a:ext>
            </a:extLst>
          </p:cNvPr>
          <p:cNvSpPr/>
          <p:nvPr/>
        </p:nvSpPr>
        <p:spPr bwMode="auto">
          <a:xfrm rot="10800000">
            <a:off x="6431083" y="2596659"/>
            <a:ext cx="281354" cy="535354"/>
          </a:xfrm>
          <a:prstGeom prst="downArrow">
            <a:avLst>
              <a:gd name="adj1" fmla="val 50000"/>
              <a:gd name="adj2" fmla="val 4455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B8A197-8204-124F-A477-78DF0DC920DE}"/>
              </a:ext>
            </a:extLst>
          </p:cNvPr>
          <p:cNvSpPr txBox="1"/>
          <p:nvPr/>
        </p:nvSpPr>
        <p:spPr>
          <a:xfrm>
            <a:off x="5270191" y="2676157"/>
            <a:ext cx="1287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seconds after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2014-15 burst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88E686-50B2-4C47-B038-BCA14EA2E1CB}"/>
              </a:ext>
            </a:extLst>
          </p:cNvPr>
          <p:cNvSpPr/>
          <p:nvPr/>
        </p:nvSpPr>
        <p:spPr>
          <a:xfrm>
            <a:off x="4965700" y="26665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seconds after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IC170922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5461CC-6CDA-854F-9D8C-11DB59BA25EB}"/>
              </a:ext>
            </a:extLst>
          </p:cNvPr>
          <p:cNvSpPr/>
          <p:nvPr/>
        </p:nvSpPr>
        <p:spPr bwMode="auto">
          <a:xfrm>
            <a:off x="5624025" y="465992"/>
            <a:ext cx="634849" cy="993531"/>
          </a:xfrm>
          <a:prstGeom prst="ellipse">
            <a:avLst/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AC1607-0D5F-C244-8E01-E52679C69BEF}"/>
              </a:ext>
            </a:extLst>
          </p:cNvPr>
          <p:cNvSpPr/>
          <p:nvPr/>
        </p:nvSpPr>
        <p:spPr bwMode="auto">
          <a:xfrm>
            <a:off x="6778381" y="260045"/>
            <a:ext cx="634849" cy="993531"/>
          </a:xfrm>
          <a:prstGeom prst="ellipse">
            <a:avLst/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527F88-CBE9-2B44-AF5B-A33250C6C236}"/>
              </a:ext>
            </a:extLst>
          </p:cNvPr>
          <p:cNvSpPr txBox="1"/>
          <p:nvPr/>
        </p:nvSpPr>
        <p:spPr>
          <a:xfrm>
            <a:off x="60162" y="3132002"/>
            <a:ext cx="1790875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variation of flux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signal-to-noise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hour-scale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variability of the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 after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neutrino emission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3C4E5D-C7F4-6148-B980-932CD3A35FCA}"/>
              </a:ext>
            </a:extLst>
          </p:cNvPr>
          <p:cNvSpPr/>
          <p:nvPr/>
        </p:nvSpPr>
        <p:spPr bwMode="auto">
          <a:xfrm>
            <a:off x="120675" y="4215865"/>
            <a:ext cx="1682238" cy="1041698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0184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-454181" y="-172962"/>
          <a:ext cx="9598181" cy="7203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54181" y="-172962"/>
                        <a:ext cx="9598181" cy="72039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746EE09-E60F-134C-AD0F-DB390E6D51C2}"/>
              </a:ext>
            </a:extLst>
          </p:cNvPr>
          <p:cNvSpPr txBox="1"/>
          <p:nvPr/>
        </p:nvSpPr>
        <p:spPr>
          <a:xfrm>
            <a:off x="-378371" y="241737"/>
            <a:ext cx="8692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THEORY “PROBLEM” RESOLVED: TXS IS NOT A</a:t>
            </a:r>
          </a:p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BLAZAR AT TIMES THAT NEUTRINOS ARE PRODUCED</a:t>
            </a:r>
          </a:p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IceCube's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neutrinos are detected from temporally gamma-suppressed blazars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65ED6-77CB-B347-A746-251F3368D175}"/>
              </a:ext>
            </a:extLst>
          </p:cNvPr>
          <p:cNvSpPr txBox="1"/>
          <p:nvPr/>
        </p:nvSpPr>
        <p:spPr>
          <a:xfrm>
            <a:off x="234649" y="3199944"/>
            <a:ext cx="8220520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what is the target found in the radio and optical images?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   Supermassive stars in the host galaxy? Second jet from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   merging galaxy?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multimessenger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astronomy is “subtle but not malicious”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some other intriguing events:190730, 191001, 200107…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52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9FE0ED-AFEB-2843-9229-6997D8EE6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89000"/>
            <a:ext cx="8534400" cy="508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03142F-16D1-C34F-9ED0-42A66254EF4B}"/>
              </a:ext>
            </a:extLst>
          </p:cNvPr>
          <p:cNvSpPr txBox="1"/>
          <p:nvPr/>
        </p:nvSpPr>
        <p:spPr>
          <a:xfrm>
            <a:off x="396510" y="331774"/>
            <a:ext cx="3746538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electron and tau neutrinos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28410D5-B737-ED4E-B7F1-75FD7D4DFD71}"/>
              </a:ext>
            </a:extLst>
          </p:cNvPr>
          <p:cNvCxnSpPr>
            <a:cxnSpLocks/>
          </p:cNvCxnSpPr>
          <p:nvPr/>
        </p:nvCxnSpPr>
        <p:spPr bwMode="auto">
          <a:xfrm flipV="1">
            <a:off x="3083857" y="806826"/>
            <a:ext cx="0" cy="22063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7DCD78A-C200-2A45-970F-A0C90B058E2F}"/>
              </a:ext>
            </a:extLst>
          </p:cNvPr>
          <p:cNvSpPr txBox="1"/>
          <p:nvPr/>
        </p:nvSpPr>
        <p:spPr>
          <a:xfrm>
            <a:off x="4437529" y="6064561"/>
            <a:ext cx="2308645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muon neutrinos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BD08366-6A01-6B41-BE28-817EE6ED1889}"/>
              </a:ext>
            </a:extLst>
          </p:cNvPr>
          <p:cNvCxnSpPr>
            <a:cxnSpLocks/>
          </p:cNvCxnSpPr>
          <p:nvPr/>
        </p:nvCxnSpPr>
        <p:spPr bwMode="auto">
          <a:xfrm flipV="1">
            <a:off x="5118845" y="3928713"/>
            <a:ext cx="0" cy="21358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7F93DB3-FAB9-9B4C-875D-039C8D360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707" y="164651"/>
            <a:ext cx="1655493" cy="79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52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D6FCCB-20D7-F441-9BB0-F6FE6E063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668" y="126088"/>
            <a:ext cx="4170784" cy="5195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B12EAE-AF68-0147-B3B5-7C699DF2F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48" y="1545477"/>
            <a:ext cx="4053640" cy="5195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7FB53A-EE39-1745-91E1-3D187BF40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3" y="0"/>
            <a:ext cx="4241800" cy="1003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649663-29E6-E543-958E-0792C44BF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47" y="1003300"/>
            <a:ext cx="4294399" cy="529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0AF7C2-90F1-AE47-BADF-378392101DCA}"/>
              </a:ext>
            </a:extLst>
          </p:cNvPr>
          <p:cNvSpPr txBox="1"/>
          <p:nvPr/>
        </p:nvSpPr>
        <p:spPr>
          <a:xfrm>
            <a:off x="4939645" y="4854804"/>
            <a:ext cx="1357166" cy="369332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White paper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49F5B8-D1E2-DF4D-912B-F2A0C61B0546}"/>
              </a:ext>
            </a:extLst>
          </p:cNvPr>
          <p:cNvSpPr txBox="1"/>
          <p:nvPr/>
        </p:nvSpPr>
        <p:spPr>
          <a:xfrm>
            <a:off x="2469453" y="6251485"/>
            <a:ext cx="1620124" cy="369332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Decadel</a:t>
            </a:r>
            <a:r>
              <a:rPr lang="en-US" dirty="0"/>
              <a:t> review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057581-34CE-F647-BAFD-B4712E005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2333" y="5434321"/>
            <a:ext cx="4498722" cy="8275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C05714-E430-5846-8C58-AE8DEDB4EA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3704" y="6251485"/>
            <a:ext cx="4790296" cy="52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497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6CE77-DACD-EB43-8E17-0422C274D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overflow slides</a:t>
            </a:r>
          </a:p>
        </p:txBody>
      </p:sp>
    </p:spTree>
    <p:extLst>
      <p:ext uri="{BB962C8B-B14F-4D97-AF65-F5344CB8AC3E}">
        <p14:creationId xmlns:p14="http://schemas.microsoft.com/office/powerpoint/2010/main" val="29449037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42479D-0AD3-3B40-BDF7-7A73123D3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0" y="958850"/>
            <a:ext cx="65278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973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85D731-830B-1F48-9C22-23459C1D6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189" y="2957944"/>
            <a:ext cx="9144000" cy="3918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9D8EE7-855D-B746-9123-77650B027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3601"/>
            <a:ext cx="8602934" cy="2042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769779-FDA8-2743-8F66-4DFFEE168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8" y="-74380"/>
            <a:ext cx="7295322" cy="188237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D9D0B9-6DA8-FA41-BA39-9766DB170C1C}"/>
              </a:ext>
            </a:extLst>
          </p:cNvPr>
          <p:cNvCxnSpPr>
            <a:cxnSpLocks/>
          </p:cNvCxnSpPr>
          <p:nvPr/>
        </p:nvCxnSpPr>
        <p:spPr bwMode="auto">
          <a:xfrm flipV="1">
            <a:off x="7563678" y="188843"/>
            <a:ext cx="0" cy="695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C18A668-BC29-1A4D-AA63-5D522C419368}"/>
              </a:ext>
            </a:extLst>
          </p:cNvPr>
          <p:cNvCxnSpPr>
            <a:cxnSpLocks/>
          </p:cNvCxnSpPr>
          <p:nvPr/>
        </p:nvCxnSpPr>
        <p:spPr bwMode="auto">
          <a:xfrm>
            <a:off x="7563678" y="223630"/>
            <a:ext cx="0" cy="6525040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96EA394-7B47-9445-815D-3D1EC4772FAC}"/>
              </a:ext>
            </a:extLst>
          </p:cNvPr>
          <p:cNvSpPr txBox="1"/>
          <p:nvPr/>
        </p:nvSpPr>
        <p:spPr>
          <a:xfrm>
            <a:off x="3230217" y="536950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neutrino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B45C3C6-4957-DA43-97AC-A16438B23C6A}"/>
              </a:ext>
            </a:extLst>
          </p:cNvPr>
          <p:cNvSpPr/>
          <p:nvPr/>
        </p:nvSpPr>
        <p:spPr>
          <a:xfrm>
            <a:off x="3017017" y="2476096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gamma ray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CE686A-46ED-6B49-83B7-4C2348988794}"/>
              </a:ext>
            </a:extLst>
          </p:cNvPr>
          <p:cNvSpPr/>
          <p:nvPr/>
        </p:nvSpPr>
        <p:spPr>
          <a:xfrm>
            <a:off x="3373258" y="4360025"/>
            <a:ext cx="870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radio</a:t>
            </a:r>
          </a:p>
        </p:txBody>
      </p:sp>
    </p:spTree>
    <p:extLst>
      <p:ext uri="{BB962C8B-B14F-4D97-AF65-F5344CB8AC3E}">
        <p14:creationId xmlns:p14="http://schemas.microsoft.com/office/powerpoint/2010/main" val="543908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9FE0ED-AFEB-2843-9229-6997D8EE6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89000"/>
            <a:ext cx="8534400" cy="508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03142F-16D1-C34F-9ED0-42A66254EF4B}"/>
              </a:ext>
            </a:extLst>
          </p:cNvPr>
          <p:cNvSpPr txBox="1"/>
          <p:nvPr/>
        </p:nvSpPr>
        <p:spPr>
          <a:xfrm>
            <a:off x="396510" y="331774"/>
            <a:ext cx="3746538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electron and tau neutrinos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28410D5-B737-ED4E-B7F1-75FD7D4DFD71}"/>
              </a:ext>
            </a:extLst>
          </p:cNvPr>
          <p:cNvCxnSpPr>
            <a:cxnSpLocks/>
          </p:cNvCxnSpPr>
          <p:nvPr/>
        </p:nvCxnSpPr>
        <p:spPr bwMode="auto">
          <a:xfrm flipV="1">
            <a:off x="3083857" y="806826"/>
            <a:ext cx="0" cy="22063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7DCD78A-C200-2A45-970F-A0C90B058E2F}"/>
              </a:ext>
            </a:extLst>
          </p:cNvPr>
          <p:cNvSpPr txBox="1"/>
          <p:nvPr/>
        </p:nvSpPr>
        <p:spPr>
          <a:xfrm>
            <a:off x="4437529" y="6064561"/>
            <a:ext cx="2308645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muon neutrinos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BD08366-6A01-6B41-BE28-817EE6ED1889}"/>
              </a:ext>
            </a:extLst>
          </p:cNvPr>
          <p:cNvCxnSpPr>
            <a:cxnSpLocks/>
          </p:cNvCxnSpPr>
          <p:nvPr/>
        </p:nvCxnSpPr>
        <p:spPr bwMode="auto">
          <a:xfrm flipV="1">
            <a:off x="5118845" y="3928713"/>
            <a:ext cx="0" cy="21358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E822C15-C716-3846-8242-F5D647272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478" y="0"/>
            <a:ext cx="4197523" cy="331927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6F88C43-BA32-A14D-84EF-3DCE6F853D74}"/>
              </a:ext>
            </a:extLst>
          </p:cNvPr>
          <p:cNvCxnSpPr>
            <a:cxnSpLocks/>
          </p:cNvCxnSpPr>
          <p:nvPr/>
        </p:nvCxnSpPr>
        <p:spPr bwMode="auto">
          <a:xfrm flipV="1">
            <a:off x="5108899" y="3319272"/>
            <a:ext cx="0" cy="66430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2DDA6EC-4510-C148-AF19-689A7BA459B1}"/>
              </a:ext>
            </a:extLst>
          </p:cNvPr>
          <p:cNvSpPr txBox="1"/>
          <p:nvPr/>
        </p:nvSpPr>
        <p:spPr>
          <a:xfrm>
            <a:off x="7293266" y="242669"/>
            <a:ext cx="17588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events vs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truncated 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GeV: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&gt;120 cosmic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+mn-ea"/>
                <a:cs typeface="Arial" panose="020B0604020202020204" pitchFamily="34" charset="0"/>
              </a:rPr>
              <a:t>n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+mn-ea"/>
                <a:cs typeface="Arial" panose="020B0604020202020204" pitchFamily="34" charset="0"/>
              </a:rPr>
              <a:t>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 year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24FB74-067F-C843-985E-4C8E314D9C3D}"/>
              </a:ext>
            </a:extLst>
          </p:cNvPr>
          <p:cNvSpPr txBox="1"/>
          <p:nvPr/>
        </p:nvSpPr>
        <p:spPr>
          <a:xfrm>
            <a:off x="5591851" y="2837982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9241B4-C865-A24E-9421-FC76E585DF0B}"/>
              </a:ext>
            </a:extLst>
          </p:cNvPr>
          <p:cNvSpPr/>
          <p:nvPr/>
        </p:nvSpPr>
        <p:spPr>
          <a:xfrm>
            <a:off x="6924944" y="2837982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5FCE55-7E2D-624A-849E-AD60816734E6}"/>
              </a:ext>
            </a:extLst>
          </p:cNvPr>
          <p:cNvSpPr/>
          <p:nvPr/>
        </p:nvSpPr>
        <p:spPr>
          <a:xfrm>
            <a:off x="8172673" y="2837982"/>
            <a:ext cx="526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1513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529BA1-E4DC-5045-B6F6-E308B76FC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70" y="1281363"/>
            <a:ext cx="8744563" cy="41749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493E23-7279-2B46-A98E-5CE3A8688A53}"/>
              </a:ext>
            </a:extLst>
          </p:cNvPr>
          <p:cNvSpPr txBox="1"/>
          <p:nvPr/>
        </p:nvSpPr>
        <p:spPr>
          <a:xfrm>
            <a:off x="186025" y="437684"/>
            <a:ext cx="8759129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evidence for non-uniform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skymap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10 years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IceCube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data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mostly resulting from 4 extragalactic source candidates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00EF20-F331-9242-A813-3886FEF616A6}"/>
              </a:ext>
            </a:extLst>
          </p:cNvPr>
          <p:cNvSpPr/>
          <p:nvPr/>
        </p:nvSpPr>
        <p:spPr>
          <a:xfrm>
            <a:off x="-811762" y="5958651"/>
            <a:ext cx="93679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active galaxy NGC 1068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033E658-3720-304A-8998-9F83C4B26359}"/>
              </a:ext>
            </a:extLst>
          </p:cNvPr>
          <p:cNvCxnSpPr>
            <a:cxnSpLocks/>
          </p:cNvCxnSpPr>
          <p:nvPr/>
        </p:nvCxnSpPr>
        <p:spPr>
          <a:xfrm flipV="1">
            <a:off x="3875313" y="5442248"/>
            <a:ext cx="0" cy="646911"/>
          </a:xfrm>
          <a:prstGeom prst="straightConnector1">
            <a:avLst/>
          </a:prstGeom>
          <a:noFill/>
          <a:ln w="349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70878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1144" y="108458"/>
            <a:ext cx="7420621" cy="5232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artially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contained event with energy 6.3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PeV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D00DB-3AE0-6743-B05F-6E9378087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2393950"/>
            <a:ext cx="5295900" cy="4356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AF1AE-8D08-8444-A3B9-56FB48DA0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" y="752602"/>
            <a:ext cx="3928364" cy="2980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31ED31-BC9E-574F-90E9-DBB2ADA04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61" y="4381500"/>
            <a:ext cx="3117542" cy="18762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2DDA95-C954-474D-A38C-82825D907BB7}"/>
              </a:ext>
            </a:extLst>
          </p:cNvPr>
          <p:cNvSpPr/>
          <p:nvPr/>
        </p:nvSpPr>
        <p:spPr>
          <a:xfrm>
            <a:off x="3022600" y="4226867"/>
            <a:ext cx="38222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18392C-2361-DF44-BBCD-89FC638B22A4}"/>
              </a:ext>
            </a:extLst>
          </p:cNvPr>
          <p:cNvSpPr/>
          <p:nvPr/>
        </p:nvSpPr>
        <p:spPr>
          <a:xfrm>
            <a:off x="3035300" y="5796133"/>
            <a:ext cx="34336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40F504-29EB-A440-AF0B-310C398FF2D3}"/>
              </a:ext>
            </a:extLst>
          </p:cNvPr>
          <p:cNvSpPr txBox="1"/>
          <p:nvPr/>
        </p:nvSpPr>
        <p:spPr>
          <a:xfrm>
            <a:off x="3077700" y="561146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_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0ADF0F-8A29-7247-A7E7-0B80BCE4572A}"/>
              </a:ext>
            </a:extLst>
          </p:cNvPr>
          <p:cNvSpPr txBox="1"/>
          <p:nvPr/>
        </p:nvSpPr>
        <p:spPr>
          <a:xfrm>
            <a:off x="4571999" y="1262351"/>
            <a:ext cx="39283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resonant production of a weak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intermediate boson by an anti-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electron neutrino interacting with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atomic electron</a:t>
            </a:r>
          </a:p>
        </p:txBody>
      </p:sp>
    </p:spTree>
    <p:extLst>
      <p:ext uri="{BB962C8B-B14F-4D97-AF65-F5344CB8AC3E}">
        <p14:creationId xmlns:p14="http://schemas.microsoft.com/office/powerpoint/2010/main" val="269758026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B995CF-D694-AD47-8904-46D46C381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94" y="1308847"/>
            <a:ext cx="8403094" cy="53814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7F44E-8771-0D4D-8C23-F4F7B10FD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120" y="0"/>
            <a:ext cx="2286626" cy="13762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24866D-8DC9-4D45-8B04-723463234E00}"/>
              </a:ext>
            </a:extLst>
          </p:cNvPr>
          <p:cNvSpPr txBox="1"/>
          <p:nvPr/>
        </p:nvSpPr>
        <p:spPr>
          <a:xfrm>
            <a:off x="367553" y="268942"/>
            <a:ext cx="5804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 measurement understood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identification of anti-electron neutrinos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179490-EA55-5140-878B-931400207B0C}"/>
              </a:ext>
            </a:extLst>
          </p:cNvPr>
          <p:cNvSpPr/>
          <p:nvPr/>
        </p:nvSpPr>
        <p:spPr>
          <a:xfrm>
            <a:off x="8205288" y="-45051"/>
            <a:ext cx="30328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28933C-0BC5-AC4B-BA46-9BD7631FDC0E}"/>
              </a:ext>
            </a:extLst>
          </p:cNvPr>
          <p:cNvSpPr/>
          <p:nvPr/>
        </p:nvSpPr>
        <p:spPr>
          <a:xfrm>
            <a:off x="8222235" y="1006878"/>
            <a:ext cx="3032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29B2BB-63A1-BA4B-BF20-3ECA2BE6C523}"/>
              </a:ext>
            </a:extLst>
          </p:cNvPr>
          <p:cNvSpPr txBox="1"/>
          <p:nvPr/>
        </p:nvSpPr>
        <p:spPr>
          <a:xfrm>
            <a:off x="8222235" y="82221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2126318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6" name="Picture 4" descr="lighted dom strin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36513"/>
          <a:stretch>
            <a:fillRect/>
          </a:stretch>
        </p:blipFill>
        <p:spPr bwMode="auto">
          <a:xfrm>
            <a:off x="-93137" y="0"/>
            <a:ext cx="18109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1717807" y="828288"/>
            <a:ext cx="7641582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FFFFFF"/>
                </a:solidFill>
                <a:cs typeface="ＭＳ Ｐゴシック" charset="0"/>
              </a:rPr>
              <a:t>IceCube</a:t>
            </a:r>
            <a:endParaRPr lang="en-US" sz="2400" dirty="0">
              <a:solidFill>
                <a:srgbClr val="FFFFFF"/>
              </a:solidFill>
              <a:cs typeface="ＭＳ Ｐゴシック" charset="0"/>
            </a:endParaRPr>
          </a:p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err="1">
                <a:solidFill>
                  <a:srgbClr val="FFFFFF"/>
                </a:solidFill>
                <a:cs typeface="ＭＳ Ｐゴシック" charset="0"/>
              </a:rPr>
              <a:t>francis</a:t>
            </a:r>
            <a:r>
              <a:rPr lang="en-US" sz="2000" dirty="0">
                <a:solidFill>
                  <a:srgbClr val="FFFFFF"/>
                </a:solidFill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cs typeface="ＭＳ Ｐゴシック" charset="0"/>
              </a:rPr>
              <a:t>halzen</a:t>
            </a:r>
            <a:endParaRPr lang="en-US" sz="2000" dirty="0">
              <a:solidFill>
                <a:srgbClr val="FFFFFF"/>
              </a:solidFill>
              <a:cs typeface="ＭＳ Ｐゴシック" charset="0"/>
            </a:endParaRPr>
          </a:p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cs typeface="ＭＳ Ｐゴシック" charset="0"/>
            </a:endParaRPr>
          </a:p>
          <a:p>
            <a:pPr marL="342900" lvl="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bg2">
                    <a:lumMod val="75000"/>
                    <a:lumOff val="25000"/>
                  </a:schemeClr>
                </a:solidFill>
                <a:cs typeface="ＭＳ Ｐゴシック" charset="0"/>
              </a:rPr>
              <a:t>cosmic neutrinos: many independent observations</a:t>
            </a:r>
          </a:p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chemeClr val="bg2">
                    <a:lumMod val="75000"/>
                    <a:lumOff val="25000"/>
                  </a:schemeClr>
                </a:solidFill>
                <a:cs typeface="ＭＳ Ｐゴシック" charset="0"/>
              </a:rPr>
              <a:t>       </a:t>
            </a:r>
            <a:r>
              <a:rPr lang="en-US" sz="2400" dirty="0">
                <a:solidFill>
                  <a:schemeClr val="bg2">
                    <a:lumMod val="75000"/>
                    <a:lumOff val="25000"/>
                  </a:schemeClr>
                </a:solidFill>
                <a:cs typeface="ＭＳ Ｐゴシック" charset="0"/>
                <a:sym typeface="Wingdings"/>
              </a:rPr>
              <a:t> </a:t>
            </a:r>
            <a:r>
              <a:rPr lang="en-US" sz="2400" dirty="0">
                <a:solidFill>
                  <a:schemeClr val="bg2">
                    <a:lumMod val="75000"/>
                    <a:lumOff val="25000"/>
                  </a:schemeClr>
                </a:solidFill>
                <a:cs typeface="ＭＳ Ｐゴシック" charset="0"/>
              </a:rPr>
              <a:t>muon neutrinos through the Earth</a:t>
            </a:r>
          </a:p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chemeClr val="bg2">
                    <a:lumMod val="75000"/>
                    <a:lumOff val="25000"/>
                  </a:schemeClr>
                </a:solidFill>
                <a:cs typeface="ＭＳ Ｐゴシック" charset="0"/>
              </a:rPr>
              <a:t>       </a:t>
            </a:r>
            <a:r>
              <a:rPr lang="en-US" sz="2400" dirty="0">
                <a:solidFill>
                  <a:schemeClr val="bg2">
                    <a:lumMod val="75000"/>
                    <a:lumOff val="25000"/>
                  </a:schemeClr>
                </a:solidFill>
                <a:cs typeface="ＭＳ Ｐゴシック" charset="0"/>
                <a:sym typeface="Wingdings"/>
              </a:rPr>
              <a:t> </a:t>
            </a:r>
            <a:r>
              <a:rPr lang="en-US" sz="2400" dirty="0">
                <a:solidFill>
                  <a:schemeClr val="bg2">
                    <a:lumMod val="75000"/>
                    <a:lumOff val="25000"/>
                  </a:schemeClr>
                </a:solidFill>
                <a:cs typeface="ＭＳ Ｐゴシック" charset="0"/>
              </a:rPr>
              <a:t>starting neutrinos: all flavors</a:t>
            </a:r>
          </a:p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chemeClr val="bg2">
                    <a:lumMod val="75000"/>
                    <a:lumOff val="25000"/>
                  </a:schemeClr>
                </a:solidFill>
                <a:cs typeface="ＭＳ Ｐゴシック" charset="0"/>
              </a:rPr>
              <a:t>       </a:t>
            </a:r>
            <a:r>
              <a:rPr lang="en-US" sz="2400" dirty="0">
                <a:solidFill>
                  <a:schemeClr val="bg2">
                    <a:lumMod val="75000"/>
                    <a:lumOff val="25000"/>
                  </a:schemeClr>
                </a:solidFill>
                <a:cs typeface="ＭＳ Ｐゴシック" charset="0"/>
                <a:sym typeface="Wingdings" pitchFamily="2" charset="2"/>
              </a:rPr>
              <a:t> Glashow event</a:t>
            </a:r>
            <a:endParaRPr lang="en-US" sz="2400" dirty="0">
              <a:solidFill>
                <a:schemeClr val="bg2">
                  <a:lumMod val="75000"/>
                  <a:lumOff val="25000"/>
                </a:schemeClr>
              </a:solidFill>
              <a:cs typeface="ＭＳ Ｐゴシック" charset="0"/>
            </a:endParaRPr>
          </a:p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cs typeface="ＭＳ Ｐゴシック" charset="0"/>
            </a:endParaRPr>
          </a:p>
          <a:p>
            <a:pPr marL="342900" lvl="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cs typeface="ＭＳ Ｐゴシック" charset="0"/>
              </a:rPr>
              <a:t>improving the detector</a:t>
            </a:r>
          </a:p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cs typeface="ＭＳ Ｐゴシック" charset="0"/>
            </a:endParaRPr>
          </a:p>
          <a:p>
            <a:pPr marL="342900" lvl="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2">
                    <a:lumMod val="75000"/>
                    <a:lumOff val="25000"/>
                  </a:schemeClr>
                </a:solidFill>
                <a:cs typeface="ＭＳ Ｐゴシック" charset="0"/>
              </a:rPr>
              <a:t>from </a:t>
            </a:r>
            <a:r>
              <a:rPr lang="en-US" sz="2400" dirty="0" err="1">
                <a:solidFill>
                  <a:schemeClr val="bg2">
                    <a:lumMod val="75000"/>
                    <a:lumOff val="25000"/>
                  </a:schemeClr>
                </a:solidFill>
                <a:cs typeface="ＭＳ Ｐゴシック" charset="0"/>
              </a:rPr>
              <a:t>DeepCore</a:t>
            </a:r>
            <a:r>
              <a:rPr lang="en-US" sz="2400" dirty="0">
                <a:solidFill>
                  <a:schemeClr val="bg2">
                    <a:lumMod val="75000"/>
                    <a:lumOff val="25000"/>
                  </a:schemeClr>
                </a:solidFill>
                <a:cs typeface="ＭＳ Ｐゴシック" charset="0"/>
              </a:rPr>
              <a:t> to Upgrade</a:t>
            </a:r>
          </a:p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chemeClr val="bg2">
                  <a:lumMod val="75000"/>
                  <a:lumOff val="25000"/>
                </a:schemeClr>
              </a:solidFill>
              <a:cs typeface="ＭＳ Ｐゴシック" charset="0"/>
            </a:endParaRPr>
          </a:p>
          <a:p>
            <a:pPr marL="342900" lvl="0" indent="-342900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2">
                    <a:lumMod val="75000"/>
                    <a:lumOff val="25000"/>
                  </a:schemeClr>
                </a:solidFill>
                <a:cs typeface="ＭＳ Ｐゴシック" charset="0"/>
              </a:rPr>
              <a:t>more about TXS 0506+056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cs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    </a:t>
            </a:r>
          </a:p>
        </p:txBody>
      </p:sp>
      <p:sp>
        <p:nvSpPr>
          <p:cNvPr id="522244" name="Text Box 4"/>
          <p:cNvSpPr txBox="1">
            <a:spLocks noChangeArrowheads="1"/>
          </p:cNvSpPr>
          <p:nvPr/>
        </p:nvSpPr>
        <p:spPr bwMode="auto">
          <a:xfrm>
            <a:off x="6677296" y="6261100"/>
            <a:ext cx="21387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ＭＳ Ｐゴシック" charset="0"/>
              </a:rPr>
              <a:t>icecube.wisc.edu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47438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kallen_halzen">
  <a:themeElements>
    <a:clrScheme name="kallen_halze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llen_halze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llen_halze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llen_halze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llen_halze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24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3_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Office Theme">
  <a:themeElements>
    <a:clrScheme name="3_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 Light"/>
        <a:ea typeface=""/>
        <a:cs typeface=""/>
      </a:majorFont>
      <a:minorFont>
        <a:latin typeface="Helvetica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_Office Theme">
  <a:themeElements>
    <a:clrScheme name="3_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6_Office Theme">
  <a:themeElements>
    <a:clrScheme name="3_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Office Theme">
  <a:themeElements>
    <a:clrScheme name="3_Office Them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Office Them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384</TotalTime>
  <Words>839</Words>
  <Application>Microsoft Macintosh PowerPoint</Application>
  <PresentationFormat>On-screen Show (4:3)</PresentationFormat>
  <Paragraphs>268</Paragraphs>
  <Slides>43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43</vt:i4>
      </vt:variant>
    </vt:vector>
  </HeadingPairs>
  <TitlesOfParts>
    <vt:vector size="68" baseType="lpstr">
      <vt:lpstr>Arial</vt:lpstr>
      <vt:lpstr>Arial Regular</vt:lpstr>
      <vt:lpstr>Calibri</vt:lpstr>
      <vt:lpstr>Calibri Light</vt:lpstr>
      <vt:lpstr>Gill Sans Light</vt:lpstr>
      <vt:lpstr>Helvetica Neue</vt:lpstr>
      <vt:lpstr>Impact</vt:lpstr>
      <vt:lpstr>Lucida Grande</vt:lpstr>
      <vt:lpstr>Symbol</vt:lpstr>
      <vt:lpstr>Times</vt:lpstr>
      <vt:lpstr>Times New Roman</vt:lpstr>
      <vt:lpstr>Wingdings</vt:lpstr>
      <vt:lpstr>Office Theme</vt:lpstr>
      <vt:lpstr>5_Office Theme</vt:lpstr>
      <vt:lpstr>9_Office Theme</vt:lpstr>
      <vt:lpstr>2_Title, Bullets &amp; Photo</vt:lpstr>
      <vt:lpstr>10_Office Theme</vt:lpstr>
      <vt:lpstr>8_Default Design</vt:lpstr>
      <vt:lpstr>2_Office Theme</vt:lpstr>
      <vt:lpstr>16_Office Theme</vt:lpstr>
      <vt:lpstr>11_Office Theme</vt:lpstr>
      <vt:lpstr>2_kallen_halzen</vt:lpstr>
      <vt:lpstr>3_Office Theme</vt:lpstr>
      <vt:lpstr>34_Office Theme</vt:lpstr>
      <vt:lpstr>24_Office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overflow slides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 L HALZEN</dc:creator>
  <cp:lastModifiedBy>FRANCIS L HALZEN</cp:lastModifiedBy>
  <cp:revision>50</cp:revision>
  <dcterms:created xsi:type="dcterms:W3CDTF">2020-09-26T16:32:09Z</dcterms:created>
  <dcterms:modified xsi:type="dcterms:W3CDTF">2020-09-28T20:11:12Z</dcterms:modified>
</cp:coreProperties>
</file>