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</p:sldMasterIdLst>
  <p:notesMasterIdLst>
    <p:notesMasterId r:id="rId12"/>
  </p:notesMasterIdLst>
  <p:sldIdLst>
    <p:sldId id="256" r:id="rId3"/>
    <p:sldId id="258" r:id="rId4"/>
    <p:sldId id="259" r:id="rId5"/>
    <p:sldId id="264" r:id="rId6"/>
    <p:sldId id="265" r:id="rId7"/>
    <p:sldId id="261" r:id="rId8"/>
    <p:sldId id="263" r:id="rId9"/>
    <p:sldId id="260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0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9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01D51F-2B9F-4BAC-983D-0CC4BA4A245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6D16B-EE68-4336-94A7-C34D1A721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11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2D6D84-DBDF-40E1-B0DC-FEBBF0E481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8631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6341" y="826293"/>
            <a:ext cx="8200724" cy="2290763"/>
          </a:xfrm>
        </p:spPr>
        <p:txBody>
          <a:bodyPr anchor="t"/>
          <a:lstStyle>
            <a:lvl1pPr algn="l">
              <a:defRPr sz="60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6341" y="4054500"/>
            <a:ext cx="8200724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3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7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35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36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49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66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41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62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866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113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6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6372"/>
            <a:ext cx="10515600" cy="640936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0597"/>
            <a:ext cx="10515600" cy="5048918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400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103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9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6374"/>
            <a:ext cx="10515600" cy="640936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5795"/>
            <a:ext cx="10515600" cy="5048918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1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871481"/>
            <a:ext cx="10515600" cy="2852737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9533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51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5099"/>
            <a:ext cx="10515600" cy="683664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30596"/>
            <a:ext cx="5181600" cy="5023281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30596"/>
            <a:ext cx="5181600" cy="5023281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3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14216"/>
            <a:ext cx="10515600" cy="640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16841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093720"/>
            <a:ext cx="5157787" cy="4095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6841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093720"/>
            <a:ext cx="5183188" cy="4095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3467"/>
            <a:ext cx="10515600" cy="6152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5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5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36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82011"/>
            <a:ext cx="10515600" cy="6665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30594"/>
            <a:ext cx="10515600" cy="4929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AECB9-08E4-4FCE-8E95-F3B3CEE0FA0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40149-630F-4AB8-A212-F58033E8D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0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600">
          <p15:clr>
            <a:srgbClr val="F26B43"/>
          </p15:clr>
        </p15:guide>
        <p15:guide id="4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63153-FC1D-43F8-B6D1-FA21604735B8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20D6F-06F8-45DA-83C2-AB45D4AB2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794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UW Perspective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1114" y="2627481"/>
            <a:ext cx="10961915" cy="3404226"/>
          </a:xfrm>
        </p:spPr>
        <p:txBody>
          <a:bodyPr>
            <a:noAutofit/>
          </a:bodyPr>
          <a:lstStyle/>
          <a:p>
            <a:r>
              <a:rPr lang="en-US" sz="3600" b="1" dirty="0"/>
              <a:t>Steve Ackerman</a:t>
            </a:r>
            <a:r>
              <a:rPr lang="en-US" sz="3600" dirty="0"/>
              <a:t>, Vice Chancellor for Research and Graduate Education</a:t>
            </a:r>
          </a:p>
          <a:p>
            <a:r>
              <a:rPr lang="en-US" sz="3600" b="1" dirty="0"/>
              <a:t>Amy Wendt</a:t>
            </a:r>
            <a:r>
              <a:rPr lang="en-US" sz="3600" dirty="0"/>
              <a:t>, Interim Associate Vice Chancellor for Research – Physical Sciences</a:t>
            </a:r>
          </a:p>
          <a:p>
            <a:endParaRPr lang="en-US" sz="3600" dirty="0"/>
          </a:p>
          <a:p>
            <a:r>
              <a:rPr lang="en-US" sz="3600" b="1" dirty="0"/>
              <a:t>Presentation to </a:t>
            </a:r>
            <a:r>
              <a:rPr lang="en-US" sz="3600" b="1" dirty="0" err="1"/>
              <a:t>IceCube</a:t>
            </a:r>
            <a:r>
              <a:rPr lang="en-US" sz="3600" b="1" dirty="0"/>
              <a:t> IOFG</a:t>
            </a:r>
            <a:r>
              <a:rPr lang="en-US" sz="3600" dirty="0"/>
              <a:t>, September 29, 2020</a:t>
            </a:r>
            <a:r>
              <a:rPr lang="en-US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138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069" y="316372"/>
            <a:ext cx="11537156" cy="640936"/>
          </a:xfrm>
        </p:spPr>
        <p:txBody>
          <a:bodyPr>
            <a:noAutofit/>
          </a:bodyPr>
          <a:lstStyle/>
          <a:p>
            <a:r>
              <a:rPr lang="en-US" dirty="0"/>
              <a:t>UW Madison is a Leading Research University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Ranked 8</a:t>
            </a:r>
            <a:r>
              <a:rPr lang="en-US" sz="3600" baseline="30000" dirty="0"/>
              <a:t>th</a:t>
            </a:r>
            <a:r>
              <a:rPr lang="en-US" sz="3600" dirty="0"/>
              <a:t> in 2018 HERD Survey, $1.2B in research expenditures</a:t>
            </a:r>
          </a:p>
          <a:p>
            <a:endParaRPr lang="en-US" sz="3600" dirty="0"/>
          </a:p>
          <a:p>
            <a:r>
              <a:rPr lang="en-US" sz="3600" dirty="0"/>
              <a:t>Ranked 3</a:t>
            </a:r>
            <a:r>
              <a:rPr lang="en-US" sz="3600" baseline="30000" dirty="0"/>
              <a:t>rd</a:t>
            </a:r>
            <a:r>
              <a:rPr lang="en-US" sz="3600" dirty="0"/>
              <a:t> in number of PhDs awarded in 2018 (NSF Survey of Earned Doctorates)</a:t>
            </a:r>
          </a:p>
          <a:p>
            <a:endParaRPr lang="en-US" sz="3600" dirty="0"/>
          </a:p>
          <a:p>
            <a:r>
              <a:rPr lang="en-US" sz="3600" dirty="0"/>
              <a:t>Top 20 rankings for graduate programs in physics, statistics, mathematics, chemistry, earth sciences, computer science, and statistics</a:t>
            </a:r>
          </a:p>
        </p:txBody>
      </p:sp>
    </p:spTree>
    <p:extLst>
      <p:ext uri="{BB962C8B-B14F-4D97-AF65-F5344CB8AC3E}">
        <p14:creationId xmlns:p14="http://schemas.microsoft.com/office/powerpoint/2010/main" val="4051568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OVCRGE and how does it support research on campus?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4475"/>
            <a:ext cx="10907486" cy="4765040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Oversight and leadership of 17 interdisciplinary research  centers</a:t>
            </a:r>
          </a:p>
          <a:p>
            <a:endParaRPr lang="en-US" sz="3200" dirty="0"/>
          </a:p>
          <a:p>
            <a:r>
              <a:rPr lang="en-US" sz="3200" dirty="0"/>
              <a:t>Responsible for research policy and management of all extramural research awards</a:t>
            </a:r>
          </a:p>
          <a:p>
            <a:endParaRPr lang="en-US" sz="3200" dirty="0"/>
          </a:p>
          <a:p>
            <a:r>
              <a:rPr lang="en-US" sz="3200" dirty="0"/>
              <a:t>Oversees compliance with all federal research policies</a:t>
            </a:r>
          </a:p>
          <a:p>
            <a:endParaRPr lang="en-US" sz="3200" dirty="0"/>
          </a:p>
          <a:p>
            <a:r>
              <a:rPr lang="en-US" sz="3200" dirty="0"/>
              <a:t>Oversight for all campus graduate programs</a:t>
            </a:r>
          </a:p>
          <a:p>
            <a:endParaRPr lang="en-US" sz="3200" dirty="0"/>
          </a:p>
          <a:p>
            <a:r>
              <a:rPr lang="en-US" sz="3200" dirty="0"/>
              <a:t>Strategic investment of $60M in support of campus research enterprise in 2019</a:t>
            </a:r>
          </a:p>
        </p:txBody>
      </p:sp>
    </p:spTree>
    <p:extLst>
      <p:ext uri="{BB962C8B-B14F-4D97-AF65-F5344CB8AC3E}">
        <p14:creationId xmlns:p14="http://schemas.microsoft.com/office/powerpoint/2010/main" val="3490435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756007" y="277129"/>
            <a:ext cx="7924800" cy="1265237"/>
          </a:xfrm>
        </p:spPr>
        <p:txBody>
          <a:bodyPr/>
          <a:lstStyle/>
          <a:p>
            <a:pPr algn="ctr"/>
            <a:r>
              <a:rPr lang="en-US" altLang="en-US" b="1" dirty="0"/>
              <a:t>OVCRGE Research Centers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10613571" cy="4419600"/>
          </a:xfrm>
        </p:spPr>
        <p:txBody>
          <a:bodyPr numCol="2">
            <a:noAutofit/>
          </a:bodyPr>
          <a:lstStyle/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Aquatic Sciences Center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Arboretum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Biotechnology Center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 err="1"/>
              <a:t>Biotron</a:t>
            </a:r>
            <a:endParaRPr lang="en-US" altLang="en-US" sz="2000" dirty="0"/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Data Science Institute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Center for Genomic Science Innovation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Center for Quantitative Cell Imaging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Institute on Aging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Institute for Molecular Virology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>
                <a:solidFill>
                  <a:srgbClr val="C00000"/>
                </a:solidFill>
              </a:rPr>
              <a:t>Physical Sciences Lab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Primate Research Center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>
                <a:solidFill>
                  <a:srgbClr val="C00000"/>
                </a:solidFill>
              </a:rPr>
              <a:t>Space Science &amp; Engineering Center 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Stem Cell &amp; Regenerative Medicine Center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 err="1"/>
              <a:t>Waisman</a:t>
            </a:r>
            <a:r>
              <a:rPr lang="en-US" altLang="en-US" sz="2000" dirty="0"/>
              <a:t> Center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>
                <a:solidFill>
                  <a:srgbClr val="C00000"/>
                </a:solidFill>
              </a:rPr>
              <a:t>Wisconsin </a:t>
            </a:r>
            <a:r>
              <a:rPr lang="en-US" altLang="en-US" sz="2000" dirty="0" err="1">
                <a:solidFill>
                  <a:srgbClr val="C00000"/>
                </a:solidFill>
              </a:rPr>
              <a:t>IceCube</a:t>
            </a:r>
            <a:r>
              <a:rPr lang="en-US" altLang="en-US" sz="2000" dirty="0">
                <a:solidFill>
                  <a:srgbClr val="C00000"/>
                </a:solidFill>
              </a:rPr>
              <a:t> Particle Astrophysics Center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Wisconsin Energy Institute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dirty="0"/>
              <a:t>Wisconsin Institute for Discovery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895601" y="1219201"/>
            <a:ext cx="5262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rgbClr val="AD001F"/>
                </a:solidFill>
                <a:latin typeface="+mj-lt"/>
              </a:rPr>
              <a:t>From particles to prairies</a:t>
            </a:r>
          </a:p>
        </p:txBody>
      </p:sp>
    </p:spTree>
    <p:extLst>
      <p:ext uri="{BB962C8B-B14F-4D97-AF65-F5344CB8AC3E}">
        <p14:creationId xmlns:p14="http://schemas.microsoft.com/office/powerpoint/2010/main" val="71432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2766" y="46145"/>
            <a:ext cx="73802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Office of the Vice Chancellor for Research and Graduate Education (OVCRGE)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803850" y="1394646"/>
            <a:ext cx="1292757" cy="64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Natasha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Kassulke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Manager of Strategic Communications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11032094" y="6355356"/>
            <a:ext cx="8224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3/1/2019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H="1" flipV="1">
            <a:off x="959452" y="2095842"/>
            <a:ext cx="7966355" cy="1867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434109" y="2397764"/>
            <a:ext cx="1484832" cy="657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Petra Schroeder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Administration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Vice Chancellor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904359" y="2397764"/>
            <a:ext cx="1314695" cy="657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OVCRGE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Centers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2311" y="2397764"/>
            <a:ext cx="1357561" cy="657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Divisional Associate Vice Chancellors for Research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345915" y="2402915"/>
            <a:ext cx="1377432" cy="657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Brian Fox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Policy and Integrity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Vice Chancellor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775980" y="3258354"/>
            <a:ext cx="1817373" cy="2543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Aquatic Sciences Center 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Arboretum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Biotechnology Center</a:t>
            </a:r>
          </a:p>
          <a:p>
            <a:pPr lvl="0" algn="ctr">
              <a:defRPr/>
            </a:pPr>
            <a:r>
              <a:rPr lang="en-US" sz="900" dirty="0" err="1">
                <a:solidFill>
                  <a:prstClr val="black"/>
                </a:solidFill>
              </a:rPr>
              <a:t>Biotron</a:t>
            </a:r>
            <a:endParaRPr lang="en-US" sz="900" dirty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Data Science Institute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Genomic Science Innovation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Quantitative Cell Imaging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Institute on Aging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Molecular Virology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Primate Research Center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Physical Sciences Lab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Space Science &amp; Engineering</a:t>
            </a:r>
          </a:p>
          <a:p>
            <a:pPr lvl="0" algn="ctr">
              <a:defRPr/>
            </a:pPr>
            <a:r>
              <a:rPr lang="en-US" sz="900" dirty="0" err="1">
                <a:solidFill>
                  <a:prstClr val="black"/>
                </a:solidFill>
              </a:rPr>
              <a:t>Waisman</a:t>
            </a:r>
            <a:r>
              <a:rPr lang="en-US" sz="900" dirty="0">
                <a:solidFill>
                  <a:prstClr val="black"/>
                </a:solidFill>
              </a:rPr>
              <a:t> Center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Wisconsin Energy Institute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Wisconsin Institute for Discovery</a:t>
            </a:r>
          </a:p>
          <a:p>
            <a:pPr lvl="0" algn="ctr">
              <a:defRPr/>
            </a:pPr>
            <a:r>
              <a:rPr lang="en-US" sz="900" b="1" dirty="0">
                <a:solidFill>
                  <a:srgbClr val="C00000"/>
                </a:solidFill>
              </a:rPr>
              <a:t>WIPAC (</a:t>
            </a:r>
            <a:r>
              <a:rPr lang="en-US" sz="900" b="1" dirty="0" err="1">
                <a:solidFill>
                  <a:srgbClr val="C00000"/>
                </a:solidFill>
              </a:rPr>
              <a:t>IceCube</a:t>
            </a:r>
            <a:r>
              <a:rPr lang="en-US" sz="900" b="1" dirty="0">
                <a:solidFill>
                  <a:srgbClr val="C00000"/>
                </a:solidFill>
              </a:rPr>
              <a:t>)</a:t>
            </a:r>
          </a:p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Stem Cell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84607" y="3179224"/>
            <a:ext cx="1403541" cy="5486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Amy Wendt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Physical Sciences - Interim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Vice Chancellor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4607" y="4326148"/>
            <a:ext cx="1420394" cy="54864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Cynthia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Czajkowski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Biological Sciences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Vice Chancellor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84607" y="5542235"/>
            <a:ext cx="1420393" cy="5486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Lawrence Berger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Social Sciences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Vice Chancellor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76180" y="6187470"/>
            <a:ext cx="1420393" cy="5247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Florence Hsia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Arts and Humanities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Vice Chancellor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70961" y="3793720"/>
            <a:ext cx="1120197" cy="450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Tom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Demke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Export 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Compliance Officer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70961" y="4940644"/>
            <a:ext cx="1134039" cy="4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Rebecca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Moritz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Select Agents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Responsible Officer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931513" y="3277912"/>
            <a:ext cx="1329567" cy="657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Julie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Karpelenia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Human Resources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Assistant Vice Chancellor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931513" y="4148281"/>
            <a:ext cx="1329567" cy="657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Nick Novak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Assistant Vice Chancellor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931513" y="5067547"/>
            <a:ext cx="1322131" cy="657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Russell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Schwalbe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Accounting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Assistant Vice Chancellor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939476" y="5951608"/>
            <a:ext cx="1329567" cy="657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Mark Wegener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Information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Director of Computer Services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331908" y="3064720"/>
            <a:ext cx="5331" cy="34432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31" idx="0"/>
          </p:cNvCxnSpPr>
          <p:nvPr/>
        </p:nvCxnSpPr>
        <p:spPr>
          <a:xfrm flipH="1" flipV="1">
            <a:off x="959452" y="2100994"/>
            <a:ext cx="1640" cy="2967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2559312" y="2099305"/>
            <a:ext cx="0" cy="3227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>
            <a:off x="601117" y="5106468"/>
            <a:ext cx="15964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7307861" y="2114515"/>
            <a:ext cx="0" cy="27960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6695619" y="3074498"/>
            <a:ext cx="0" cy="32056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49" idx="1"/>
          </p:cNvCxnSpPr>
          <p:nvPr/>
        </p:nvCxnSpPr>
        <p:spPr>
          <a:xfrm flipH="1">
            <a:off x="6707471" y="6280197"/>
            <a:ext cx="23200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46" idx="1"/>
          </p:cNvCxnSpPr>
          <p:nvPr/>
        </p:nvCxnSpPr>
        <p:spPr>
          <a:xfrm flipH="1">
            <a:off x="6699508" y="3606501"/>
            <a:ext cx="23200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47" idx="1"/>
          </p:cNvCxnSpPr>
          <p:nvPr/>
        </p:nvCxnSpPr>
        <p:spPr>
          <a:xfrm flipH="1">
            <a:off x="6699508" y="4476870"/>
            <a:ext cx="232005" cy="3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48" idx="1"/>
          </p:cNvCxnSpPr>
          <p:nvPr/>
        </p:nvCxnSpPr>
        <p:spPr>
          <a:xfrm flipH="1">
            <a:off x="6699510" y="5396136"/>
            <a:ext cx="23200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8844832" y="2364937"/>
            <a:ext cx="1481328" cy="6583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Kim Moreland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and Sponsored Programs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Vice Chancellor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5647413" y="1177434"/>
            <a:ext cx="1" cy="9039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1866937" y="2413013"/>
            <a:ext cx="1388354" cy="6517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Nadine Connor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Policy and Compliance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Vice Chancellor</a:t>
            </a:r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337239" y="4672699"/>
            <a:ext cx="1546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15963" y="3713510"/>
            <a:ext cx="2625" cy="2305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01117" y="4874788"/>
            <a:ext cx="0" cy="2374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615963" y="3944040"/>
            <a:ext cx="15964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0334295" y="482606"/>
            <a:ext cx="1275370" cy="64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William Karpus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Graduate School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Dean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5561706" y="2095842"/>
            <a:ext cx="0" cy="30707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 flipV="1">
            <a:off x="3983443" y="2114515"/>
            <a:ext cx="5519" cy="2796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6553200" y="1173604"/>
            <a:ext cx="0" cy="6117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553202" y="1777364"/>
            <a:ext cx="2241856" cy="80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8925807" y="2114515"/>
            <a:ext cx="0" cy="2448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337239" y="3408546"/>
            <a:ext cx="1546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329937" y="5801544"/>
            <a:ext cx="1546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329937" y="6507928"/>
            <a:ext cx="1546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30" idx="2"/>
          </p:cNvCxnSpPr>
          <p:nvPr/>
        </p:nvCxnSpPr>
        <p:spPr>
          <a:xfrm flipH="1">
            <a:off x="5561706" y="3054942"/>
            <a:ext cx="1" cy="19546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9965715" y="3165723"/>
            <a:ext cx="1464285" cy="6583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Robert Andresen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Director,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Financial Services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0007866" y="3966510"/>
            <a:ext cx="1422134" cy="6583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Mark Sweet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Director,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Grant &amp; Contract Services</a:t>
            </a:r>
          </a:p>
        </p:txBody>
      </p:sp>
      <p:cxnSp>
        <p:nvCxnSpPr>
          <p:cNvPr id="77" name="Straight Connector 76"/>
          <p:cNvCxnSpPr/>
          <p:nvPr/>
        </p:nvCxnSpPr>
        <p:spPr>
          <a:xfrm flipH="1" flipV="1">
            <a:off x="9778239" y="3520840"/>
            <a:ext cx="190741" cy="18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9778239" y="3039417"/>
            <a:ext cx="8297" cy="12651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9778239" y="4304581"/>
            <a:ext cx="228818" cy="5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0455506" y="1127937"/>
            <a:ext cx="0" cy="133759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10658933" y="1315345"/>
            <a:ext cx="1195634" cy="64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Lisa Martin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Dean</a:t>
            </a:r>
          </a:p>
        </p:txBody>
      </p:sp>
      <p:sp>
        <p:nvSpPr>
          <p:cNvPr id="86" name="Rectangle 85"/>
          <p:cNvSpPr/>
          <p:nvPr/>
        </p:nvSpPr>
        <p:spPr>
          <a:xfrm>
            <a:off x="10670806" y="2148084"/>
            <a:ext cx="1195634" cy="64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Parmesh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Ramanathan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Associate Dean</a:t>
            </a:r>
          </a:p>
        </p:txBody>
      </p:sp>
      <p:cxnSp>
        <p:nvCxnSpPr>
          <p:cNvPr id="23" name="Straight Connector 22"/>
          <p:cNvCxnSpPr>
            <a:stCxn id="81" idx="1"/>
          </p:cNvCxnSpPr>
          <p:nvPr/>
        </p:nvCxnSpPr>
        <p:spPr>
          <a:xfrm flipH="1">
            <a:off x="10455506" y="1635385"/>
            <a:ext cx="20342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6" idx="1"/>
          </p:cNvCxnSpPr>
          <p:nvPr/>
        </p:nvCxnSpPr>
        <p:spPr>
          <a:xfrm flipH="1" flipV="1">
            <a:off x="10455506" y="2465529"/>
            <a:ext cx="215300" cy="25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4732166" y="529407"/>
            <a:ext cx="1905000" cy="64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Steve Ackerman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Vice Chancellor for Research and Graduate Education</a:t>
            </a:r>
          </a:p>
        </p:txBody>
      </p:sp>
      <p:cxnSp>
        <p:nvCxnSpPr>
          <p:cNvPr id="76" name="Straight Connector 75"/>
          <p:cNvCxnSpPr>
            <a:endCxn id="67" idx="3"/>
          </p:cNvCxnSpPr>
          <p:nvPr/>
        </p:nvCxnSpPr>
        <p:spPr>
          <a:xfrm flipH="1">
            <a:off x="6637166" y="831033"/>
            <a:ext cx="3697131" cy="184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7341407" y="959296"/>
            <a:ext cx="1292757" cy="6478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Peggy Ziebarth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Assistant to the VCRGE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6637166" y="1117559"/>
            <a:ext cx="70424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2219947" y="3754247"/>
            <a:ext cx="1043907" cy="5532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Lynn Haynes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Director of the Office of Research Compliance</a:t>
            </a:r>
          </a:p>
        </p:txBody>
      </p:sp>
      <p:sp>
        <p:nvSpPr>
          <p:cNvPr id="80" name="Rectangle 79"/>
          <p:cNvSpPr/>
          <p:nvPr/>
        </p:nvSpPr>
        <p:spPr>
          <a:xfrm>
            <a:off x="8542381" y="3874164"/>
            <a:ext cx="1082185" cy="6478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Kathleen Ruby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Assistant to the AVCs</a:t>
            </a:r>
          </a:p>
        </p:txBody>
      </p:sp>
      <p:cxnSp>
        <p:nvCxnSpPr>
          <p:cNvPr id="21" name="Straight Connector 20"/>
          <p:cNvCxnSpPr>
            <a:stCxn id="29" idx="3"/>
          </p:cNvCxnSpPr>
          <p:nvPr/>
        </p:nvCxnSpPr>
        <p:spPr>
          <a:xfrm>
            <a:off x="7918941" y="2726353"/>
            <a:ext cx="46305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8381773" y="2726353"/>
            <a:ext cx="227" cy="15507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8535673" y="3152674"/>
            <a:ext cx="1082185" cy="6478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Ryan Pingel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Policy and Planning Analyst</a:t>
            </a:r>
          </a:p>
        </p:txBody>
      </p:sp>
      <p:cxnSp>
        <p:nvCxnSpPr>
          <p:cNvPr id="78" name="Straight Connector 77"/>
          <p:cNvCxnSpPr/>
          <p:nvPr/>
        </p:nvCxnSpPr>
        <p:spPr>
          <a:xfrm flipV="1">
            <a:off x="8371040" y="3489476"/>
            <a:ext cx="171341" cy="108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382000" y="4277075"/>
            <a:ext cx="17111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2224532" y="3222989"/>
            <a:ext cx="1022774" cy="4602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Nichelle Cobb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Director of Health Science IRB</a:t>
            </a:r>
          </a:p>
        </p:txBody>
      </p:sp>
      <p:sp>
        <p:nvSpPr>
          <p:cNvPr id="79" name="Rectangle 78"/>
          <p:cNvSpPr/>
          <p:nvPr/>
        </p:nvSpPr>
        <p:spPr>
          <a:xfrm>
            <a:off x="3501795" y="3527039"/>
            <a:ext cx="963299" cy="594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Human Research Protection Program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500916" y="4198112"/>
            <a:ext cx="965055" cy="4842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Casey Pellien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Director of Ed/SBS IRB</a:t>
            </a:r>
          </a:p>
        </p:txBody>
      </p:sp>
      <p:sp>
        <p:nvSpPr>
          <p:cNvPr id="85" name="Rectangle 84"/>
          <p:cNvSpPr/>
          <p:nvPr/>
        </p:nvSpPr>
        <p:spPr>
          <a:xfrm>
            <a:off x="2225338" y="4516119"/>
            <a:ext cx="1029953" cy="702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Janet Welter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RARC Veterinary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Chief Campus Veterinarian</a:t>
            </a:r>
          </a:p>
        </p:txBody>
      </p:sp>
      <p:cxnSp>
        <p:nvCxnSpPr>
          <p:cNvPr id="88" name="Straight Connector 87"/>
          <p:cNvCxnSpPr/>
          <p:nvPr/>
        </p:nvCxnSpPr>
        <p:spPr>
          <a:xfrm>
            <a:off x="2040468" y="3073568"/>
            <a:ext cx="276" cy="10512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084077" y="4398679"/>
            <a:ext cx="267309" cy="161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040468" y="3500338"/>
            <a:ext cx="18459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2042406" y="3979816"/>
            <a:ext cx="18459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3495215" y="4778174"/>
            <a:ext cx="991872" cy="5982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Marwa Bassiouni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RARC Operations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Assistant Director</a:t>
            </a:r>
          </a:p>
        </p:txBody>
      </p:sp>
      <p:cxnSp>
        <p:nvCxnSpPr>
          <p:cNvPr id="114" name="Straight Connector 113"/>
          <p:cNvCxnSpPr/>
          <p:nvPr/>
        </p:nvCxnSpPr>
        <p:spPr>
          <a:xfrm>
            <a:off x="3345915" y="3979816"/>
            <a:ext cx="0" cy="9608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3347125" y="4944311"/>
            <a:ext cx="1546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>
            <a:off x="3345915" y="3979816"/>
            <a:ext cx="1546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2040468" y="4084361"/>
            <a:ext cx="0" cy="847434"/>
          </a:xfrm>
          <a:prstGeom prst="line">
            <a:avLst/>
          </a:prstGeom>
          <a:ln>
            <a:solidFill>
              <a:schemeClr val="dk1"/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042406" y="4940643"/>
            <a:ext cx="184595" cy="0"/>
          </a:xfrm>
          <a:prstGeom prst="line">
            <a:avLst/>
          </a:prstGeom>
          <a:ln w="25400" cap="flat" cmpd="sng" algn="ctr">
            <a:solidFill>
              <a:schemeClr val="dk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V="1">
            <a:off x="2700679" y="4315513"/>
            <a:ext cx="0" cy="19256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084077" y="4303369"/>
            <a:ext cx="5186" cy="1084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H="1">
            <a:off x="3347125" y="4516119"/>
            <a:ext cx="1546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06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4185DA31-919D-2E42-A220-F207B7C539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29" y="310653"/>
            <a:ext cx="10336196" cy="6404467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0D1968A-FEFD-46CF-B942-A8553F142141}"/>
              </a:ext>
            </a:extLst>
          </p:cNvPr>
          <p:cNvSpPr/>
          <p:nvPr/>
        </p:nvSpPr>
        <p:spPr>
          <a:xfrm>
            <a:off x="1079517" y="347623"/>
            <a:ext cx="2890886" cy="76751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C415D4C-2A66-46CA-82CE-25A83C92024E}"/>
              </a:ext>
            </a:extLst>
          </p:cNvPr>
          <p:cNvSpPr/>
          <p:nvPr/>
        </p:nvSpPr>
        <p:spPr>
          <a:xfrm>
            <a:off x="36544" y="594543"/>
            <a:ext cx="978408" cy="24509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55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138E-E560-4900-A7AE-EC5A8099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371"/>
            <a:ext cx="10515600" cy="962359"/>
          </a:xfrm>
        </p:spPr>
        <p:txBody>
          <a:bodyPr>
            <a:normAutofit fontScale="90000"/>
          </a:bodyPr>
          <a:lstStyle/>
          <a:p>
            <a:r>
              <a:rPr lang="en-US" dirty="0"/>
              <a:t>OVCRGE Support for </a:t>
            </a:r>
            <a:r>
              <a:rPr lang="en-US" dirty="0" err="1"/>
              <a:t>IceCube</a:t>
            </a:r>
            <a:r>
              <a:rPr lang="en-US" dirty="0"/>
              <a:t> and Future Facility Enhancements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FE89B-9780-4FA3-A258-10A6D0A96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6356"/>
            <a:ext cx="10515600" cy="504891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Campus investment in M&amp;O of $18.5M since 2010.</a:t>
            </a:r>
          </a:p>
          <a:p>
            <a:pPr>
              <a:lnSpc>
                <a:spcPct val="120000"/>
              </a:lnSpc>
            </a:pPr>
            <a:r>
              <a:rPr lang="en-US" dirty="0"/>
              <a:t>Providing internal oversight for the project.</a:t>
            </a:r>
          </a:p>
          <a:p>
            <a:pPr>
              <a:lnSpc>
                <a:spcPct val="120000"/>
              </a:lnSpc>
            </a:pPr>
            <a:r>
              <a:rPr lang="en-US" dirty="0"/>
              <a:t>Appointing the Director of Operations</a:t>
            </a:r>
          </a:p>
          <a:p>
            <a:pPr>
              <a:lnSpc>
                <a:spcPct val="120000"/>
              </a:lnSpc>
            </a:pPr>
            <a:r>
              <a:rPr lang="en-US" dirty="0"/>
              <a:t>Ensuring that the M&amp;O Program has adequate staff and support.</a:t>
            </a:r>
          </a:p>
          <a:p>
            <a:pPr>
              <a:lnSpc>
                <a:spcPct val="120000"/>
              </a:lnSpc>
            </a:pPr>
            <a:r>
              <a:rPr lang="en-US" dirty="0"/>
              <a:t>Ensuring that an adequate management structure is established for managing the project and monitoring progress.</a:t>
            </a:r>
          </a:p>
          <a:p>
            <a:pPr>
              <a:lnSpc>
                <a:spcPct val="120000"/>
              </a:lnSpc>
            </a:pPr>
            <a:r>
              <a:rPr lang="en-US" dirty="0"/>
              <a:t>Ensuring accurate and timely reporting.</a:t>
            </a:r>
          </a:p>
          <a:p>
            <a:pPr>
              <a:lnSpc>
                <a:spcPct val="120000"/>
              </a:lnSpc>
            </a:pPr>
            <a:r>
              <a:rPr lang="en-US" dirty="0"/>
              <a:t>Establishing subawards with other U.S. collaborating institutions and providing appropriate funding.</a:t>
            </a:r>
          </a:p>
          <a:p>
            <a:pPr>
              <a:lnSpc>
                <a:spcPct val="120000"/>
              </a:lnSpc>
            </a:pPr>
            <a:r>
              <a:rPr lang="en-US" dirty="0"/>
              <a:t>Establishing MOUs between the UW and non-U.S. collaborators defining the non-U.S. collaborators' deliverables.</a:t>
            </a:r>
          </a:p>
          <a:p>
            <a:pPr>
              <a:lnSpc>
                <a:spcPct val="120000"/>
              </a:lnSpc>
            </a:pPr>
            <a:r>
              <a:rPr lang="en-US" dirty="0"/>
              <a:t>Guaranteeing continuity of operations during funding delays.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5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235" y="1"/>
            <a:ext cx="10307783" cy="1032164"/>
          </a:xfrm>
        </p:spPr>
        <p:txBody>
          <a:bodyPr>
            <a:normAutofit/>
          </a:bodyPr>
          <a:lstStyle/>
          <a:p>
            <a:r>
              <a:rPr lang="en-US" sz="4000" dirty="0"/>
              <a:t>Lessons Learned from IceCube 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5646" y="1270989"/>
            <a:ext cx="10012898" cy="477976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During construction of IceCube, over 80% of the $239M was allocated directly to and managed by UW–Madison.</a:t>
            </a:r>
          </a:p>
          <a:p>
            <a:endParaRPr lang="en-US" dirty="0"/>
          </a:p>
          <a:p>
            <a:r>
              <a:rPr lang="en-US" dirty="0"/>
              <a:t>The Graduate School (now OVCRGE) provided support and oversight and helped establish WIPAC as one of its centers to support the large facility.</a:t>
            </a:r>
          </a:p>
          <a:p>
            <a:endParaRPr lang="en-US" dirty="0"/>
          </a:p>
          <a:p>
            <a:r>
              <a:rPr lang="en-US" dirty="0"/>
              <a:t>Project Director (WIPAC Center Director) directly reported to the Vice Chancellor for Research.</a:t>
            </a:r>
          </a:p>
          <a:p>
            <a:endParaRPr lang="en-US" dirty="0"/>
          </a:p>
          <a:p>
            <a:r>
              <a:rPr lang="en-US" dirty="0"/>
              <a:t>Close collaboration between WIPAC and Graduate School (now OVCRGE) ensured that brief delays in funding did not compromise the project.</a:t>
            </a:r>
          </a:p>
        </p:txBody>
      </p:sp>
    </p:spTree>
    <p:extLst>
      <p:ext uri="{BB962C8B-B14F-4D97-AF65-F5344CB8AC3E}">
        <p14:creationId xmlns:p14="http://schemas.microsoft.com/office/powerpoint/2010/main" val="1073725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Celebrating </a:t>
            </a:r>
            <a:r>
              <a:rPr lang="en-US" dirty="0" err="1"/>
              <a:t>IceCube</a:t>
            </a:r>
            <a:r>
              <a:rPr lang="en-US" dirty="0"/>
              <a:t> 10 Year Anniversary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0597"/>
            <a:ext cx="10884108" cy="5048918"/>
          </a:xfrm>
        </p:spPr>
        <p:txBody>
          <a:bodyPr>
            <a:normAutofit/>
          </a:bodyPr>
          <a:lstStyle/>
          <a:p>
            <a:r>
              <a:rPr lang="en-US" dirty="0"/>
              <a:t>The OVCRGE of UW-Madison is committed to supporting WIPAC to ensure continued success of the IceCube Neutrino Observatory.</a:t>
            </a:r>
          </a:p>
          <a:p>
            <a:r>
              <a:rPr lang="en-US" dirty="0"/>
              <a:t>The exciting IceCube science is a point of pride for the campus</a:t>
            </a:r>
          </a:p>
          <a:p>
            <a:pPr lvl="1"/>
            <a:r>
              <a:rPr lang="en-US" dirty="0"/>
              <a:t>VIP briefing before the NSF press conference announcing the multi-messenger observation of the TXS blazar.</a:t>
            </a:r>
          </a:p>
          <a:p>
            <a:pPr lvl="1"/>
            <a:r>
              <a:rPr lang="en-US" dirty="0" err="1"/>
              <a:t>IceCube</a:t>
            </a:r>
            <a:r>
              <a:rPr lang="en-US" dirty="0"/>
              <a:t> featured as UW research success story in public media.</a:t>
            </a:r>
          </a:p>
          <a:p>
            <a:r>
              <a:rPr lang="en-US" dirty="0"/>
              <a:t>Ongoing consistent and clear communication is essential to future success.</a:t>
            </a:r>
          </a:p>
          <a:p>
            <a:r>
              <a:rPr lang="en-US" dirty="0"/>
              <a:t>We look forward to working with </a:t>
            </a:r>
            <a:r>
              <a:rPr lang="en-US" dirty="0" err="1"/>
              <a:t>IceCube</a:t>
            </a:r>
            <a:r>
              <a:rPr lang="en-US" dirty="0"/>
              <a:t> through Upgrade construction as well as future expansion.</a:t>
            </a:r>
          </a:p>
        </p:txBody>
      </p:sp>
    </p:spTree>
    <p:extLst>
      <p:ext uri="{BB962C8B-B14F-4D97-AF65-F5344CB8AC3E}">
        <p14:creationId xmlns:p14="http://schemas.microsoft.com/office/powerpoint/2010/main" val="3395669435"/>
      </p:ext>
    </p:extLst>
  </p:cSld>
  <p:clrMapOvr>
    <a:masterClrMapping/>
  </p:clrMapOvr>
</p:sld>
</file>

<file path=ppt/theme/theme1.xml><?xml version="1.0" encoding="utf-8"?>
<a:theme xmlns:a="http://schemas.openxmlformats.org/drawingml/2006/main" name="Widescreen_Red">
  <a:themeElements>
    <a:clrScheme name="UWBrand">
      <a:dk1>
        <a:sysClr val="windowText" lastClr="000000"/>
      </a:dk1>
      <a:lt1>
        <a:srgbClr val="FFFFFF"/>
      </a:lt1>
      <a:dk2>
        <a:srgbClr val="FFFFFF"/>
      </a:dk2>
      <a:lt2>
        <a:srgbClr val="FFFFFF"/>
      </a:lt2>
      <a:accent1>
        <a:srgbClr val="C5050C"/>
      </a:accent1>
      <a:accent2>
        <a:srgbClr val="FF8000"/>
      </a:accent2>
      <a:accent3>
        <a:srgbClr val="FFBF00"/>
      </a:accent3>
      <a:accent4>
        <a:srgbClr val="97B85F"/>
      </a:accent4>
      <a:accent5>
        <a:srgbClr val="6B9999"/>
      </a:accent5>
      <a:accent6>
        <a:srgbClr val="386666"/>
      </a:accent6>
      <a:hlink>
        <a:srgbClr val="0479A8"/>
      </a:hlink>
      <a:folHlink>
        <a:srgbClr val="0479A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4FA24B0-614A-46A9-952B-3BEC799944BB}" vid="{0E33C0C4-5213-43F4-B4E3-5E417AC030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Wide_Red</Template>
  <TotalTime>845</TotalTime>
  <Words>787</Words>
  <Application>Microsoft Macintosh PowerPoint</Application>
  <PresentationFormat>Widescreen</PresentationFormat>
  <Paragraphs>171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Widescreen_Red</vt:lpstr>
      <vt:lpstr>Office Theme</vt:lpstr>
      <vt:lpstr>UW Perspective</vt:lpstr>
      <vt:lpstr>UW Madison is a Leading Research University</vt:lpstr>
      <vt:lpstr>What is the OVCRGE and how does it support research on campus?</vt:lpstr>
      <vt:lpstr>OVCRGE Research Centers </vt:lpstr>
      <vt:lpstr>PowerPoint Presentation</vt:lpstr>
      <vt:lpstr>PowerPoint Presentation</vt:lpstr>
      <vt:lpstr>OVCRGE Support for IceCube and Future Facility Enhancements</vt:lpstr>
      <vt:lpstr>Lessons Learned from IceCube Construction</vt:lpstr>
      <vt:lpstr>Celebrating IceCube 10 Year Anniversary</vt:lpstr>
    </vt:vector>
  </TitlesOfParts>
  <Company>University of Wisconsin-Madison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UW Perspective</dc:title>
  <dc:creator>Kael Hanson</dc:creator>
  <cp:lastModifiedBy>Amy Wendt</cp:lastModifiedBy>
  <cp:revision>40</cp:revision>
  <cp:lastPrinted>2020-09-28T21:01:25Z</cp:lastPrinted>
  <dcterms:created xsi:type="dcterms:W3CDTF">2019-03-06T18:34:46Z</dcterms:created>
  <dcterms:modified xsi:type="dcterms:W3CDTF">2020-09-29T03:40:18Z</dcterms:modified>
</cp:coreProperties>
</file>