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1"/>
  </p:notesMasterIdLst>
  <p:sldIdLst>
    <p:sldId id="260" r:id="rId2"/>
    <p:sldId id="289" r:id="rId3"/>
    <p:sldId id="284" r:id="rId4"/>
    <p:sldId id="267" r:id="rId5"/>
    <p:sldId id="276" r:id="rId6"/>
    <p:sldId id="281" r:id="rId7"/>
    <p:sldId id="280" r:id="rId8"/>
    <p:sldId id="270" r:id="rId9"/>
    <p:sldId id="274" r:id="rId10"/>
    <p:sldId id="283" r:id="rId11"/>
    <p:sldId id="282" r:id="rId12"/>
    <p:sldId id="286" r:id="rId13"/>
    <p:sldId id="268" r:id="rId14"/>
    <p:sldId id="269" r:id="rId15"/>
    <p:sldId id="266" r:id="rId16"/>
    <p:sldId id="278" r:id="rId17"/>
    <p:sldId id="287" r:id="rId18"/>
    <p:sldId id="288" r:id="rId19"/>
    <p:sldId id="285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22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7" autoAdjust="0"/>
    <p:restoredTop sz="94660"/>
  </p:normalViewPr>
  <p:slideViewPr>
    <p:cSldViewPr snapToGrid="0">
      <p:cViewPr>
        <p:scale>
          <a:sx n="98" d="100"/>
          <a:sy n="98" d="100"/>
        </p:scale>
        <p:origin x="198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7EC19-F078-4B0C-8615-4F7A893CC1A2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5BCF75-AE55-4C73-A52D-29B62762B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232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2020.09.29-30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IOFG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69A0-F3FB-4735-9F6A-5DD09F844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35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2020.09.29-30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IOFG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69A0-F3FB-4735-9F6A-5DD09F844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750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2020.09.29-30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IOFG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69A0-F3FB-4735-9F6A-5DD09F844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79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  <a:lvl2pPr>
              <a:defRPr>
                <a:latin typeface="Arial Rounded MT Bold" panose="020F0704030504030204" pitchFamily="34" charset="0"/>
              </a:defRPr>
            </a:lvl2pPr>
            <a:lvl3pPr>
              <a:defRPr>
                <a:latin typeface="Arial Rounded MT Bold" panose="020F0704030504030204" pitchFamily="34" charset="0"/>
              </a:defRPr>
            </a:lvl3pPr>
            <a:lvl4pPr>
              <a:defRPr>
                <a:latin typeface="Arial Rounded MT Bold" panose="020F0704030504030204" pitchFamily="34" charset="0"/>
              </a:defRPr>
            </a:lvl4pPr>
            <a:lvl5pPr>
              <a:defRPr>
                <a:latin typeface="Arial Rounded MT Bold" panose="020F070403050403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r>
              <a:rPr lang="en-US" smtClean="0"/>
              <a:t>2020.09.29-30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r>
              <a:rPr lang="en-US" smtClean="0"/>
              <a:t>Virtual IOFG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fld id="{215769A0-F3FB-4735-9F6A-5DD09F844F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239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2020.09.29-30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IOFG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69A0-F3FB-4735-9F6A-5DD09F844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560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2020.09.29-30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IOFG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69A0-F3FB-4735-9F6A-5DD09F844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2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2020.09.29-30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IOFG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69A0-F3FB-4735-9F6A-5DD09F844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399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365760"/>
          </a:xfrm>
          <a:solidFill>
            <a:schemeClr val="tx1">
              <a:lumMod val="65000"/>
              <a:lumOff val="35000"/>
            </a:schemeClr>
          </a:solidFill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48725" y="6584316"/>
            <a:ext cx="1143000" cy="274320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 smtClean="0"/>
              <a:t>2020.09.29-30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991724" y="6584316"/>
            <a:ext cx="5889291" cy="273684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 smtClean="0"/>
              <a:t>Virtual IOFG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1016" y="6584316"/>
            <a:ext cx="1262983" cy="273684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 dirty="0" smtClean="0"/>
              <a:t>Slide </a:t>
            </a:r>
            <a:fld id="{215769A0-F3FB-4735-9F6A-5DD09F844F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6584316"/>
            <a:ext cx="848725" cy="27432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K. Hanson</a:t>
            </a:r>
            <a:endParaRPr lang="en-US" sz="10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170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2020.09.29-30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IOFG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69A0-F3FB-4735-9F6A-5DD09F844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07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2020.09.29-30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IOFG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69A0-F3FB-4735-9F6A-5DD09F844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98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2020.09.29-30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IOFG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69A0-F3FB-4735-9F6A-5DD09F844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77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2020.09.29-30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Virtual IOFG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769A0-F3FB-4735-9F6A-5DD09F844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87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docushare.icecube.wisc.edu/dsweb/View/Collection-8986" TargetMode="Externa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4239"/>
            <a:ext cx="9136221" cy="51364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829550" cy="2387600"/>
          </a:xfrm>
        </p:spPr>
        <p:txBody>
          <a:bodyPr>
            <a:normAutofit/>
          </a:bodyPr>
          <a:lstStyle/>
          <a:p>
            <a:pPr algn="l"/>
            <a:r>
              <a:rPr lang="en-US" sz="54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IceCube Management and Operations</a:t>
            </a:r>
            <a:endParaRPr lang="en-US" sz="5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602038"/>
            <a:ext cx="4843240" cy="1562190"/>
          </a:xfrm>
        </p:spPr>
        <p:txBody>
          <a:bodyPr anchor="ctr">
            <a:normAutofit/>
          </a:bodyPr>
          <a:lstStyle/>
          <a:p>
            <a:pPr algn="l"/>
            <a:r>
              <a:rPr lang="en-US" sz="14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K. Hanson | </a:t>
            </a:r>
            <a:r>
              <a:rPr lang="en-US" sz="14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2020.09.29 – 09.30</a:t>
            </a:r>
            <a:endParaRPr lang="en-US" sz="1400" dirty="0" smtClean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pPr algn="l"/>
            <a:r>
              <a:rPr lang="en-US" sz="14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International Oversight and Finance </a:t>
            </a:r>
            <a:r>
              <a:rPr lang="en-US" sz="14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Group</a:t>
            </a:r>
          </a:p>
          <a:p>
            <a:pPr algn="l"/>
            <a:r>
              <a:rPr lang="en-US" sz="11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Virtual Meeting </a:t>
            </a:r>
            <a:endParaRPr lang="en-US" sz="1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32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Scaling IceCube Computing to </a:t>
            </a:r>
            <a:r>
              <a:rPr lang="en-US" dirty="0" err="1" smtClean="0"/>
              <a:t>Terascale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2020.09.29-30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IOFG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215769A0-F3FB-4735-9F6A-5DD09F844F7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583"/>
          <a:stretch/>
        </p:blipFill>
        <p:spPr>
          <a:xfrm>
            <a:off x="2186" y="838459"/>
            <a:ext cx="9141814" cy="512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2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IceCube and AI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2020.09.29-30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IOFG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215769A0-F3FB-4735-9F6A-5DD09F844F7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9253"/>
            <a:ext cx="9143999" cy="49601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9650" y="5641364"/>
            <a:ext cx="8482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Takeaway message: ML/AI here to stay, revolutionary improvements to IceCube event reconstruction. These applications nevertheless make new demands on computing: high-memory, GPU/TPU architectures. M&amp;O is committed to finding new avenues to support these initiatives.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81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Education Outreach and Communications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2020.09.29-30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IOFG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215769A0-F3FB-4735-9F6A-5DD09F844F7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801DFF-E195-4D92-A70F-5C44D1B093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66" b="9207"/>
          <a:stretch/>
        </p:blipFill>
        <p:spPr>
          <a:xfrm>
            <a:off x="470228" y="4153608"/>
            <a:ext cx="3677304" cy="21712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28" y="592364"/>
            <a:ext cx="3677304" cy="343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0944" y="1088341"/>
            <a:ext cx="4525006" cy="495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8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28185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Financial Performance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4642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IceCube NSF M&amp;O Award Budget, Actual Cost and Forecast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2020.09.29-30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IOFG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215769A0-F3FB-4735-9F6A-5DD09F844F75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978883"/>
              </p:ext>
            </p:extLst>
          </p:nvPr>
        </p:nvGraphicFramePr>
        <p:xfrm>
          <a:off x="791705" y="671071"/>
          <a:ext cx="7391400" cy="2075288"/>
        </p:xfrm>
        <a:graphic>
          <a:graphicData uri="http://schemas.openxmlformats.org/drawingml/2006/table">
            <a:tbl>
              <a:tblPr/>
              <a:tblGrid>
                <a:gridCol w="1343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4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15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73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9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985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  <a:cs typeface="Arial"/>
                        </a:rPr>
                        <a:t>(a)</a:t>
                      </a:r>
                      <a:endParaRPr lang="en-US" sz="14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Times New Roman"/>
                          <a:ea typeface="Times New Roman"/>
                          <a:cs typeface="Arial"/>
                        </a:rPr>
                        <a:t>(b)</a:t>
                      </a:r>
                      <a:endParaRPr lang="en-US" sz="14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  <a:cs typeface="Arial"/>
                        </a:rPr>
                        <a:t>(c)</a:t>
                      </a:r>
                      <a:endParaRPr lang="en-US" sz="14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  <a:cs typeface="Arial"/>
                        </a:rPr>
                        <a:t>(d)= a - b - c</a:t>
                      </a:r>
                      <a:endParaRPr lang="en-US" sz="14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  <a:cs typeface="Arial"/>
                        </a:rPr>
                        <a:t>(</a:t>
                      </a:r>
                      <a:r>
                        <a:rPr lang="en-US" sz="1400" b="1" dirty="0" smtClean="0">
                          <a:latin typeface="Times New Roman"/>
                          <a:ea typeface="Times New Roman"/>
                          <a:cs typeface="Arial"/>
                        </a:rPr>
                        <a:t>e)</a:t>
                      </a:r>
                      <a:endParaRPr lang="en-US" sz="14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  <a:cs typeface="Arial"/>
                        </a:rPr>
                        <a:t>(f) = d – e</a:t>
                      </a:r>
                      <a:endParaRPr lang="en-US" sz="14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81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  <a:cs typeface="Arial"/>
                        </a:rPr>
                        <a:t>YEARS </a:t>
                      </a:r>
                      <a:r>
                        <a:rPr lang="en-US" sz="1400" b="1" dirty="0" smtClean="0">
                          <a:latin typeface="Times New Roman"/>
                          <a:ea typeface="Times New Roman"/>
                          <a:cs typeface="Arial"/>
                        </a:rPr>
                        <a:t>1-5 </a:t>
                      </a:r>
                      <a:r>
                        <a:rPr lang="en-US" sz="1400" b="1" dirty="0">
                          <a:latin typeface="Times New Roman"/>
                          <a:ea typeface="Times New Roman"/>
                          <a:cs typeface="Arial"/>
                        </a:rPr>
                        <a:t>Budget</a:t>
                      </a:r>
                      <a:br>
                        <a:rPr lang="en-US" sz="1400" b="1" dirty="0">
                          <a:latin typeface="Times New Roman"/>
                          <a:ea typeface="Times New Roman"/>
                          <a:cs typeface="Arial"/>
                        </a:rPr>
                      </a:br>
                      <a:r>
                        <a:rPr lang="en-US" sz="1400" dirty="0" smtClean="0">
                          <a:latin typeface="Times New Roman"/>
                          <a:ea typeface="Times New Roman"/>
                          <a:cs typeface="Arial"/>
                        </a:rPr>
                        <a:t>(Apr.’16-Mar.’21)</a:t>
                      </a:r>
                      <a:endParaRPr lang="en-US" sz="14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  <a:cs typeface="Arial"/>
                        </a:rPr>
                        <a:t>Actual Cost To Date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Arial"/>
                        </a:rPr>
                        <a:t> through </a:t>
                      </a:r>
                      <a:r>
                        <a:rPr lang="en-US" sz="1400" dirty="0" smtClean="0">
                          <a:latin typeface="Times New Roman"/>
                          <a:ea typeface="Times New Roman"/>
                          <a:cs typeface="Arial"/>
                        </a:rPr>
                        <a:t>08/31/2020</a:t>
                      </a:r>
                      <a:endParaRPr lang="en-US" sz="14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  <a:cs typeface="Arial"/>
                        </a:rPr>
                        <a:t>Open Commitments </a:t>
                      </a:r>
                      <a:r>
                        <a:rPr lang="en-US" sz="1400" dirty="0" smtClean="0">
                          <a:latin typeface="Times New Roman"/>
                          <a:ea typeface="Times New Roman"/>
                          <a:cs typeface="Arial"/>
                        </a:rPr>
                        <a:t>08/31/2020</a:t>
                      </a:r>
                      <a:endParaRPr lang="en-US" sz="14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  <a:cs typeface="Arial"/>
                        </a:rPr>
                        <a:t>Current Balance </a:t>
                      </a:r>
                      <a:r>
                        <a:rPr lang="en-US" sz="1400" dirty="0" smtClean="0">
                          <a:latin typeface="Times New Roman"/>
                          <a:ea typeface="Times New Roman"/>
                          <a:cs typeface="Arial"/>
                        </a:rPr>
                        <a:t>08/31/2020</a:t>
                      </a:r>
                      <a:endParaRPr lang="en-US" sz="14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Times New Roman"/>
                          <a:ea typeface="Times New Roman"/>
                          <a:cs typeface="Arial"/>
                        </a:rPr>
                        <a:t>YEAR5 Remaining</a:t>
                      </a:r>
                      <a:r>
                        <a:rPr lang="en-US" sz="1400" b="1" baseline="0" dirty="0" smtClean="0">
                          <a:latin typeface="Times New Roman"/>
                          <a:ea typeface="Times New Roman"/>
                          <a:cs typeface="Arial"/>
                        </a:rPr>
                        <a:t> Projected </a:t>
                      </a:r>
                      <a:r>
                        <a:rPr lang="en-US" sz="1400" b="1" dirty="0" smtClean="0">
                          <a:latin typeface="Times New Roman"/>
                          <a:ea typeface="Times New Roman"/>
                          <a:cs typeface="Arial"/>
                        </a:rPr>
                        <a:t>Expenses</a:t>
                      </a:r>
                      <a:r>
                        <a:rPr lang="en-US" sz="1400" b="1" dirty="0">
                          <a:latin typeface="Times New Roman"/>
                          <a:ea typeface="Times New Roman"/>
                          <a:cs typeface="Arial"/>
                        </a:rPr>
                        <a:t/>
                      </a:r>
                      <a:br>
                        <a:rPr lang="en-US" sz="1400" b="1" dirty="0">
                          <a:latin typeface="Times New Roman"/>
                          <a:ea typeface="Times New Roman"/>
                          <a:cs typeface="Arial"/>
                        </a:rPr>
                      </a:br>
                      <a:r>
                        <a:rPr lang="en-US" sz="1400" dirty="0" smtClean="0">
                          <a:latin typeface="Times New Roman"/>
                          <a:ea typeface="Times New Roman"/>
                          <a:cs typeface="Arial"/>
                        </a:rPr>
                        <a:t>Sep‘20-Mar‘21</a:t>
                      </a:r>
                      <a:endParaRPr lang="en-US" sz="14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Times New Roman"/>
                          <a:ea typeface="Times New Roman"/>
                          <a:cs typeface="Arial"/>
                        </a:rPr>
                        <a:t>End</a:t>
                      </a:r>
                      <a:r>
                        <a:rPr lang="en-US" sz="1400" b="1" baseline="0" dirty="0" smtClean="0">
                          <a:latin typeface="Times New Roman"/>
                          <a:ea typeface="Times New Roman"/>
                          <a:cs typeface="Arial"/>
                        </a:rPr>
                        <a:t> of YEAR5</a:t>
                      </a:r>
                      <a:r>
                        <a:rPr lang="en-US" sz="1400" b="1" dirty="0" smtClean="0"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400" b="1" dirty="0">
                          <a:latin typeface="Times New Roman"/>
                          <a:ea typeface="Times New Roman"/>
                          <a:cs typeface="Arial"/>
                        </a:rPr>
                        <a:t>Forecast Balance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400" dirty="0" smtClean="0">
                          <a:latin typeface="Times New Roman"/>
                          <a:ea typeface="Times New Roman"/>
                          <a:cs typeface="Arial"/>
                        </a:rPr>
                        <a:t>03/31/2021</a:t>
                      </a:r>
                      <a:endParaRPr lang="en-US" sz="14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325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Times New Roman"/>
                          <a:ea typeface="Times New Roman"/>
                          <a:cs typeface="Arial"/>
                        </a:rPr>
                        <a:t>$35,360K</a:t>
                      </a:r>
                      <a:endParaRPr lang="en-US" sz="14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Times New Roman"/>
                          <a:ea typeface="Times New Roman"/>
                          <a:cs typeface="Arial"/>
                        </a:rPr>
                        <a:t>$30,862K</a:t>
                      </a:r>
                      <a:endParaRPr lang="en-US" sz="14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Times New Roman"/>
                          <a:ea typeface="Times New Roman"/>
                          <a:cs typeface="Arial"/>
                        </a:rPr>
                        <a:t>$621K</a:t>
                      </a:r>
                      <a:endParaRPr lang="en-US" sz="14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Times New Roman"/>
                          <a:ea typeface="Times New Roman"/>
                          <a:cs typeface="Arial"/>
                        </a:rPr>
                        <a:t>$3,877K</a:t>
                      </a:r>
                      <a:endParaRPr lang="en-US" sz="14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Times New Roman"/>
                          <a:ea typeface="Times New Roman"/>
                          <a:cs typeface="Arial"/>
                        </a:rPr>
                        <a:t>$3,853K</a:t>
                      </a:r>
                      <a:endParaRPr lang="en-US" sz="14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$24K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>
          <a:xfrm>
            <a:off x="791705" y="2805193"/>
            <a:ext cx="7391400" cy="34057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>
              <a:spcAft>
                <a:spcPts val="600"/>
              </a:spcAft>
              <a:buNone/>
            </a:pPr>
            <a:r>
              <a:rPr lang="en-US" sz="1600" dirty="0" smtClean="0">
                <a:cs typeface="Arial" panose="020B0604020202020204" pitchFamily="34" charset="0"/>
              </a:rPr>
              <a:t>This five-year NSF M&amp;O renewal program started in April 2016 and is ending in March 2021.</a:t>
            </a:r>
            <a:endParaRPr lang="en-US" sz="1600" dirty="0">
              <a:cs typeface="Arial" panose="020B0604020202020204" pitchFamily="34" charset="0"/>
            </a:endParaRPr>
          </a:p>
          <a:p>
            <a:pPr marL="0" algn="just">
              <a:spcAft>
                <a:spcPts val="600"/>
              </a:spcAft>
              <a:buNone/>
            </a:pPr>
            <a:r>
              <a:rPr lang="en-US" sz="1600" dirty="0" smtClean="0">
                <a:cs typeface="Arial" panose="020B0604020202020204" pitchFamily="34" charset="0"/>
              </a:rPr>
              <a:t>NSF award of </a:t>
            </a:r>
            <a:r>
              <a:rPr lang="en-US" sz="1600" b="1" dirty="0" smtClean="0">
                <a:cs typeface="Arial" panose="020B0604020202020204" pitchFamily="34" charset="0"/>
              </a:rPr>
              <a:t>$7M</a:t>
            </a:r>
            <a:r>
              <a:rPr lang="en-US" sz="1600" dirty="0" smtClean="0">
                <a:cs typeface="Arial" panose="020B0604020202020204" pitchFamily="34" charset="0"/>
              </a:rPr>
              <a:t> per year: </a:t>
            </a:r>
            <a:r>
              <a:rPr lang="en-US" sz="1600" b="1" dirty="0" smtClean="0">
                <a:cs typeface="Arial" panose="020B0604020202020204" pitchFamily="34" charset="0"/>
              </a:rPr>
              <a:t>$35M </a:t>
            </a:r>
            <a:r>
              <a:rPr lang="en-US" sz="1600" dirty="0" smtClean="0">
                <a:cs typeface="Arial" panose="020B0604020202020204" pitchFamily="34" charset="0"/>
              </a:rPr>
              <a:t>total</a:t>
            </a:r>
            <a:endParaRPr lang="en-US" sz="1600" dirty="0">
              <a:cs typeface="Arial" panose="020B0604020202020204" pitchFamily="34" charset="0"/>
            </a:endParaRPr>
          </a:p>
          <a:p>
            <a:pPr marL="0" algn="just">
              <a:spcAft>
                <a:spcPts val="600"/>
              </a:spcAft>
              <a:buNone/>
            </a:pPr>
            <a:r>
              <a:rPr lang="en-US" sz="1600" dirty="0" smtClean="0">
                <a:cs typeface="Arial" panose="020B0604020202020204" pitchFamily="34" charset="0"/>
              </a:rPr>
              <a:t>NSF Supplemental funding of </a:t>
            </a:r>
            <a:r>
              <a:rPr lang="en-US" sz="1600" b="1" dirty="0" smtClean="0">
                <a:cs typeface="Arial" panose="020B0604020202020204" pitchFamily="34" charset="0"/>
              </a:rPr>
              <a:t>$292K</a:t>
            </a:r>
            <a:r>
              <a:rPr lang="en-US" sz="1600" dirty="0" smtClean="0">
                <a:cs typeface="Arial" panose="020B0604020202020204" pitchFamily="34" charset="0"/>
              </a:rPr>
              <a:t> to develop a </a:t>
            </a:r>
            <a:r>
              <a:rPr lang="en-US" sz="1600" dirty="0" err="1" smtClean="0">
                <a:cs typeface="Arial" panose="020B0604020202020204" pitchFamily="34" charset="0"/>
              </a:rPr>
              <a:t>multimessenger</a:t>
            </a:r>
            <a:r>
              <a:rPr lang="en-US" sz="1600" dirty="0" smtClean="0">
                <a:cs typeface="Arial" panose="020B0604020202020204" pitchFamily="34" charset="0"/>
              </a:rPr>
              <a:t> INCLUDES program and </a:t>
            </a:r>
            <a:r>
              <a:rPr lang="en-US" sz="1600" b="1" dirty="0" smtClean="0">
                <a:cs typeface="Arial" panose="020B0604020202020204" pitchFamily="34" charset="0"/>
              </a:rPr>
              <a:t>$68K</a:t>
            </a:r>
            <a:r>
              <a:rPr lang="en-US" sz="1600" dirty="0" smtClean="0">
                <a:cs typeface="Arial" panose="020B0604020202020204" pitchFamily="34" charset="0"/>
              </a:rPr>
              <a:t> for SDSM&amp;T</a:t>
            </a:r>
          </a:p>
          <a:p>
            <a:pPr marL="0" algn="just">
              <a:spcAft>
                <a:spcPts val="600"/>
              </a:spcAft>
              <a:buNone/>
            </a:pPr>
            <a:r>
              <a:rPr lang="en-US" sz="1600" dirty="0" smtClean="0">
                <a:cs typeface="Arial" panose="020B0604020202020204" pitchFamily="34" charset="0"/>
              </a:rPr>
              <a:t>Total actual cost as of August 31, 2020 is $30,862K and open commitments are $621K.  The current balance as of August 31, 2020 is $3,877K.  With a projection of $3,853K for the remaining expenses during the final seven months of PY5, the estimated unspent funds at the end of PY5 are $24K (0.07% of the total PY1-PY5 budget).</a:t>
            </a:r>
          </a:p>
          <a:p>
            <a:pPr marL="0" algn="just">
              <a:spcAft>
                <a:spcPts val="600"/>
              </a:spcAft>
              <a:buNone/>
            </a:pPr>
            <a:r>
              <a:rPr lang="en-US" sz="1600" b="1" i="1" dirty="0" smtClean="0">
                <a:cs typeface="Arial" panose="020B0604020202020204" pitchFamily="34" charset="0"/>
              </a:rPr>
              <a:t>Previously projected negative balance was reduced with the start of the NSF IceCube Upgrade award and turned positive with the lack of travel expenses in PY5 due to </a:t>
            </a:r>
            <a:r>
              <a:rPr lang="en-US" sz="1600" b="1" i="1" dirty="0" smtClean="0">
                <a:cs typeface="Arial" panose="020B0604020202020204" pitchFamily="34" charset="0"/>
              </a:rPr>
              <a:t>the COVID-19 pandemic. </a:t>
            </a:r>
            <a:endParaRPr lang="en-US" sz="1600" dirty="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06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IceCube M&amp;O Computing Infrastructure Common Fund Expenditures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2020.09.29-30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IOFG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215769A0-F3FB-4735-9F6A-5DD09F844F75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518000"/>
              </p:ext>
            </p:extLst>
          </p:nvPr>
        </p:nvGraphicFramePr>
        <p:xfrm>
          <a:off x="794328" y="431482"/>
          <a:ext cx="7555342" cy="1611327"/>
        </p:xfrm>
        <a:graphic>
          <a:graphicData uri="http://schemas.openxmlformats.org/drawingml/2006/table">
            <a:tbl>
              <a:tblPr/>
              <a:tblGrid>
                <a:gridCol w="2145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99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67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98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363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8601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System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Upgrade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Computing</a:t>
                      </a:r>
                      <a:r>
                        <a:rPr lang="en-US" sz="1200" b="1" i="0" u="none" strike="noStrike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Infrastructure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1087438" fontAlgn="ctr">
                        <a:tabLst/>
                      </a:pP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Detector</a:t>
                      </a:r>
                      <a:r>
                        <a:rPr lang="en-US" sz="1200" b="1" i="0" u="none" strike="noStrike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Infrastructure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Labor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61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Pole System</a:t>
                      </a:r>
                    </a:p>
                  </a:txBody>
                  <a:tcPr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$311K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$81K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$574K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$966K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4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Pole Test System</a:t>
                      </a:r>
                    </a:p>
                  </a:txBody>
                  <a:tcPr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$256K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$12K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$268K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427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Warehouse</a:t>
                      </a:r>
                    </a:p>
                  </a:txBody>
                  <a:tcPr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662K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$662K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14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UW Data Center</a:t>
                      </a:r>
                    </a:p>
                  </a:txBody>
                  <a:tcPr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$318K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$318K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5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$1,547K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$93K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$574K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$2,214K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794327" y="4059232"/>
            <a:ext cx="7555342" cy="2524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b="1" dirty="0" smtClean="0">
                <a:latin typeface="Corbel" panose="020B0503020204020204" pitchFamily="34" charset="0"/>
                <a:cs typeface="Times New Roman" pitchFamily="18" charset="0"/>
              </a:rPr>
              <a:t>IceCube Common Fund established to enable collaborating institutions to contribute to cost of maintaining South Pole detector systems, central computing resources for entire collaboration.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400" dirty="0" smtClean="0">
                <a:latin typeface="Corbel" panose="020B0503020204020204" pitchFamily="34" charset="0"/>
                <a:cs typeface="Times New Roman" pitchFamily="18" charset="0"/>
              </a:rPr>
              <a:t>This </a:t>
            </a:r>
            <a:r>
              <a:rPr lang="en-US" sz="1400" dirty="0">
                <a:latin typeface="Corbel" panose="020B0503020204020204" pitchFamily="34" charset="0"/>
                <a:cs typeface="Times New Roman" pitchFamily="18" charset="0"/>
              </a:rPr>
              <a:t>summary includes the </a:t>
            </a:r>
            <a:r>
              <a:rPr lang="en-US" sz="1400" dirty="0" smtClean="0">
                <a:latin typeface="Corbel" panose="020B0503020204020204" pitchFamily="34" charset="0"/>
                <a:cs typeface="Times New Roman" pitchFamily="18" charset="0"/>
              </a:rPr>
              <a:t>operational support expenses over </a:t>
            </a:r>
            <a:r>
              <a:rPr lang="en-US" sz="1400" dirty="0">
                <a:latin typeface="Corbel" panose="020B0503020204020204" pitchFamily="34" charset="0"/>
                <a:cs typeface="Times New Roman" pitchFamily="18" charset="0"/>
              </a:rPr>
              <a:t>the </a:t>
            </a:r>
            <a:r>
              <a:rPr lang="en-US" sz="1400" dirty="0" smtClean="0">
                <a:latin typeface="Corbel" panose="020B0503020204020204" pitchFamily="34" charset="0"/>
                <a:cs typeface="Times New Roman" pitchFamily="18" charset="0"/>
              </a:rPr>
              <a:t>2018/2019 </a:t>
            </a:r>
            <a:r>
              <a:rPr lang="en-US" sz="1400" dirty="0" smtClean="0">
                <a:latin typeface="Corbel" panose="020B0503020204020204" pitchFamily="34" charset="0"/>
                <a:cs typeface="Times New Roman" pitchFamily="18" charset="0"/>
              </a:rPr>
              <a:t>(top) and 2019/2020 project fiscal years for: </a:t>
            </a:r>
            <a:r>
              <a:rPr lang="en-US" sz="1400" dirty="0" smtClean="0">
                <a:latin typeface="Corbel" panose="020B0503020204020204" pitchFamily="34" charset="0"/>
                <a:cs typeface="Times New Roman" pitchFamily="18" charset="0"/>
              </a:rPr>
              <a:t>South </a:t>
            </a:r>
            <a:r>
              <a:rPr lang="en-US" sz="1400" dirty="0">
                <a:latin typeface="Corbel" panose="020B0503020204020204" pitchFamily="34" charset="0"/>
                <a:cs typeface="Times New Roman" pitchFamily="18" charset="0"/>
              </a:rPr>
              <a:t>Pole System (SPS), South Pole Test System (SPTS), UW Data Center, UW Data Warehouse and networking equipment that are funded by IceCube M&amp;O Common Fund.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latin typeface="Corbel" panose="020B0503020204020204" pitchFamily="34" charset="0"/>
                <a:cs typeface="Times New Roman" pitchFamily="18" charset="0"/>
              </a:rPr>
              <a:t>Detailed expenditures information by cost category, vendor, quantity and line item description can be found in the annual Common Fund Status reports on </a:t>
            </a:r>
            <a:r>
              <a:rPr lang="en-US" sz="1400" dirty="0" err="1">
                <a:latin typeface="Corbel" panose="020B0503020204020204" pitchFamily="34" charset="0"/>
                <a:cs typeface="Times New Roman" pitchFamily="18" charset="0"/>
              </a:rPr>
              <a:t>Docushare</a:t>
            </a:r>
            <a:r>
              <a:rPr lang="en-US" sz="1400" dirty="0">
                <a:latin typeface="Corbel" panose="020B0503020204020204" pitchFamily="34" charset="0"/>
                <a:cs typeface="Times New Roman" pitchFamily="18" charset="0"/>
              </a:rPr>
              <a:t>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latin typeface="Corbel" panose="020B0503020204020204" pitchFamily="34" charset="0"/>
                <a:cs typeface="Times New Roman" pitchFamily="18" charset="0"/>
                <a:hlinkClick r:id="rId2"/>
              </a:rPr>
              <a:t>https://docushare.icecube.wisc.edu/dsweb/View/Collection-8986</a:t>
            </a:r>
            <a:endParaRPr lang="en-US" sz="1400" dirty="0">
              <a:latin typeface="Corbel" panose="020B0503020204020204" pitchFamily="34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400" dirty="0">
              <a:latin typeface="Corbel" panose="020B0503020204020204" pitchFamily="34" charset="0"/>
              <a:cs typeface="Times New Roman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9069126"/>
              </p:ext>
            </p:extLst>
          </p:nvPr>
        </p:nvGraphicFramePr>
        <p:xfrm>
          <a:off x="794327" y="2108530"/>
          <a:ext cx="7555343" cy="1813515"/>
        </p:xfrm>
        <a:graphic>
          <a:graphicData uri="http://schemas.openxmlformats.org/drawingml/2006/table">
            <a:tbl>
              <a:tblPr/>
              <a:tblGrid>
                <a:gridCol w="2139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5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71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92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7422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373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System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Upgrade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Computing</a:t>
                      </a:r>
                      <a:r>
                        <a:rPr lang="en-US" sz="1200" b="1" i="0" u="none" strike="noStrike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Infrastructure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1087438" fontAlgn="ctr">
                        <a:tabLst/>
                      </a:pP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Detector</a:t>
                      </a:r>
                      <a:r>
                        <a:rPr lang="en-US" sz="1200" b="1" i="0" u="none" strike="noStrike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Infrastructure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Labor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7144" marT="714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3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Pole System</a:t>
                      </a:r>
                    </a:p>
                  </a:txBody>
                  <a:tcPr marL="68580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$170K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$512K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$689K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4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Pole Test System</a:t>
                      </a:r>
                    </a:p>
                  </a:txBody>
                  <a:tcPr marL="68580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8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Warehouse</a:t>
                      </a:r>
                    </a:p>
                  </a:txBody>
                  <a:tcPr marL="68580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$8K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87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UW Data Center</a:t>
                      </a:r>
                    </a:p>
                  </a:txBody>
                  <a:tcPr marL="68580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$284K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$284K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67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$15K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$458K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$512K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$984K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445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55434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COVID-19 Impact on M&amp;O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1923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Operational Impact Assessment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2020.09.29-30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IOFG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69A0-F3FB-4735-9F6A-5DD09F844F75}" type="slidenum">
              <a:rPr lang="en-US" smtClean="0"/>
              <a:t>17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944678" y="705807"/>
            <a:ext cx="5796367" cy="2204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ts val="2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orbel" panose="020B0503020204020204" pitchFamily="34" charset="0"/>
              </a:rPr>
              <a:t>DAQ and online systems running at 100% efficiency. IceCube was purposefully designed to run in automatized, remote-controllable manner. Current WOs are in one of handful of COVID-free environments globally.</a:t>
            </a:r>
          </a:p>
          <a:p>
            <a:pPr marL="285750" indent="-285750" algn="just">
              <a:lnSpc>
                <a:spcPts val="2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orbel" panose="020B0503020204020204" pitchFamily="34" charset="0"/>
              </a:rPr>
              <a:t>IceCube M&amp;O is organization run through computer screens distributed worldwide. Weekly/daily teleconferences routine for two decades: </a:t>
            </a:r>
            <a:r>
              <a:rPr lang="en-US" sz="1400" u="sng" dirty="0">
                <a:latin typeface="Corbel" panose="020B0503020204020204" pitchFamily="34" charset="0"/>
                <a:sym typeface="Wingdings" panose="05000000000000000000" pitchFamily="2" charset="2"/>
              </a:rPr>
              <a:t>s</a:t>
            </a:r>
            <a:r>
              <a:rPr lang="en-US" sz="1400" u="sng" dirty="0" smtClean="0">
                <a:latin typeface="Corbel" panose="020B0503020204020204" pitchFamily="34" charset="0"/>
                <a:sym typeface="Wingdings" panose="05000000000000000000" pitchFamily="2" charset="2"/>
              </a:rPr>
              <a:t>helter-in-place orders have been minimally disruptive for business as usual</a:t>
            </a:r>
            <a:r>
              <a:rPr lang="en-US" sz="1400" dirty="0">
                <a:latin typeface="Corbel" panose="020B0503020204020204" pitchFamily="34" charset="0"/>
                <a:sym typeface="Wingdings" panose="05000000000000000000" pitchFamily="2" charset="2"/>
              </a:rPr>
              <a:t> </a:t>
            </a:r>
            <a:r>
              <a:rPr lang="en-US" sz="1400" dirty="0" smtClean="0">
                <a:latin typeface="Corbel" panose="020B0503020204020204" pitchFamily="34" charset="0"/>
                <a:sym typeface="Wingdings" panose="05000000000000000000" pitchFamily="2" charset="2"/>
              </a:rPr>
              <a:t>Not clear longer term productivity impact.</a:t>
            </a:r>
            <a:endParaRPr lang="en-US" sz="1400" dirty="0" smtClean="0">
              <a:latin typeface="Corbel" panose="020B0503020204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39" y="919534"/>
            <a:ext cx="2025331" cy="20253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3839" y="3427470"/>
            <a:ext cx="5676737" cy="2887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ts val="2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orbel" panose="020B0503020204020204" pitchFamily="34" charset="0"/>
              </a:rPr>
              <a:t>IceCube just completed major upgrade of online computing systems in 19/20 season. Delay of OS software update not critical; will increase system maintenance burden.</a:t>
            </a:r>
          </a:p>
          <a:p>
            <a:pPr marL="285750" indent="-285750" algn="just">
              <a:lnSpc>
                <a:spcPts val="2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orbel" panose="020B0503020204020204" pitchFamily="34" charset="0"/>
              </a:rPr>
              <a:t>Hiring / training / deploying 20/21 WO crew could easily have been major issue due to COVID travel / visa restrictions. Fortunately our two new primary WOs are in quarantine at SFO and expected to join SP WO crew next week.</a:t>
            </a:r>
          </a:p>
          <a:p>
            <a:pPr marL="285750" indent="-285750" algn="just">
              <a:lnSpc>
                <a:spcPts val="2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orbel" panose="020B0503020204020204" pitchFamily="34" charset="0"/>
              </a:rPr>
              <a:t>Scintillator deployment plans deferred to 21/22 season.</a:t>
            </a:r>
          </a:p>
          <a:p>
            <a:pPr marL="285750" indent="-285750" algn="just">
              <a:lnSpc>
                <a:spcPts val="2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  <a:latin typeface="Corbel" panose="020B0503020204020204" pitchFamily="34" charset="0"/>
              </a:rPr>
              <a:t>Elimination of 20/21 field </a:t>
            </a:r>
            <a:r>
              <a:rPr lang="en-US" sz="1400" dirty="0" smtClean="0">
                <a:solidFill>
                  <a:srgbClr val="FF0000"/>
                </a:solidFill>
                <a:latin typeface="Corbel" panose="020B0503020204020204" pitchFamily="34" charset="0"/>
              </a:rPr>
              <a:t>season along with other delays </a:t>
            </a:r>
            <a:r>
              <a:rPr lang="en-US" sz="1400" dirty="0">
                <a:solidFill>
                  <a:srgbClr val="FF0000"/>
                </a:solidFill>
                <a:latin typeface="Corbel" panose="020B0503020204020204" pitchFamily="34" charset="0"/>
              </a:rPr>
              <a:t>will </a:t>
            </a:r>
            <a:r>
              <a:rPr lang="en-US" sz="1400" dirty="0" smtClean="0">
                <a:solidFill>
                  <a:srgbClr val="FF0000"/>
                </a:solidFill>
                <a:latin typeface="Corbel" panose="020B0503020204020204" pitchFamily="34" charset="0"/>
              </a:rPr>
              <a:t>impact </a:t>
            </a:r>
            <a:r>
              <a:rPr lang="en-US" sz="1400" dirty="0">
                <a:solidFill>
                  <a:srgbClr val="FF0000"/>
                </a:solidFill>
                <a:latin typeface="Corbel" panose="020B0503020204020204" pitchFamily="34" charset="0"/>
              </a:rPr>
              <a:t>IceCube Upgrade schedule</a:t>
            </a:r>
            <a:r>
              <a:rPr lang="en-US" sz="1400" dirty="0" smtClean="0">
                <a:latin typeface="Corbel" panose="020B0503020204020204" pitchFamily="34" charset="0"/>
              </a:rPr>
              <a:t>.</a:t>
            </a:r>
            <a:endParaRPr lang="en-US" sz="1400" dirty="0">
              <a:latin typeface="Corbel" panose="020B0503020204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286" y="3868306"/>
            <a:ext cx="2117759" cy="200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8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Impact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2020.09.29-30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IOFG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215769A0-F3FB-4735-9F6A-5DD09F844F75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004412"/>
              </p:ext>
            </p:extLst>
          </p:nvPr>
        </p:nvGraphicFramePr>
        <p:xfrm>
          <a:off x="549490" y="785137"/>
          <a:ext cx="8160558" cy="5269793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802305">
                  <a:extLst>
                    <a:ext uri="{9D8B030D-6E8A-4147-A177-3AD203B41FA5}">
                      <a16:colId xmlns:a16="http://schemas.microsoft.com/office/drawing/2014/main" val="680574014"/>
                    </a:ext>
                  </a:extLst>
                </a:gridCol>
                <a:gridCol w="1256813">
                  <a:extLst>
                    <a:ext uri="{9D8B030D-6E8A-4147-A177-3AD203B41FA5}">
                      <a16:colId xmlns:a16="http://schemas.microsoft.com/office/drawing/2014/main" val="4047814746"/>
                    </a:ext>
                  </a:extLst>
                </a:gridCol>
                <a:gridCol w="1728118">
                  <a:extLst>
                    <a:ext uri="{9D8B030D-6E8A-4147-A177-3AD203B41FA5}">
                      <a16:colId xmlns:a16="http://schemas.microsoft.com/office/drawing/2014/main" val="3065621830"/>
                    </a:ext>
                  </a:extLst>
                </a:gridCol>
                <a:gridCol w="3373322">
                  <a:extLst>
                    <a:ext uri="{9D8B030D-6E8A-4147-A177-3AD203B41FA5}">
                      <a16:colId xmlns:a16="http://schemas.microsoft.com/office/drawing/2014/main" val="3573056161"/>
                    </a:ext>
                  </a:extLst>
                </a:gridCol>
              </a:tblGrid>
              <a:tr h="2484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WBS</a:t>
                      </a:r>
                      <a:endParaRPr lang="en-US" sz="1800" dirty="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Cost</a:t>
                      </a:r>
                      <a:endParaRPr lang="en-US" sz="1800" dirty="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Description</a:t>
                      </a:r>
                      <a:endParaRPr lang="en-US" sz="180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Justification</a:t>
                      </a:r>
                      <a:endParaRPr lang="en-US" sz="180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8219763"/>
                  </a:ext>
                </a:extLst>
              </a:tr>
              <a:tr h="2277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2.2 – DetOps</a:t>
                      </a:r>
                      <a:endParaRPr lang="en-US" sz="180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$284.49</a:t>
                      </a:r>
                      <a:endParaRPr lang="en-US" sz="1800" dirty="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Webcam</a:t>
                      </a:r>
                      <a:endParaRPr lang="en-US" sz="180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WO remote training</a:t>
                      </a:r>
                      <a:endParaRPr lang="en-US" sz="180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16930561"/>
                  </a:ext>
                </a:extLst>
              </a:tr>
              <a:tr h="6833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2.2 – DetOps</a:t>
                      </a:r>
                      <a:endParaRPr lang="en-US" sz="180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$10,771.20</a:t>
                      </a:r>
                      <a:endParaRPr lang="en-US" sz="1800" dirty="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Disks (40)</a:t>
                      </a:r>
                      <a:endParaRPr lang="en-US" sz="180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Replacement disks for 2021 season experimental data storage.</a:t>
                      </a:r>
                      <a:endParaRPr lang="en-US" sz="180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68165343"/>
                  </a:ext>
                </a:extLst>
              </a:tr>
              <a:tr h="9111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2.2 – </a:t>
                      </a:r>
                      <a:r>
                        <a:rPr lang="en-US" sz="1600" dirty="0" err="1">
                          <a:effectLst/>
                        </a:rPr>
                        <a:t>DetOps</a:t>
                      </a:r>
                      <a:endParaRPr lang="en-US" sz="1800" dirty="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$28,847.92</a:t>
                      </a:r>
                      <a:endParaRPr lang="en-US" sz="1800" dirty="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Labor – T. Leps</a:t>
                      </a:r>
                      <a:endParaRPr lang="en-US" sz="180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WinterOver backup hired as precaution against failure to insert primary WOs into SP team: 8/24/20 – 10/31/20.</a:t>
                      </a:r>
                      <a:endParaRPr lang="en-US" sz="180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78942060"/>
                  </a:ext>
                </a:extLst>
              </a:tr>
              <a:tr h="6833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2.2 – DetOps</a:t>
                      </a:r>
                      <a:endParaRPr lang="en-US" sz="180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</a:t>
                      </a:r>
                      <a:r>
                        <a:rPr lang="en-US" sz="1600" dirty="0" smtClean="0">
                          <a:effectLst/>
                        </a:rPr>
                        <a:t>8,517.00</a:t>
                      </a:r>
                      <a:endParaRPr lang="en-US" sz="1800" dirty="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Labor – J. Hardin</a:t>
                      </a:r>
                      <a:endParaRPr lang="en-US" sz="180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Extension of existing WO at Pole through 1/31/21 for on-site training.</a:t>
                      </a:r>
                      <a:endParaRPr lang="en-US" sz="180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6435647"/>
                  </a:ext>
                </a:extLst>
              </a:tr>
              <a:tr h="11388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2.2 – </a:t>
                      </a:r>
                      <a:r>
                        <a:rPr lang="en-US" sz="1600" dirty="0" err="1">
                          <a:effectLst/>
                        </a:rPr>
                        <a:t>DetOps</a:t>
                      </a:r>
                      <a:endParaRPr lang="en-US" sz="1800" dirty="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$18,974.39</a:t>
                      </a:r>
                      <a:endParaRPr lang="en-US" sz="1800" dirty="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Travel</a:t>
                      </a:r>
                      <a:endParaRPr lang="en-US" sz="1800" dirty="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WO travel (Wolf, Veitch, </a:t>
                      </a:r>
                      <a:r>
                        <a:rPr lang="en-US" sz="1600" dirty="0" err="1">
                          <a:effectLst/>
                        </a:rPr>
                        <a:t>Leps</a:t>
                      </a:r>
                      <a:r>
                        <a:rPr lang="en-US" sz="1600" dirty="0">
                          <a:effectLst/>
                        </a:rPr>
                        <a:t>) for purpose of obtaining J-1 visa; additional costs due to </a:t>
                      </a:r>
                      <a:r>
                        <a:rPr lang="en-US" sz="1600" dirty="0" err="1">
                          <a:effectLst/>
                        </a:rPr>
                        <a:t>manadatory</a:t>
                      </a:r>
                      <a:r>
                        <a:rPr lang="en-US" sz="1600" dirty="0">
                          <a:effectLst/>
                        </a:rPr>
                        <a:t> 14-day quarantine at Grand Hyatt SFO </a:t>
                      </a:r>
                      <a:endParaRPr lang="en-US" sz="1800" dirty="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38098915"/>
                  </a:ext>
                </a:extLst>
              </a:tr>
              <a:tr h="7737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2.3 – Computing &amp; Data </a:t>
                      </a:r>
                      <a:r>
                        <a:rPr lang="en-US" sz="1600" dirty="0" err="1">
                          <a:effectLst/>
                        </a:rPr>
                        <a:t>Mgmt</a:t>
                      </a:r>
                      <a:endParaRPr lang="en-US" sz="1800" dirty="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$13,554.37</a:t>
                      </a:r>
                      <a:endParaRPr lang="en-US" sz="1800" dirty="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Server lift</a:t>
                      </a:r>
                      <a:endParaRPr lang="en-US" sz="1800" dirty="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Motorized lift for racking / de-racking computing and storage server chassis.</a:t>
                      </a:r>
                      <a:endParaRPr lang="en-US" sz="1800" dirty="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09556399"/>
                  </a:ext>
                </a:extLst>
              </a:tr>
              <a:tr h="4969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Grand Total</a:t>
                      </a:r>
                      <a:endParaRPr lang="en-US" sz="1800" dirty="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$</a:t>
                      </a:r>
                      <a:r>
                        <a:rPr lang="en-US" sz="1800" b="1" dirty="0" smtClean="0">
                          <a:effectLst/>
                        </a:rPr>
                        <a:t>80,949.36</a:t>
                      </a:r>
                      <a:endParaRPr lang="en-US" sz="1800" b="1" dirty="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030785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378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Outlook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2020.09.29-30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IOFG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215769A0-F3FB-4735-9F6A-5DD09F844F7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6077" y="952943"/>
            <a:ext cx="7964536" cy="4401205"/>
          </a:xfrm>
          <a:prstGeom prst="rect">
            <a:avLst/>
          </a:prstGeom>
          <a:noFill/>
          <a:ln>
            <a:noFill/>
          </a:ln>
        </p:spPr>
        <p:txBody>
          <a:bodyPr wrap="square" numCol="1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orbel" panose="020B0503020204020204" pitchFamily="34" charset="0"/>
              </a:rPr>
              <a:t>Operations and management of the IceCube Neutrino Observatory is in 14</a:t>
            </a:r>
            <a:r>
              <a:rPr lang="en-US" sz="2000" baseline="30000" dirty="0" smtClean="0">
                <a:latin typeface="Corbel" panose="020B0503020204020204" pitchFamily="34" charset="0"/>
              </a:rPr>
              <a:t>th</a:t>
            </a:r>
            <a:r>
              <a:rPr lang="en-US" sz="2000" dirty="0" smtClean="0">
                <a:latin typeface="Corbel" panose="020B0503020204020204" pitchFamily="34" charset="0"/>
              </a:rPr>
              <a:t> year of providing core infrastructure to support science activities of the IceCube Collaboration and provide nexus for support of facility expansion.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orbel" panose="020B0503020204020204" pitchFamily="34" charset="0"/>
              </a:rPr>
              <a:t>Stable detector operations: high availability &gt; 99%, high degree of data quality through efforts of detector ops team.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orbel" panose="020B0503020204020204" pitchFamily="34" charset="0"/>
              </a:rPr>
              <a:t>Core computing team provides core storage / computing resources and middleware support for exploitation of grid / supercomputer clusters.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orbel" panose="020B0503020204020204" pitchFamily="34" charset="0"/>
              </a:rPr>
              <a:t>Most operations being carried out via teleworking due to COVID-19. Due to distributed nature of organization, impact on operations manageable. Project management tracking explicit costs and reporting to NSF.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orbel" panose="020B0503020204020204" pitchFamily="34" charset="0"/>
              </a:rPr>
              <a:t>M&amp;O 5-year renewal proposal submitted July 2020 for period April 1, 2021 – March 31, 2026.</a:t>
            </a:r>
            <a:endParaRPr lang="en-US" sz="20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7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ICNO Org Chart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2020.09.29-30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IOFG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69A0-F3FB-4735-9F6A-5DD09F844F75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44" y="541338"/>
            <a:ext cx="7969112" cy="532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613621" y="2985761"/>
            <a:ext cx="1582309" cy="22018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13621" y="5239213"/>
            <a:ext cx="325208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Corbel" panose="020B0503020204020204" pitchFamily="34" charset="0"/>
              </a:rPr>
              <a:t>Effectiveness of ICC increased by appointment of WG technical leads 2018+ that represent WGs in monthly coordination meetings</a:t>
            </a:r>
            <a:endParaRPr lang="en-US" sz="1400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Minor Changes to ICNO WBS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2020.09.29-30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IOFG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215769A0-F3FB-4735-9F6A-5DD09F844F7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35" y="516825"/>
            <a:ext cx="7284330" cy="5095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47255" y="5215816"/>
            <a:ext cx="898901" cy="3969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231397" y="5291168"/>
            <a:ext cx="18341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latin typeface="Corbel" panose="020B0503020204020204" pitchFamily="34" charset="0"/>
              </a:rPr>
              <a:t>Consolidated and moved to 2.2</a:t>
            </a:r>
            <a:endParaRPr lang="en-US" sz="1000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9" name="Left Arrow 8"/>
          <p:cNvSpPr/>
          <p:nvPr/>
        </p:nvSpPr>
        <p:spPr>
          <a:xfrm>
            <a:off x="1475125" y="5776485"/>
            <a:ext cx="358414" cy="331647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874268" y="5792408"/>
            <a:ext cx="1644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 Rounded MT Bold" panose="020F0704030504030204" pitchFamily="34" charset="0"/>
              </a:rPr>
              <a:t>More centralized</a:t>
            </a:r>
            <a:endParaRPr lang="en-US" sz="1400" dirty="0">
              <a:latin typeface="Arial Rounded MT Bold" panose="020F0704030504030204" pitchFamily="34" charset="0"/>
            </a:endParaRPr>
          </a:p>
        </p:txBody>
      </p:sp>
      <p:sp>
        <p:nvSpPr>
          <p:cNvPr id="11" name="Left Arrow 10"/>
          <p:cNvSpPr/>
          <p:nvPr/>
        </p:nvSpPr>
        <p:spPr>
          <a:xfrm rot="10800000">
            <a:off x="7310461" y="5788419"/>
            <a:ext cx="358414" cy="331647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689952" y="5788419"/>
            <a:ext cx="1620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 Rounded MT Bold" panose="020F0704030504030204" pitchFamily="34" charset="0"/>
              </a:rPr>
              <a:t>More distributed</a:t>
            </a:r>
            <a:endParaRPr lang="en-US" sz="14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42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Technical Performance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9687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Uptime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2020.09.29-30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IOFG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215769A0-F3FB-4735-9F6A-5DD09F844F7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51" y="984466"/>
            <a:ext cx="5456357" cy="26364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559" y="811889"/>
            <a:ext cx="2129020" cy="29816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15332" y="4079275"/>
            <a:ext cx="6313336" cy="2292935"/>
          </a:xfrm>
          <a:prstGeom prst="rect">
            <a:avLst/>
          </a:prstGeom>
          <a:noFill/>
          <a:ln>
            <a:noFill/>
          </a:ln>
        </p:spPr>
        <p:txBody>
          <a:bodyPr wrap="square" numCol="1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orbel" panose="020B0503020204020204" pitchFamily="34" charset="0"/>
              </a:rPr>
              <a:t>Detector uptime 99.4% since beginning of IC86-2020 (97.4% since beginning of M&amp;O PY5).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orbel" panose="020B0503020204020204" pitchFamily="34" charset="0"/>
              </a:rPr>
              <a:t>98.5% of deployed DOMs active, producing data. Zero channel failures since  Dec 2018. ADD DEPLOYMENT RELATED FIGURES HERE + FAILURES IN LAST 5 YEARS.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orbel" panose="020B0503020204020204" pitchFamily="34" charset="0"/>
              </a:rPr>
              <a:t>Feature additions DAQ to improve robustness (</a:t>
            </a:r>
            <a:r>
              <a:rPr lang="en-US" sz="1600" dirty="0" err="1" smtClean="0">
                <a:latin typeface="Corbel" panose="020B0503020204020204" pitchFamily="34" charset="0"/>
              </a:rPr>
              <a:t>hitspooling</a:t>
            </a:r>
            <a:r>
              <a:rPr lang="en-US" sz="1600" dirty="0">
                <a:latin typeface="Corbel" panose="020B0503020204020204" pitchFamily="34" charset="0"/>
              </a:rPr>
              <a:t> </a:t>
            </a:r>
            <a:r>
              <a:rPr lang="en-US" sz="1600" dirty="0" smtClean="0">
                <a:latin typeface="Corbel" panose="020B0503020204020204" pitchFamily="34" charset="0"/>
              </a:rPr>
              <a:t>updates) and calibration measurements (low-</a:t>
            </a:r>
            <a:r>
              <a:rPr lang="en-US" sz="1600" dirty="0" err="1" smtClean="0">
                <a:latin typeface="Corbel" panose="020B0503020204020204" pitchFamily="34" charset="0"/>
              </a:rPr>
              <a:t>deadtime</a:t>
            </a:r>
            <a:r>
              <a:rPr lang="en-US" sz="1600" dirty="0" smtClean="0">
                <a:latin typeface="Corbel" panose="020B0503020204020204" pitchFamily="34" charset="0"/>
              </a:rPr>
              <a:t> readout mode)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orbel" panose="020B0503020204020204" pitchFamily="34" charset="0"/>
              </a:rPr>
              <a:t>No changes on online filter for IC86-2020 physics runs.</a:t>
            </a:r>
            <a:endParaRPr lang="en-US" sz="1600" dirty="0" smtClean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93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Lest it Look Easy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2020.09.29-30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IOFG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215769A0-F3FB-4735-9F6A-5DD09F844F7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6120" y="581743"/>
            <a:ext cx="3509996" cy="37804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5060" y="581742"/>
            <a:ext cx="4203329" cy="3785652"/>
          </a:xfrm>
          <a:prstGeom prst="rect">
            <a:avLst/>
          </a:prstGeom>
          <a:noFill/>
          <a:ln>
            <a:noFill/>
          </a:ln>
        </p:spPr>
        <p:txBody>
          <a:bodyPr wrap="square" numCol="1" rtlCol="0">
            <a:spAutoFit/>
          </a:bodyPr>
          <a:lstStyle/>
          <a:p>
            <a:pPr algn="just"/>
            <a:r>
              <a:rPr lang="en-US" sz="1600" dirty="0" smtClean="0">
                <a:latin typeface="Corbel" panose="020B0503020204020204" pitchFamily="34" charset="0"/>
              </a:rPr>
              <a:t>This is not to say that there could not have been problems. Active monitoring by the detector operations team caught two potential issues before they became critical:</a:t>
            </a:r>
          </a:p>
          <a:p>
            <a:pPr marL="342900" indent="-342900" algn="just">
              <a:buAutoNum type="arabicPeriod"/>
            </a:pPr>
            <a:r>
              <a:rPr lang="en-US" sz="1600" dirty="0" smtClean="0">
                <a:latin typeface="Corbel" panose="020B0503020204020204" pitchFamily="34" charset="0"/>
              </a:rPr>
              <a:t>DOM 48V power supplies began to exhibit aging late 2015. Ops team identified, replaced with cheaper, more power efficient alternative power supplies. </a:t>
            </a:r>
            <a:r>
              <a:rPr lang="en-US" sz="1600" b="1" dirty="0" smtClean="0">
                <a:latin typeface="Corbel" panose="020B0503020204020204" pitchFamily="34" charset="0"/>
              </a:rPr>
              <a:t>No failures since completing overhaul</a:t>
            </a:r>
            <a:r>
              <a:rPr lang="en-US" sz="1600" dirty="0" smtClean="0">
                <a:latin typeface="Corbel" panose="020B0503020204020204" pitchFamily="34" charset="0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en-US" sz="1600" dirty="0" smtClean="0">
                <a:latin typeface="Corbel" panose="020B0503020204020204" pitchFamily="34" charset="0"/>
              </a:rPr>
              <a:t>WOs noted problem late 2018 in the ATX (computer industry standard) power supplies. Redundant PS so no impact to online but tracked to cooling fans. 19/20 season all fans replaced – </a:t>
            </a:r>
            <a:r>
              <a:rPr lang="en-US" sz="1600" b="1" dirty="0" smtClean="0">
                <a:latin typeface="Corbel" panose="020B0503020204020204" pitchFamily="34" charset="0"/>
              </a:rPr>
              <a:t>no failures since replacement</a:t>
            </a:r>
            <a:r>
              <a:rPr lang="en-US" sz="1600" dirty="0" smtClean="0">
                <a:latin typeface="Corbel" panose="020B0503020204020204" pitchFamily="34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339" y="4362172"/>
            <a:ext cx="1200519" cy="20438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325" y="4367394"/>
            <a:ext cx="1848108" cy="203863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78985" y="4905408"/>
            <a:ext cx="21111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orbel" panose="020B0503020204020204" pitchFamily="34" charset="0"/>
              </a:rPr>
              <a:t>Mean Well MSP-200-48. Almost COTS with custom pigtail to mate with DOM power connectors.</a:t>
            </a: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4745000" y="5013129"/>
            <a:ext cx="175902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orbel" panose="020B0503020204020204" pitchFamily="34" charset="0"/>
              </a:rPr>
              <a:t>ATX redundant power supply with fan units indicated.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6038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2020/2021 Season Plans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2020.09.29-30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IOFG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215769A0-F3FB-4735-9F6A-5DD09F844F7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0162" y="2665011"/>
            <a:ext cx="4330329" cy="3293209"/>
          </a:xfrm>
          <a:prstGeom prst="rect">
            <a:avLst/>
          </a:prstGeom>
          <a:noFill/>
          <a:ln>
            <a:noFill/>
          </a:ln>
        </p:spPr>
        <p:txBody>
          <a:bodyPr wrap="square" numCol="1" rtlCol="0">
            <a:spAutoFit/>
          </a:bodyPr>
          <a:lstStyle/>
          <a:p>
            <a:pPr algn="just"/>
            <a:r>
              <a:rPr lang="en-US" sz="1600" dirty="0" smtClean="0">
                <a:latin typeface="Corbel" panose="020B0503020204020204" pitchFamily="34" charset="0"/>
              </a:rPr>
              <a:t>Previous to COVID-19 M&amp;O planning for 2020/2021 was forecasting an exceptionally light season: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orbel" panose="020B0503020204020204" pitchFamily="34" charset="0"/>
              </a:rPr>
              <a:t>Major ICL server upgrades (last upgrade 2014) were completed in the 2018/2019 and 2019/2020 seasons.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orbel" panose="020B0503020204020204" pitchFamily="34" charset="0"/>
              </a:rPr>
              <a:t>Critical DOMHub maintenance (DOM PS / ATX PS fan replacements) also completed 2019/2020.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latin typeface="Corbel" panose="020B0503020204020204" pitchFamily="34" charset="0"/>
            </a:endParaRPr>
          </a:p>
          <a:p>
            <a:pPr algn="just"/>
            <a:r>
              <a:rPr lang="en-US" sz="1600" dirty="0" smtClean="0">
                <a:latin typeface="Corbel" panose="020B0503020204020204" pitchFamily="34" charset="0"/>
              </a:rPr>
              <a:t>Fieldwork associated with surface scintillator (full scope still under review) to restore loss of sensitivity due to snow accumulation DELAYED.</a:t>
            </a:r>
            <a:endParaRPr lang="en-US" sz="1600" dirty="0">
              <a:latin typeface="Corbel" panose="020B0503020204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8040" y="2558515"/>
            <a:ext cx="4010953" cy="38369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0162" y="675807"/>
            <a:ext cx="8428831" cy="1569660"/>
          </a:xfrm>
          <a:prstGeom prst="rect">
            <a:avLst/>
          </a:prstGeom>
          <a:noFill/>
          <a:ln>
            <a:noFill/>
          </a:ln>
        </p:spPr>
        <p:txBody>
          <a:bodyPr wrap="square" numCol="1" rtlCol="0">
            <a:spAutoFit/>
          </a:bodyPr>
          <a:lstStyle/>
          <a:p>
            <a:pPr algn="just"/>
            <a:r>
              <a:rPr lang="en-US" sz="1600" dirty="0" smtClean="0">
                <a:latin typeface="Corbel" panose="020B0503020204020204" pitchFamily="34" charset="0"/>
              </a:rPr>
              <a:t>As of early summer 2020, NSF/USAP field activity in Antarctica limited to activities to (1) support basic operation of US scientific stations, or (2) prevent degradation of scientific installations.</a:t>
            </a:r>
          </a:p>
          <a:p>
            <a:pPr algn="just"/>
            <a:endParaRPr lang="en-US" sz="1600" dirty="0">
              <a:latin typeface="Corbel" panose="020B0503020204020204" pitchFamily="34" charset="0"/>
            </a:endParaRPr>
          </a:p>
          <a:p>
            <a:pPr algn="just"/>
            <a:r>
              <a:rPr lang="en-US" sz="1600" dirty="0" smtClean="0">
                <a:latin typeface="Corbel" panose="020B0503020204020204" pitchFamily="34" charset="0"/>
              </a:rPr>
              <a:t>Operation of IceCube falls within scope of (2): ICNO field activities scaled back to minimal operations to keep detector running. New WO crew, M. Wolf, returning WO (Munich, DE) + J. Veitch-Michaelis, new WO (London, UK) will replace existing crew.</a:t>
            </a:r>
            <a:endParaRPr lang="en-US" sz="16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72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Resources - GPU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2020.09.29-30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IOFG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215769A0-F3FB-4735-9F6A-5DD09F844F7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796365" y="3200400"/>
            <a:ext cx="3223649" cy="2595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96364" y="4296905"/>
            <a:ext cx="3223649" cy="2595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959750" y="3459998"/>
            <a:ext cx="1836614" cy="24796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959750" y="4556503"/>
            <a:ext cx="1836614" cy="13831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30304" y="5796501"/>
            <a:ext cx="3029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rbel" panose="020B0503020204020204" pitchFamily="34" charset="0"/>
              </a:rPr>
              <a:t>Note: Supercomputer clusters</a:t>
            </a:r>
            <a:endParaRPr lang="en-US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41961" y="666766"/>
            <a:ext cx="3702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Units: (Normalized) GPU hours per week</a:t>
            </a:r>
            <a:endParaRPr lang="en-US" sz="14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98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Resources - CPU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2020.09.29-30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IOFG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215769A0-F3FB-4735-9F6A-5DD09F844F7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78539" y="754315"/>
            <a:ext cx="2522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Units: CPU hours per week</a:t>
            </a:r>
            <a:endParaRPr lang="en-US" sz="14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68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5066</TotalTime>
  <Words>1487</Words>
  <Application>Microsoft Office PowerPoint</Application>
  <PresentationFormat>On-screen Show (4:3)</PresentationFormat>
  <Paragraphs>209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Arial Rounded MT Bold</vt:lpstr>
      <vt:lpstr>Calibri</vt:lpstr>
      <vt:lpstr>Calibri Light</vt:lpstr>
      <vt:lpstr>Corbel</vt:lpstr>
      <vt:lpstr>Times New Roman</vt:lpstr>
      <vt:lpstr>Wingdings</vt:lpstr>
      <vt:lpstr>Office Theme</vt:lpstr>
      <vt:lpstr>IceCube Management and Operations</vt:lpstr>
      <vt:lpstr>ICNO Org Chart</vt:lpstr>
      <vt:lpstr>Minor Changes to ICNO WBS</vt:lpstr>
      <vt:lpstr>Technical Performance</vt:lpstr>
      <vt:lpstr>Detector Uptime</vt:lpstr>
      <vt:lpstr>Lest it Look Easy</vt:lpstr>
      <vt:lpstr>2020/2021 Season Plans</vt:lpstr>
      <vt:lpstr>Computing Resources - GPU</vt:lpstr>
      <vt:lpstr>Computing Resources - CPU</vt:lpstr>
      <vt:lpstr>Scaling IceCube Computing to Terascale</vt:lpstr>
      <vt:lpstr>IceCube and AI</vt:lpstr>
      <vt:lpstr>Education Outreach and Communications</vt:lpstr>
      <vt:lpstr>Financial Performance</vt:lpstr>
      <vt:lpstr> IceCube NSF M&amp;O Award Budget, Actual Cost and Forecast </vt:lpstr>
      <vt:lpstr>IceCube M&amp;O Computing Infrastructure Common Fund Expenditures</vt:lpstr>
      <vt:lpstr>COVID-19 Impact on M&amp;O</vt:lpstr>
      <vt:lpstr>Operational Impact Assessment</vt:lpstr>
      <vt:lpstr>Cost Impact</vt:lpstr>
      <vt:lpstr>Summary and Outlook</vt:lpstr>
    </vt:vector>
  </TitlesOfParts>
  <Company>University of Wisconsin-Madison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Kael Hanson</dc:creator>
  <cp:lastModifiedBy>Kael Hanson</cp:lastModifiedBy>
  <cp:revision>91</cp:revision>
  <dcterms:created xsi:type="dcterms:W3CDTF">2019-09-03T14:50:32Z</dcterms:created>
  <dcterms:modified xsi:type="dcterms:W3CDTF">2020-09-29T02:24:33Z</dcterms:modified>
</cp:coreProperties>
</file>