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73" r:id="rId7"/>
    <p:sldId id="262" r:id="rId8"/>
    <p:sldId id="263" r:id="rId9"/>
    <p:sldId id="264" r:id="rId10"/>
    <p:sldId id="275" r:id="rId11"/>
    <p:sldId id="276" r:id="rId12"/>
    <p:sldId id="277" r:id="rId13"/>
    <p:sldId id="278" r:id="rId14"/>
    <p:sldId id="265" r:id="rId15"/>
    <p:sldId id="266" r:id="rId16"/>
    <p:sldId id="267" r:id="rId17"/>
    <p:sldId id="257" r:id="rId18"/>
    <p:sldId id="258" r:id="rId19"/>
    <p:sldId id="272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4660"/>
  </p:normalViewPr>
  <p:slideViewPr>
    <p:cSldViewPr snapToGrid="0">
      <p:cViewPr>
        <p:scale>
          <a:sx n="110" d="100"/>
          <a:sy n="110" d="100"/>
        </p:scale>
        <p:origin x="5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3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8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416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16969" y="3545086"/>
            <a:ext cx="7358063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211140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2667000" y="473273"/>
            <a:ext cx="6858001" cy="41523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416969" y="4723805"/>
            <a:ext cx="7358063" cy="1000126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16969" y="5732859"/>
            <a:ext cx="7358063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954156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2416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868940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247804" y="446484"/>
            <a:ext cx="3750469" cy="57775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2193727" y="446484"/>
            <a:ext cx="3750469" cy="2803923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93727" y="3321844"/>
            <a:ext cx="3750469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0" algn="ctr">
              <a:spcBef>
                <a:spcPts val="0"/>
              </a:spcBef>
              <a:buSzTx/>
              <a:buNone/>
              <a:defRPr sz="2600"/>
            </a:lvl2pPr>
            <a:lvl3pPr marL="0" indent="0" algn="ctr">
              <a:spcBef>
                <a:spcPts val="0"/>
              </a:spcBef>
              <a:buSzTx/>
              <a:buNone/>
              <a:defRPr sz="2600"/>
            </a:lvl3pPr>
            <a:lvl4pPr marL="0" indent="0" algn="ctr">
              <a:spcBef>
                <a:spcPts val="0"/>
              </a:spcBef>
              <a:buSzTx/>
              <a:buNone/>
              <a:defRPr sz="2600"/>
            </a:lvl4pPr>
            <a:lvl5pPr marL="0" indent="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13530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901324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13664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6247804" y="1821656"/>
            <a:ext cx="3750469" cy="4420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93727" y="1821656"/>
            <a:ext cx="3750469" cy="4420196"/>
          </a:xfrm>
          <a:prstGeom prst="rect">
            <a:avLst/>
          </a:prstGeom>
        </p:spPr>
        <p:txBody>
          <a:bodyPr/>
          <a:lstStyle>
            <a:lvl1pPr marL="232682" indent="-232682">
              <a:spcBef>
                <a:spcPts val="2250"/>
              </a:spcBef>
              <a:defRPr sz="1900"/>
            </a:lvl1pPr>
            <a:lvl2pPr marL="404132" indent="-232682">
              <a:spcBef>
                <a:spcPts val="2250"/>
              </a:spcBef>
              <a:defRPr sz="1900"/>
            </a:lvl2pPr>
            <a:lvl3pPr marL="575582" indent="-232682">
              <a:spcBef>
                <a:spcPts val="2250"/>
              </a:spcBef>
              <a:defRPr sz="1900"/>
            </a:lvl3pPr>
            <a:lvl4pPr marL="747032" indent="-232682">
              <a:spcBef>
                <a:spcPts val="2250"/>
              </a:spcBef>
              <a:defRPr sz="1900"/>
            </a:lvl4pPr>
            <a:lvl5pPr marL="918482" indent="-232682">
              <a:spcBef>
                <a:spcPts val="2250"/>
              </a:spcBef>
              <a:defRPr sz="1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7052" y="6536531"/>
            <a:ext cx="315791" cy="31354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17820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2193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4410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1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247804" y="3580805"/>
            <a:ext cx="3750469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247804" y="625078"/>
            <a:ext cx="3750469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2193727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6711345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416969" y="4473773"/>
            <a:ext cx="7358063" cy="39049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416969" y="2965583"/>
            <a:ext cx="7358063" cy="4982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3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54212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1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05259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23994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9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7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8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8197D-DFC9-4403-AD02-8C2AA76E7D2D}" type="datetimeFigureOut">
              <a:rPr lang="en-US" smtClean="0"/>
              <a:t>2019-03-12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DB30-5304-454A-9DF9-92CBF3406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64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193727" y="178594"/>
            <a:ext cx="7804547" cy="1518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193727" y="1821656"/>
            <a:ext cx="7804547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7052" y="6536531"/>
            <a:ext cx="315791" cy="31354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11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165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527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750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972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194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416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39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861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083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076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M&amp;O Homework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NSF Mid-Term Review of IceCube M&amp;O</a:t>
            </a:r>
          </a:p>
          <a:p>
            <a:r>
              <a:rPr lang="en-US" dirty="0" smtClean="0"/>
              <a:t>2019 | 03 |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creen Shot 2019-03-13 at 9.27.30 AM.png" descr="Screen Shot 2019-03-13 at 9.27.30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10862" y="1704478"/>
            <a:ext cx="5751420" cy="51343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Screen Shot 2019-03-13 at 9.27.49 AM.png" descr="Screen Shot 2019-03-13 at 9.27.49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0916" y="1583050"/>
            <a:ext cx="5532261" cy="5276672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Current resources available:…"/>
          <p:cNvSpPr txBox="1"/>
          <p:nvPr/>
        </p:nvSpPr>
        <p:spPr>
          <a:xfrm>
            <a:off x="694837" y="270493"/>
            <a:ext cx="7803588" cy="1041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410766" hangingPunct="0">
              <a:defRPr sz="4200"/>
            </a:pPr>
            <a:r>
              <a:rPr sz="2100" b="1" kern="0" dirty="0">
                <a:solidFill>
                  <a:srgbClr val="000000"/>
                </a:solidFill>
                <a:latin typeface="Helvetica Neue"/>
                <a:sym typeface="Helvetica Neue"/>
              </a:rPr>
              <a:t>Current resources available: </a:t>
            </a:r>
          </a:p>
          <a:p>
            <a:pPr defTabSz="410766" hangingPunct="0">
              <a:defRPr sz="4200"/>
            </a:pPr>
            <a:endParaRPr sz="2100" b="1" kern="0" dirty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4200"/>
            </a:pPr>
            <a:r>
              <a:rPr sz="2100" b="1" kern="0" dirty="0">
                <a:solidFill>
                  <a:srgbClr val="000000"/>
                </a:solidFill>
                <a:latin typeface="Helvetica Neue"/>
                <a:sym typeface="Helvetica Neue"/>
              </a:rPr>
              <a:t>CPU:  ~8000,                                                           GPU: ~500</a:t>
            </a:r>
          </a:p>
        </p:txBody>
      </p:sp>
      <p:sp>
        <p:nvSpPr>
          <p:cNvPr id="125" name="From computing manager…"/>
          <p:cNvSpPr txBox="1"/>
          <p:nvPr/>
        </p:nvSpPr>
        <p:spPr>
          <a:xfrm rot="1233153">
            <a:off x="8687896" y="633070"/>
            <a:ext cx="2648162" cy="610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410766" hangingPunct="0">
              <a:defRPr sz="3500" b="0" i="1"/>
            </a:pPr>
            <a:r>
              <a:rPr sz="1750" i="1" kern="0">
                <a:solidFill>
                  <a:srgbClr val="000000"/>
                </a:solidFill>
                <a:latin typeface="Helvetica Neue"/>
                <a:sym typeface="Helvetica Neue"/>
              </a:rPr>
              <a:t>From computing manager</a:t>
            </a:r>
          </a:p>
          <a:p>
            <a:pPr algn="ctr" defTabSz="410766" hangingPunct="0">
              <a:defRPr sz="3500" b="0" i="1"/>
            </a:pPr>
            <a:r>
              <a:rPr sz="1750" i="1" kern="0">
                <a:solidFill>
                  <a:srgbClr val="000000"/>
                </a:solidFill>
                <a:latin typeface="Helvetica Neue"/>
                <a:sym typeface="Helvetica Neue"/>
              </a:rPr>
              <a:t>G. Merino’s presentation.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14400" y="4658810"/>
            <a:ext cx="3744410" cy="1736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TextBox 4"/>
          <p:cNvSpPr txBox="1"/>
          <p:nvPr/>
        </p:nvSpPr>
        <p:spPr>
          <a:xfrm>
            <a:off x="914400" y="4177251"/>
            <a:ext cx="2054506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10k CPU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446661" y="4988689"/>
            <a:ext cx="3982129" cy="192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6446661" y="4491697"/>
            <a:ext cx="2054506" cy="421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500 GPU</a:t>
            </a:r>
            <a:endParaRPr kumimoji="0" lang="en-US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612009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CAP2018 simulation required.pdf" descr="SCAP2018 simulation required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83603" y="-310620"/>
            <a:ext cx="10123846" cy="782297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his slide shows what is required to break even with the detector rate:…"/>
          <p:cNvSpPr txBox="1"/>
          <p:nvPr/>
        </p:nvSpPr>
        <p:spPr>
          <a:xfrm>
            <a:off x="108046" y="-1572326"/>
            <a:ext cx="2384330" cy="727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0" lvl="1" indent="114300" defTabSz="410766" hangingPunct="0">
              <a:defRPr sz="3600"/>
            </a:pPr>
            <a:r>
              <a:rPr b="1" kern="0">
                <a:solidFill>
                  <a:srgbClr val="000000"/>
                </a:solidFill>
                <a:latin typeface="Helvetica Neue"/>
                <a:sym typeface="Helvetica Neue"/>
              </a:rPr>
              <a:t>This slide shows what is required to break even with the detector rate:                                                         </a:t>
            </a:r>
          </a:p>
          <a:p>
            <a:pPr marL="0" lvl="1" indent="114300" defTabSz="410766" hangingPunct="0">
              <a:defRPr sz="3600"/>
            </a:pPr>
            <a:r>
              <a:rPr b="1" kern="0">
                <a:solidFill>
                  <a:srgbClr val="000000"/>
                </a:solidFill>
                <a:latin typeface="Helvetica Neue"/>
                <a:sym typeface="Helvetica Neue"/>
              </a:rPr>
              <a:t>                                                                                                CPU:  ~10000,  GPU: ~300</a:t>
            </a:r>
          </a:p>
        </p:txBody>
      </p:sp>
      <p:pic>
        <p:nvPicPr>
          <p:cNvPr id="129" name="Rectangle" descr="Rectangle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62783" y="3501371"/>
            <a:ext cx="3690950" cy="72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95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rrent status:…"/>
          <p:cNvSpPr txBox="1"/>
          <p:nvPr/>
        </p:nvSpPr>
        <p:spPr>
          <a:xfrm>
            <a:off x="901440" y="838598"/>
            <a:ext cx="9389203" cy="25959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marL="0" lvl="1" indent="114300" defTabSz="410766" hangingPunct="0">
              <a:defRPr sz="4100"/>
            </a:pPr>
            <a:endParaRPr sz="205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marL="0" lvl="1" indent="114300" defTabSz="410766" hangingPunct="0">
              <a:defRPr sz="4100"/>
            </a:pPr>
            <a:r>
              <a:rPr sz="2050" b="1" kern="0">
                <a:solidFill>
                  <a:srgbClr val="000000"/>
                </a:solidFill>
                <a:latin typeface="Helvetica Neue"/>
                <a:sym typeface="Helvetica Neue"/>
              </a:rPr>
              <a:t>Current status: </a:t>
            </a:r>
          </a:p>
          <a:p>
            <a:pPr marL="0" lvl="4" indent="457200" defTabSz="410766" hangingPunct="0">
              <a:defRPr sz="4100"/>
            </a:pPr>
            <a:r>
              <a:rPr sz="2050" b="1" kern="0">
                <a:solidFill>
                  <a:srgbClr val="000000"/>
                </a:solidFill>
                <a:latin typeface="Helvetica Neue"/>
                <a:sym typeface="Helvetica Neue"/>
              </a:rPr>
              <a:t>simulation is able to break even: which means we can simulate 1 year of live time in one year.   </a:t>
            </a:r>
          </a:p>
          <a:p>
            <a:pPr marL="0" lvl="1" indent="114300" defTabSz="410766" hangingPunct="0">
              <a:defRPr sz="4100"/>
            </a:pPr>
            <a:endParaRPr sz="205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marL="0" lvl="1" indent="114300" defTabSz="410766" hangingPunct="0">
              <a:defRPr sz="4100"/>
            </a:pPr>
            <a:r>
              <a:rPr sz="2050" b="1" kern="0">
                <a:solidFill>
                  <a:srgbClr val="000000"/>
                </a:solidFill>
                <a:latin typeface="Helvetica Neue"/>
                <a:sym typeface="Helvetica Neue"/>
              </a:rPr>
              <a:t>That’s a success. </a:t>
            </a:r>
          </a:p>
          <a:p>
            <a:pPr marL="0" lvl="1" indent="114300" defTabSz="410766" hangingPunct="0">
              <a:defRPr sz="4100"/>
            </a:pPr>
            <a:endParaRPr sz="205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marL="0" lvl="1" indent="114300" defTabSz="410766" hangingPunct="0">
              <a:defRPr sz="4100"/>
            </a:pPr>
            <a:r>
              <a:rPr sz="2050" b="1" kern="0">
                <a:solidFill>
                  <a:srgbClr val="000000"/>
                </a:solidFill>
                <a:latin typeface="Helvetica Neue"/>
                <a:sym typeface="Helvetica Neue"/>
              </a:rPr>
              <a:t>What is it we would ideally have: 10 times more.</a:t>
            </a:r>
          </a:p>
        </p:txBody>
      </p:sp>
      <p:sp>
        <p:nvSpPr>
          <p:cNvPr id="133" name="Explanation for “factor 10”:…"/>
          <p:cNvSpPr txBox="1"/>
          <p:nvPr/>
        </p:nvSpPr>
        <p:spPr>
          <a:xfrm>
            <a:off x="892952" y="3662930"/>
            <a:ext cx="9971775" cy="29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Explanation for “factor 10”: </a:t>
            </a:r>
          </a:p>
          <a:p>
            <a:pPr defTabSz="410766" hangingPunct="0">
              <a:defRPr sz="3800" b="0"/>
            </a:pPr>
            <a:endParaRPr sz="1900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Changes of ice model, optical sensor model, physics background models</a:t>
            </a: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require in some cases a complete re-simulation.</a:t>
            </a:r>
          </a:p>
          <a:p>
            <a:pPr defTabSz="410766" hangingPunct="0">
              <a:defRPr sz="3800" b="0"/>
            </a:pPr>
            <a:endParaRPr sz="1900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IceCube has already produced 10 years of live time.</a:t>
            </a: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So, if we want to re-simulate full background for a 1:1 ratio, we can never catch up. </a:t>
            </a: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It would take one year to do a re-run of the past 10 years.</a:t>
            </a: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This is one way to rationalize why a factor of 10 would be desirable.</a:t>
            </a:r>
          </a:p>
          <a:p>
            <a:pPr defTabSz="410766" hangingPunct="0">
              <a:defRPr sz="3800" b="0"/>
            </a:pPr>
            <a:r>
              <a:rPr sz="1900" kern="0">
                <a:solidFill>
                  <a:srgbClr val="000000"/>
                </a:solidFill>
                <a:latin typeface="Helvetica Neue"/>
                <a:sym typeface="Helvetica Neue"/>
              </a:rPr>
              <a:t>In some cases it would be even desirable to have more than 1:1 ratio. </a:t>
            </a:r>
          </a:p>
        </p:txBody>
      </p:sp>
      <p:sp>
        <p:nvSpPr>
          <p:cNvPr id="134" name="Additional comments that capture the discussion at the SCAP"/>
          <p:cNvSpPr txBox="1"/>
          <p:nvPr/>
        </p:nvSpPr>
        <p:spPr>
          <a:xfrm>
            <a:off x="493318" y="607339"/>
            <a:ext cx="7304886" cy="38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4100" b="0"/>
            </a:lvl1pPr>
          </a:lstStyle>
          <a:p>
            <a:pPr algn="ctr" defTabSz="410766" hangingPunct="0"/>
            <a:r>
              <a:rPr sz="2050" kern="0">
                <a:solidFill>
                  <a:srgbClr val="000000"/>
                </a:solidFill>
                <a:latin typeface="Helvetica Neue"/>
                <a:sym typeface="Helvetica Neue"/>
              </a:rPr>
              <a:t>Additional comments that capture the discussion at the SCAP </a:t>
            </a:r>
          </a:p>
        </p:txBody>
      </p:sp>
    </p:spTree>
    <p:extLst>
      <p:ext uri="{BB962C8B-B14F-4D97-AF65-F5344CB8AC3E}">
        <p14:creationId xmlns:p14="http://schemas.microsoft.com/office/powerpoint/2010/main" val="403230311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Response to SCAP with respect to using TITAN- GPU experts are hard to get-is there a plan?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Supercomputers /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IceCube has experience with GPUs and supercomputers – Experience growing with people using more machine learning methods and the resource mix adding more supercomputers experience</a:t>
            </a:r>
          </a:p>
          <a:p>
            <a:r>
              <a:rPr lang="en-US" dirty="0" smtClean="0"/>
              <a:t>Experts interact and cross-pollinate ideas</a:t>
            </a:r>
          </a:p>
          <a:p>
            <a:r>
              <a:rPr lang="en-US" dirty="0" smtClean="0"/>
              <a:t>Training new experts, esp. students, in special </a:t>
            </a:r>
            <a:r>
              <a:rPr lang="en-US" dirty="0" err="1" smtClean="0"/>
              <a:t>bootcamps</a:t>
            </a:r>
            <a:r>
              <a:rPr lang="en-US" dirty="0" smtClean="0"/>
              <a:t>, e.g. GPU computing or machine learning, or if interested they can deep dive into certain aspects, e.g. ice properties, glaciology.</a:t>
            </a:r>
          </a:p>
          <a:p>
            <a:r>
              <a:rPr lang="en-US" dirty="0" smtClean="0"/>
              <a:t>Working with supercomputers is hard, as each system is a unicorn. Have gained significant expertise over the last 10 years.</a:t>
            </a:r>
          </a:p>
          <a:p>
            <a:r>
              <a:rPr lang="en-US" dirty="0" smtClean="0"/>
              <a:t>Several experts in the collaboration working on supercomputers.</a:t>
            </a:r>
          </a:p>
          <a:p>
            <a:r>
              <a:rPr lang="en-US" dirty="0" smtClean="0"/>
              <a:t>This problem also can be factored into two mostly distinct categories:</a:t>
            </a:r>
          </a:p>
          <a:p>
            <a:pPr lvl="1"/>
            <a:r>
              <a:rPr lang="en-US" dirty="0" smtClean="0"/>
              <a:t>Supercomputer experts</a:t>
            </a:r>
          </a:p>
          <a:p>
            <a:pPr lvl="1"/>
            <a:r>
              <a:rPr lang="en-US" dirty="0" smtClean="0"/>
              <a:t>GPU developers</a:t>
            </a:r>
          </a:p>
          <a:p>
            <a:r>
              <a:rPr lang="en-US" dirty="0" smtClean="0"/>
              <a:t>The same optimizations which help us to leverage supercomputers help us better exploit computing resources on conventional clusters.</a:t>
            </a:r>
          </a:p>
        </p:txBody>
      </p:sp>
    </p:spTree>
    <p:extLst>
      <p:ext uri="{BB962C8B-B14F-4D97-AF65-F5344CB8AC3E}">
        <p14:creationId xmlns:p14="http://schemas.microsoft.com/office/powerpoint/2010/main" val="32768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Is the escalation covered by increase in efficiency that you have projected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Escalation /w/ Flat Funding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Escalation was originally built into the cost model for IceCube M&amp;O but was removed to accommodate the flat funding profile from NSF: $7.0 M per year.</a:t>
            </a:r>
          </a:p>
          <a:p>
            <a:r>
              <a:rPr lang="en-US" dirty="0" smtClean="0"/>
              <a:t>This is not an ideal situation, while inflation has been low for 2016-2018, UW Madison is planning across the board wage increases of 3% </a:t>
            </a:r>
          </a:p>
          <a:p>
            <a:r>
              <a:rPr lang="en-US" dirty="0" smtClean="0"/>
              <a:t>We have been dealing with this by:</a:t>
            </a:r>
          </a:p>
          <a:p>
            <a:pPr lvl="1"/>
            <a:r>
              <a:rPr lang="en-US" dirty="0" smtClean="0"/>
              <a:t>Pursuing additional resources (INCLUDES, CESAR, …) to support existing M&amp;O staff.</a:t>
            </a:r>
          </a:p>
          <a:p>
            <a:pPr lvl="1"/>
            <a:r>
              <a:rPr lang="en-US" dirty="0" smtClean="0"/>
              <a:t>Not filling vacancies (P. Wisniewski, e.g., instead negotiated with UW Campus to support IceCube networking).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is the documentation of the performance of the sub-awards and who approves the payments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9" y="120344"/>
            <a:ext cx="11661058" cy="60751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IceCube</a:t>
            </a:r>
            <a:r>
              <a:rPr lang="en-US" dirty="0" smtClean="0"/>
              <a:t> M&amp;O Sub-award </a:t>
            </a:r>
            <a:r>
              <a:rPr lang="en-US" dirty="0"/>
              <a:t>Invoice Approval Process Flow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995" y="727855"/>
            <a:ext cx="7048153" cy="600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of </a:t>
            </a:r>
            <a:r>
              <a:rPr lang="en-US" dirty="0" err="1" smtClean="0"/>
              <a:t>SubAwardee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SoWs</a:t>
            </a:r>
            <a:r>
              <a:rPr lang="en-US" dirty="0" smtClean="0"/>
              <a:t> and Staffing Matric reviewed by ICC Chair, Software Coordinator, Computing Coordinator, Resource Coordinator, and Director of Operations every 6 months.</a:t>
            </a:r>
          </a:p>
          <a:p>
            <a:r>
              <a:rPr lang="en-US" dirty="0" smtClean="0"/>
              <a:t>UMD Example – 2.9 FTE supported as part of sub-award:</a:t>
            </a:r>
          </a:p>
          <a:p>
            <a:pPr lvl="1"/>
            <a:r>
              <a:rPr lang="en-US" dirty="0" smtClean="0"/>
              <a:t>E. Blaufuss: Online filters, core software support</a:t>
            </a:r>
          </a:p>
          <a:p>
            <a:pPr lvl="1"/>
            <a:r>
              <a:rPr lang="en-US" dirty="0" smtClean="0"/>
              <a:t>A. Olivas: Software coordinator</a:t>
            </a:r>
          </a:p>
          <a:p>
            <a:pPr lvl="1"/>
            <a:r>
              <a:rPr lang="en-US" dirty="0" smtClean="0"/>
              <a:t>D. </a:t>
            </a:r>
            <a:r>
              <a:rPr lang="en-US" dirty="0" err="1" smtClean="0"/>
              <a:t>LaDieu</a:t>
            </a:r>
            <a:r>
              <a:rPr lang="en-US" dirty="0" smtClean="0"/>
              <a:t>: Software infrastructure support</a:t>
            </a:r>
          </a:p>
          <a:p>
            <a:r>
              <a:rPr lang="en-US" dirty="0" smtClean="0"/>
              <a:t>A small number of institutions have been cut or dropped due to failure to meet deliverables.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 / #2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 are the projections of the needs for personnel to do the required software maintenance? Are the commitments for the in kind support from the MOU’s and the M&amp;O covering this?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20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S/W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Maintenance: 2 FTE required.</a:t>
            </a:r>
          </a:p>
          <a:p>
            <a:r>
              <a:rPr lang="en-US" dirty="0" smtClean="0"/>
              <a:t>Maintenance + active development: ideally 5 FTE total.</a:t>
            </a:r>
          </a:p>
          <a:p>
            <a:r>
              <a:rPr lang="en-US" dirty="0" smtClean="0"/>
              <a:t>Large efforts such a </a:t>
            </a:r>
            <a:r>
              <a:rPr lang="en-US" dirty="0" err="1" smtClean="0"/>
              <a:t>PassX</a:t>
            </a:r>
            <a:r>
              <a:rPr lang="en-US" dirty="0" smtClean="0"/>
              <a:t> reprocessing take ~1 FTE about 1 year.</a:t>
            </a:r>
          </a:p>
          <a:p>
            <a:r>
              <a:rPr lang="en-US" dirty="0" smtClean="0"/>
              <a:t>Current situation: 2.5 FTE + open search for developer.</a:t>
            </a:r>
          </a:p>
          <a:p>
            <a:r>
              <a:rPr lang="en-US" dirty="0" smtClean="0"/>
              <a:t>Almost entirely supported by Core M&amp;O (NSF) funds.</a:t>
            </a:r>
          </a:p>
          <a:p>
            <a:r>
              <a:rPr lang="en-US" dirty="0" smtClean="0"/>
              <a:t>Engagement of in-kind resources challenging due to expertise required (supercomputer environments, GPU).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S/W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DAQ – 3 FTE – sufficient support all M&amp;O Core</a:t>
            </a:r>
          </a:p>
          <a:p>
            <a:r>
              <a:rPr lang="en-US" dirty="0" smtClean="0"/>
              <a:t>Supernova DAQ – 0.5 FTE – US in-kind.  Model of grad student support has impacted new feature development in SNDAQ due to student turn-over.  Critical system is running ~100%.  Requires and receives some support from professional S/W developers supported by core M&amp;O.</a:t>
            </a:r>
          </a:p>
          <a:p>
            <a:r>
              <a:rPr lang="en-US" dirty="0" smtClean="0"/>
              <a:t>Online Filters – 7 FTE </a:t>
            </a:r>
            <a:r>
              <a:rPr lang="en-US" b="1" dirty="0" smtClean="0"/>
              <a:t>mostly</a:t>
            </a:r>
            <a:r>
              <a:rPr lang="en-US" dirty="0" smtClean="0"/>
              <a:t> in-</a:t>
            </a:r>
            <a:r>
              <a:rPr lang="en-US" dirty="0"/>
              <a:t>k</a:t>
            </a:r>
            <a:r>
              <a:rPr lang="en-US" dirty="0" smtClean="0"/>
              <a:t>ind.  Get good response from collaboration resources because of direct connection to the science.</a:t>
            </a:r>
          </a:p>
          <a:p>
            <a:r>
              <a:rPr lang="en-US" dirty="0" smtClean="0"/>
              <a:t>Planned needs include IceCube Upgrade: anticipate ability to support IceCube M&amp;O + Upgrade development, possibly require 1 embedded S/W developer.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/ Offline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3 FTE effort just to maintain software.  Total effort available in M&amp;O ~ 1 FTE and 3 FTE from Collaboration</a:t>
            </a:r>
          </a:p>
          <a:p>
            <a:r>
              <a:rPr lang="en-US" dirty="0" smtClean="0"/>
              <a:t>Anticipate significant effort needed (1 FTE per module type) to support simulation models of new modules and calibration devices.</a:t>
            </a:r>
          </a:p>
          <a:p>
            <a:r>
              <a:rPr lang="en-US" dirty="0" smtClean="0"/>
              <a:t>Enthusiasm within Collaboration is high to support Upgrade – so far most (90%+) of the Upgrade simulation effort is coming from in-kind.  However see comment below.  </a:t>
            </a:r>
          </a:p>
          <a:p>
            <a:r>
              <a:rPr lang="en-US" dirty="0" smtClean="0"/>
              <a:t>LE group is very engaged in supporting these activities (T. Stuttard is L3 for Upgrade simulation 100% in-kind contributed labor).</a:t>
            </a:r>
          </a:p>
        </p:txBody>
      </p:sp>
    </p:spTree>
    <p:extLst>
      <p:ext uri="{BB962C8B-B14F-4D97-AF65-F5344CB8AC3E}">
        <p14:creationId xmlns:p14="http://schemas.microsoft.com/office/powerpoint/2010/main" val="5234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New analysis opportunities are going to arise which will require more effort-is this covered?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Reprioritization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doing this since beginning of M&amp;O (Pass 2 / </a:t>
            </a:r>
            <a:r>
              <a:rPr lang="en-US" dirty="0" err="1" smtClean="0"/>
              <a:t>Realtime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new, sexy physics comes along we have no trouble attracting effort from the Collaboration to focus on this.</a:t>
            </a:r>
          </a:p>
          <a:p>
            <a:r>
              <a:rPr lang="en-US" dirty="0" smtClean="0"/>
              <a:t>For example, recall dip in 2018 publications from Dawn’s presentation: many papers were delayed because collaborators were instead focusing on TXS.</a:t>
            </a:r>
          </a:p>
          <a:p>
            <a:r>
              <a:rPr lang="en-US" dirty="0" smtClean="0"/>
              <a:t>This is still not </a:t>
            </a:r>
            <a:r>
              <a:rPr lang="en-US" u="sng" dirty="0" smtClean="0"/>
              <a:t>zero</a:t>
            </a:r>
            <a:r>
              <a:rPr lang="en-US" dirty="0" smtClean="0"/>
              <a:t> impact globally.</a:t>
            </a:r>
          </a:p>
        </p:txBody>
      </p:sp>
    </p:spTree>
    <p:extLst>
      <p:ext uri="{BB962C8B-B14F-4D97-AF65-F5344CB8AC3E}">
        <p14:creationId xmlns:p14="http://schemas.microsoft.com/office/powerpoint/2010/main" val="857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What did you present to the SCAP that resulted in the recommendation to look to resources to increase your computing assets by an order of magnitude?  (under charge 3 question)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e main driver for computing resource requirements is simulation production, primarily background simulations.…"/>
          <p:cNvSpPr txBox="1"/>
          <p:nvPr/>
        </p:nvSpPr>
        <p:spPr>
          <a:xfrm>
            <a:off x="1236322" y="3141377"/>
            <a:ext cx="10028216" cy="3119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410766" hangingPunct="0">
              <a:defRPr sz="4400"/>
            </a:pPr>
            <a:r>
              <a:rPr sz="2200" b="1" kern="0">
                <a:solidFill>
                  <a:srgbClr val="000000"/>
                </a:solidFill>
                <a:latin typeface="Helvetica Neue"/>
                <a:sym typeface="Helvetica Neue"/>
              </a:rPr>
              <a:t>The main driver for computing resource requirements is simulation production, primarily background simulations.</a:t>
            </a:r>
          </a:p>
          <a:p>
            <a:pPr defTabSz="410766" hangingPunct="0">
              <a:defRPr sz="4400"/>
            </a:pPr>
            <a:endParaRPr sz="220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4400"/>
            </a:pPr>
            <a:r>
              <a:rPr sz="2200" b="1" kern="0">
                <a:solidFill>
                  <a:srgbClr val="000000"/>
                </a:solidFill>
                <a:latin typeface="Helvetica Neue"/>
                <a:sym typeface="Helvetica Neue"/>
              </a:rPr>
              <a:t>The following two slides were the key slides in presentations to the SCAP</a:t>
            </a:r>
          </a:p>
          <a:p>
            <a:pPr defTabSz="410766" hangingPunct="0">
              <a:defRPr sz="4400"/>
            </a:pPr>
            <a:endParaRPr sz="220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4400"/>
            </a:pPr>
            <a:r>
              <a:rPr sz="2200" b="1" kern="0">
                <a:solidFill>
                  <a:srgbClr val="000000"/>
                </a:solidFill>
                <a:latin typeface="Helvetica Neue"/>
                <a:sym typeface="Helvetica Neue"/>
              </a:rPr>
              <a:t> </a:t>
            </a:r>
          </a:p>
          <a:p>
            <a:pPr defTabSz="410766" hangingPunct="0">
              <a:defRPr sz="4400"/>
            </a:pPr>
            <a:endParaRPr sz="220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4400"/>
            </a:pPr>
            <a:endParaRPr sz="2200" b="1" kern="0">
              <a:solidFill>
                <a:srgbClr val="000000"/>
              </a:solidFill>
              <a:latin typeface="Helvetica Neue"/>
              <a:sym typeface="Helvetica Neue"/>
            </a:endParaRPr>
          </a:p>
          <a:p>
            <a:pPr defTabSz="410766" hangingPunct="0">
              <a:defRPr sz="4400" b="0"/>
            </a:pPr>
            <a:endParaRPr sz="2200" kern="0">
              <a:solidFill>
                <a:srgbClr val="000000"/>
              </a:solidFill>
              <a:latin typeface="Helvetica Neue"/>
              <a:sym typeface="Helvetica Neue"/>
            </a:endParaRPr>
          </a:p>
        </p:txBody>
      </p:sp>
      <p:sp>
        <p:nvSpPr>
          <p:cNvPr id="120" name="What did you present to the SCAP that resulted in the recommendation to look to resources to increase your computing assets by an order of magnitude?"/>
          <p:cNvSpPr txBox="1"/>
          <p:nvPr/>
        </p:nvSpPr>
        <p:spPr>
          <a:xfrm>
            <a:off x="809815" y="849462"/>
            <a:ext cx="9213205" cy="2149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 defTabSz="642937">
              <a:lnSpc>
                <a:spcPts val="10800"/>
              </a:lnSpc>
              <a:spcBef>
                <a:spcPts val="1600"/>
              </a:spcBef>
              <a:defRPr sz="4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321469" hangingPunct="0">
              <a:lnSpc>
                <a:spcPts val="5400"/>
              </a:lnSpc>
              <a:spcBef>
                <a:spcPts val="800"/>
              </a:spcBef>
            </a:pPr>
            <a:r>
              <a:rPr sz="2000" b="1" kern="0">
                <a:solidFill>
                  <a:srgbClr val="000000"/>
                </a:solidFill>
              </a:rPr>
              <a:t>What did you present to the SCAP that resulted in the recommendation to look to resources to increase your computing assets by an order of magnitude? </a:t>
            </a:r>
            <a:endParaRPr sz="2000" b="1" kern="0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516312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2960</TotalTime>
  <Words>1093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Helvetica Light</vt:lpstr>
      <vt:lpstr>Helvetica Neue</vt:lpstr>
      <vt:lpstr>Helvetica Neue Light</vt:lpstr>
      <vt:lpstr>Helvetica Neue Medium</vt:lpstr>
      <vt:lpstr>Helvetica Neue Thin</vt:lpstr>
      <vt:lpstr>Arial</vt:lpstr>
      <vt:lpstr>Calibri</vt:lpstr>
      <vt:lpstr>Calibri Light</vt:lpstr>
      <vt:lpstr>Helvetica</vt:lpstr>
      <vt:lpstr>Times</vt:lpstr>
      <vt:lpstr>Office Theme</vt:lpstr>
      <vt:lpstr>White</vt:lpstr>
      <vt:lpstr>M&amp;O Homework Questions</vt:lpstr>
      <vt:lpstr>Question #1 / #2</vt:lpstr>
      <vt:lpstr>Production S/W</vt:lpstr>
      <vt:lpstr>Online S/W</vt:lpstr>
      <vt:lpstr>Simulation / Offline</vt:lpstr>
      <vt:lpstr>Question #3</vt:lpstr>
      <vt:lpstr>Reprioritization</vt:lpstr>
      <vt:lpstr>Question #4</vt:lpstr>
      <vt:lpstr>PowerPoint Presentation</vt:lpstr>
      <vt:lpstr>PowerPoint Presentation</vt:lpstr>
      <vt:lpstr>PowerPoint Presentation</vt:lpstr>
      <vt:lpstr>PowerPoint Presentation</vt:lpstr>
      <vt:lpstr>Question #5</vt:lpstr>
      <vt:lpstr>Supercomputers / GPU</vt:lpstr>
      <vt:lpstr>Question #6</vt:lpstr>
      <vt:lpstr>Managing Escalation /w/ Flat Funding</vt:lpstr>
      <vt:lpstr>Question #7</vt:lpstr>
      <vt:lpstr>IceCube M&amp;O Sub-award Invoice Approval Process Flow</vt:lpstr>
      <vt:lpstr>Documentation of SubAwardee Performance</vt:lpstr>
    </vt:vector>
  </TitlesOfParts>
  <Company>University of Wisconsin-Madison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M&amp;O Homework Questions</dc:title>
  <dc:creator>Kael Hanson</dc:creator>
  <cp:lastModifiedBy>Kael Hanson</cp:lastModifiedBy>
  <cp:revision>22</cp:revision>
  <dcterms:created xsi:type="dcterms:W3CDTF">2019-03-12T15:08:57Z</dcterms:created>
  <dcterms:modified xsi:type="dcterms:W3CDTF">2019-03-14T16:29:34Z</dcterms:modified>
</cp:coreProperties>
</file>