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90" r:id="rId4"/>
    <p:sldId id="257" r:id="rId5"/>
    <p:sldId id="298" r:id="rId6"/>
    <p:sldId id="297" r:id="rId7"/>
    <p:sldId id="299" r:id="rId8"/>
    <p:sldId id="300" r:id="rId9"/>
    <p:sldId id="29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ilvia Bravo Gallar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7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14" autoAdjust="0"/>
    <p:restoredTop sz="99810" autoAdjust="0"/>
  </p:normalViewPr>
  <p:slideViewPr>
    <p:cSldViewPr>
      <p:cViewPr varScale="1">
        <p:scale>
          <a:sx n="106" d="100"/>
          <a:sy n="106" d="100"/>
        </p:scale>
        <p:origin x="1536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193675" dir="2700000" algn="tl" rotWithShape="0">
                    <a:srgbClr val="000000">
                      <a:alpha val="68000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45747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45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28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TemplateC_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96400" cy="697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543800" cy="106997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00400"/>
            <a:ext cx="7543800" cy="11430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956959" y="22860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80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25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219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47800" y="6356350"/>
            <a:ext cx="762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532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84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3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39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0"/>
            <a:ext cx="511175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57400"/>
            <a:ext cx="3008313" cy="4068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7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719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599"/>
            <a:ext cx="5486400" cy="3355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1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8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762000" cy="365125"/>
          </a:xfrm>
          <a:prstGeom prst="rect">
            <a:avLst/>
          </a:prstGeom>
        </p:spPr>
        <p:txBody>
          <a:bodyPr/>
          <a:lstStyle/>
          <a:p>
            <a:fld id="{2AB922D7-2536-CD4B-B130-5DA65EC62D2C}" type="datetimeFigureOut">
              <a:rPr lang="en-US" smtClean="0"/>
              <a:pPr/>
              <a:t>2/26/19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Template_icl-title_05021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0A45D-7600-F041-A2D4-61EC39889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32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050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3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743200" y="6356350"/>
            <a:ext cx="59436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Wisconsin </a:t>
            </a:r>
            <a:r>
              <a:rPr lang="en-US" dirty="0" err="1"/>
              <a:t>IceCube</a:t>
            </a:r>
            <a:r>
              <a:rPr lang="en-US" dirty="0"/>
              <a:t> Particle Astrophysics Center (WIPAC)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14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4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28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400" y="6356350"/>
            <a:ext cx="7620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49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838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DC05F3-E63B-6C4D-A030-E2ABDEB62A90}" type="datetimeFigureOut">
              <a:rPr lang="en-US" smtClean="0"/>
              <a:pPr/>
              <a:t>2/26/19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00200" y="6356350"/>
            <a:ext cx="685800" cy="36512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1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icecube.wisc.edu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81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352800" y="63246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i="0" baseline="0" dirty="0" err="1">
                <a:latin typeface="Myriad Pro Light"/>
                <a:cs typeface="Myriad Pro Light"/>
              </a:rPr>
              <a:t>icecube.wisc.edu</a:t>
            </a:r>
            <a:endParaRPr lang="en-US" sz="1200" b="0" i="0" dirty="0">
              <a:latin typeface="Myriad Pro Light"/>
              <a:cs typeface="Myriad Pro Light"/>
            </a:endParaRPr>
          </a:p>
        </p:txBody>
      </p:sp>
      <p:pic>
        <p:nvPicPr>
          <p:cNvPr id="6" name="Picture 5" descr="IceCube_official_logo.pdf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73"/>
          <a:stretch/>
        </p:blipFill>
        <p:spPr>
          <a:xfrm>
            <a:off x="7770334" y="152400"/>
            <a:ext cx="958441" cy="93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3872A0"/>
          </a:solidFill>
          <a:latin typeface="+mn-lt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Myriad Pro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81940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  <a:t>IceCube Neutrino Observatory</a:t>
            </a: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sz="3600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Myriad Pro Light"/>
                <a:ea typeface="+mn-ea"/>
                <a:cs typeface="Myriad Pro Light"/>
              </a:rPr>
            </a:br>
            <a:br>
              <a:rPr lang="en-US" b="1" dirty="0">
                <a:latin typeface="Myriad Pro"/>
                <a:cs typeface="Myriad Pro"/>
              </a:rPr>
            </a:br>
            <a:endParaRPr lang="en-US" b="1" dirty="0">
              <a:latin typeface="Myriad Pro"/>
              <a:cs typeface="Myriad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55925"/>
            <a:ext cx="6400800" cy="2274887"/>
          </a:xfrm>
        </p:spPr>
        <p:txBody>
          <a:bodyPr>
            <a:normAutofit fontScale="92500"/>
          </a:bodyPr>
          <a:lstStyle/>
          <a:p>
            <a:pPr algn="l"/>
            <a:r>
              <a:rPr lang="en-US" sz="2600" b="1" dirty="0">
                <a:solidFill>
                  <a:srgbClr val="FFFFFF"/>
                </a:solidFill>
                <a:latin typeface="+mj-lt"/>
                <a:cs typeface="Myriad Pro Light"/>
              </a:rPr>
              <a:t>South Pole Operations Support - </a:t>
            </a:r>
            <a:r>
              <a:rPr lang="en-US" sz="2600" b="1" dirty="0">
                <a:effectLst/>
                <a:latin typeface="+mj-lt"/>
              </a:rPr>
              <a:t>Coordination with NSF and Antarctic Support Contractor </a:t>
            </a:r>
            <a:endParaRPr lang="en-US" sz="2600" b="1" dirty="0">
              <a:latin typeface="+mj-lt"/>
            </a:endParaRPr>
          </a:p>
          <a:p>
            <a:pPr algn="l"/>
            <a:endParaRPr lang="en-US" sz="2800" dirty="0">
              <a:solidFill>
                <a:srgbClr val="FFFFFF"/>
              </a:solidFill>
              <a:latin typeface="Myriad Pro Light"/>
              <a:cs typeface="Myriad Pro Light"/>
            </a:endParaRPr>
          </a:p>
          <a:p>
            <a:pPr algn="l"/>
            <a:endParaRPr lang="en-US" sz="2800" dirty="0">
              <a:solidFill>
                <a:srgbClr val="FFFFFF"/>
              </a:solidFill>
              <a:latin typeface="Myriad Pro Light"/>
              <a:cs typeface="Myriad Pro Light"/>
            </a:endParaRPr>
          </a:p>
          <a:p>
            <a:r>
              <a:rPr lang="en-US" sz="2800" dirty="0">
                <a:solidFill>
                  <a:srgbClr val="FFFFFF"/>
                </a:solidFill>
                <a:latin typeface="Myriad Pro Light"/>
                <a:cs typeface="Myriad Pro Light"/>
              </a:rPr>
              <a:t>Jim Haugen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3720" y="5638800"/>
            <a:ext cx="5651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NSF Maintenance and Operations Mid-Term Panel Review </a:t>
            </a:r>
          </a:p>
          <a:p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	March 11, 2019 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dirty="0">
                <a:solidFill>
                  <a:srgbClr val="FFFFFF"/>
                </a:solidFill>
                <a:effectLst>
                  <a:outerShdw blurRad="82550" dist="38100" dir="2700000" algn="tl" rotWithShape="0">
                    <a:srgbClr val="000000">
                      <a:alpha val="70000"/>
                    </a:srgbClr>
                  </a:outerShdw>
                </a:effectLst>
                <a:cs typeface="Myriad Pro Light"/>
              </a:rPr>
              <a:t> Madison, WI</a:t>
            </a:r>
            <a:endParaRPr lang="en-US" dirty="0">
              <a:solidFill>
                <a:srgbClr val="FFFFFF"/>
              </a:solidFill>
              <a:cs typeface="Myriad Pro Light"/>
            </a:endParaRPr>
          </a:p>
        </p:txBody>
      </p:sp>
      <p:pic>
        <p:nvPicPr>
          <p:cNvPr id="1026" name="Picture 2" descr="https://www.nsf.gov/images/logos/nsf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" y="5072062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ceCube_official_logo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105400"/>
            <a:ext cx="1201842" cy="138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IceCube Pole Logistics?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IceCube M &amp; O Operational Notice – fixed 5 year plan</a:t>
            </a:r>
          </a:p>
          <a:p>
            <a:endParaRPr lang="en-US" dirty="0"/>
          </a:p>
          <a:p>
            <a:pPr lvl="1"/>
            <a:r>
              <a:rPr lang="en-US" dirty="0"/>
              <a:t>South Pole population planning</a:t>
            </a:r>
          </a:p>
          <a:p>
            <a:pPr lvl="1"/>
            <a:r>
              <a:rPr lang="en-US" dirty="0"/>
              <a:t>Cargo planning</a:t>
            </a:r>
          </a:p>
          <a:p>
            <a:pPr lvl="1"/>
            <a:r>
              <a:rPr lang="en-US" dirty="0"/>
              <a:t>Task coordination with ASC</a:t>
            </a:r>
          </a:p>
          <a:p>
            <a:pPr lvl="1"/>
            <a:r>
              <a:rPr lang="en-US" dirty="0"/>
              <a:t>ASC support planning</a:t>
            </a:r>
          </a:p>
          <a:p>
            <a:endParaRPr lang="en-US" sz="1400" dirty="0"/>
          </a:p>
          <a:p>
            <a:r>
              <a:rPr lang="en-US" dirty="0"/>
              <a:t>Support Information Package (SIP) submission – new submission each March, guided by Ops Notice</a:t>
            </a:r>
            <a:endParaRPr lang="en-US" sz="1400" dirty="0"/>
          </a:p>
          <a:p>
            <a:r>
              <a:rPr lang="en-US" dirty="0"/>
              <a:t>Research Support Plan (RSP) acknowledgement</a:t>
            </a:r>
          </a:p>
          <a:p>
            <a:r>
              <a:rPr lang="en-US" dirty="0"/>
              <a:t>A subset of Pole Operations</a:t>
            </a:r>
          </a:p>
        </p:txBody>
      </p:sp>
    </p:spTree>
    <p:extLst>
      <p:ext uri="{BB962C8B-B14F-4D97-AF65-F5344CB8AC3E}">
        <p14:creationId xmlns:p14="http://schemas.microsoft.com/office/powerpoint/2010/main" val="16714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 &amp; O Operational Notice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5 year agreement that supports work at Pole in the summer seasons from 16/17 to 21/22, revision 21 MAR 2016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000" dirty="0">
                <a:cs typeface="Myriad Pro"/>
              </a:rPr>
              <a:t>There have been no significant changes since original draft</a:t>
            </a:r>
            <a:endParaRPr lang="en-US" sz="2000" b="1" dirty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Key support items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Highest population at 7+ to 9+ for any given time at Pole, depending on season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Commercial tickets needed is 8 to 12, depending on season 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Maintain 2000 </a:t>
            </a:r>
            <a:r>
              <a:rPr lang="en-US" sz="2700" dirty="0" err="1"/>
              <a:t>sq</a:t>
            </a:r>
            <a:r>
              <a:rPr lang="en-US" sz="2700" dirty="0"/>
              <a:t> ft at ICL and 200 </a:t>
            </a:r>
            <a:r>
              <a:rPr lang="en-US" sz="2700" dirty="0" err="1"/>
              <a:t>sq</a:t>
            </a:r>
            <a:r>
              <a:rPr lang="en-US" sz="2700" dirty="0"/>
              <a:t> ft in B2 Lab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Limited use of electricians / carpenters for minor changes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3k to 10k pounds of DNF cargo, 6k to 17k total cargo, depending on season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700" dirty="0"/>
              <a:t>105 GB/day satellite bandwidth for data transmission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1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Support – the people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cs typeface="Myriad Pro"/>
              </a:rPr>
              <a:t>Jim Haugen (IceCube M&amp;O) - with IceCube since 2003, involved in Polar Ops since 2006 continuously to now, Pole Logistics Lead for IceCube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cs typeface="Myriad Pro"/>
              </a:rPr>
              <a:t>John Kelley (IceCube M&amp;O) – with IceCube since 2003, IceCube detector operations manager since 2013, Polar Ops Lead for IceCube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Leah Street (ASC - Science Project </a:t>
            </a:r>
            <a:r>
              <a:rPr lang="en-US" sz="2400" dirty="0" err="1"/>
              <a:t>Mgr</a:t>
            </a:r>
            <a:r>
              <a:rPr lang="en-US" sz="2400" dirty="0"/>
              <a:t>) – 10 years at RPSC / ASC with the last 8 managing IceCube support at Pole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/>
              <a:t>Paul Sullivan (ASC – Science Project </a:t>
            </a:r>
            <a:r>
              <a:rPr lang="en-US" sz="2400" dirty="0" err="1"/>
              <a:t>Mgr</a:t>
            </a:r>
            <a:r>
              <a:rPr lang="en-US" sz="2400" dirty="0"/>
              <a:t>)  - 24 years at ASA/RPSC/ASC with direct support to IceCube since 2005</a:t>
            </a:r>
          </a:p>
          <a:p>
            <a:pPr marL="457200" lvl="1" indent="0">
              <a:lnSpc>
                <a:spcPct val="120000"/>
              </a:lnSpc>
              <a:spcAft>
                <a:spcPts val="600"/>
              </a:spcAft>
              <a:buNone/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43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Ops Notice Plan vs Actuals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A17947E-7E9F-274A-995A-A9BF0BB944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836907"/>
              </p:ext>
            </p:extLst>
          </p:nvPr>
        </p:nvGraphicFramePr>
        <p:xfrm>
          <a:off x="457200" y="1600200"/>
          <a:ext cx="8229600" cy="304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143836973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8421279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7566521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81077899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318631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972307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Pole 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Commercial tickets planned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</a:t>
                      </a:r>
                      <a:r>
                        <a:rPr lang="en-US" dirty="0" err="1"/>
                        <a:t>comm</a:t>
                      </a:r>
                      <a:r>
                        <a:rPr lang="en-US" dirty="0"/>
                        <a:t> tickets (self-</a:t>
                      </a:r>
                      <a:r>
                        <a:rPr lang="en-US" dirty="0" err="1"/>
                        <a:t>ticketers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Pole first – timers (excludes </a:t>
                      </a:r>
                      <a:r>
                        <a:rPr lang="en-US" dirty="0" err="1"/>
                        <a:t>winterovers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cargo planned (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Actual (</a:t>
                      </a:r>
                      <a:r>
                        <a:rPr lang="en-US" dirty="0" err="1"/>
                        <a:t>lbs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941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16/17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3776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17/18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 (5)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30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18/19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 (7)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014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19/20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042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20/21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51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6061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ASC Support Comments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In general, support has been good given financial constraints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PQ process improved for 18/19 season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Sync’ing with Pipeline is coming late in the process, preferred to </a:t>
            </a:r>
            <a:r>
              <a:rPr lang="en-US">
                <a:cs typeface="Myriad Pro"/>
              </a:rPr>
              <a:t>be earlier</a:t>
            </a:r>
            <a:endParaRPr lang="en-US" dirty="0">
              <a:cs typeface="Myriad Pro"/>
            </a:endParaRP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4983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315200" cy="868362"/>
          </a:xfrm>
        </p:spPr>
        <p:txBody>
          <a:bodyPr>
            <a:noAutofit/>
          </a:bodyPr>
          <a:lstStyle/>
          <a:p>
            <a:r>
              <a:rPr lang="en-US" sz="3600" dirty="0"/>
              <a:t>M &amp; O main Pole activities (Polar Ops)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cs typeface="Myriad Pro"/>
              </a:rPr>
              <a:t>Discussed in Detector Operations – talk by John Kelley</a:t>
            </a:r>
          </a:p>
          <a:p>
            <a:pPr>
              <a:lnSpc>
                <a:spcPct val="120000"/>
              </a:lnSpc>
              <a:spcAft>
                <a:spcPts val="600"/>
              </a:spcAft>
              <a:buNone/>
            </a:pPr>
            <a:endParaRPr lang="en-US" dirty="0"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99944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IceCube Upgrade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IceCube M &amp; O population and tasks have synergy with the Upgrade Project -  especially in M&amp;O Integration, computing infrastructure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cs typeface="Myriad Pro"/>
              </a:rPr>
              <a:t>IceCube M &amp; O Ops Notice expires the season before the main Upgrade season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Consider negotiating a revised 5 year M&amp;O Ops Notice that covers the years of the Upgrade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700" dirty="0">
                <a:solidFill>
                  <a:schemeClr val="tx1"/>
                </a:solidFill>
              </a:rPr>
              <a:t>Obvious challenges for Upgrade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Housing / population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Flights (cargo / </a:t>
            </a:r>
            <a:r>
              <a:rPr lang="en-US" sz="2300" dirty="0" err="1">
                <a:solidFill>
                  <a:schemeClr val="tx1"/>
                </a:solidFill>
              </a:rPr>
              <a:t>pax</a:t>
            </a:r>
            <a:r>
              <a:rPr lang="en-US" sz="2300" dirty="0">
                <a:solidFill>
                  <a:schemeClr val="tx1"/>
                </a:solidFill>
              </a:rPr>
              <a:t>)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Traverse usage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Heavy equipment / snow machine viability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en-US" sz="2300" dirty="0">
                <a:solidFill>
                  <a:schemeClr val="tx1"/>
                </a:solidFill>
              </a:rPr>
              <a:t>Fuel deliveries</a:t>
            </a:r>
          </a:p>
          <a:p>
            <a:pPr lvl="1">
              <a:lnSpc>
                <a:spcPct val="120000"/>
              </a:lnSpc>
              <a:spcAft>
                <a:spcPts val="600"/>
              </a:spcAft>
            </a:pP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63467"/>
      </p:ext>
    </p:extLst>
  </p:cSld>
  <p:clrMapOvr>
    <a:masterClrMapping/>
  </p:clrMapOvr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505</Words>
  <Application>Microsoft Macintosh PowerPoint</Application>
  <PresentationFormat>On-screen Show (4:3)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Myriad Pro</vt:lpstr>
      <vt:lpstr>Myriad Pro Light</vt:lpstr>
      <vt:lpstr>Wingdings</vt:lpstr>
      <vt:lpstr>4_Custom Design</vt:lpstr>
      <vt:lpstr>5_Custom Design</vt:lpstr>
      <vt:lpstr> IceCube Neutrino Observatory    </vt:lpstr>
      <vt:lpstr>What is IceCube Pole Logistics?</vt:lpstr>
      <vt:lpstr>M &amp; O Operational Notice</vt:lpstr>
      <vt:lpstr>Pole Support – the people</vt:lpstr>
      <vt:lpstr>Ops Notice Plan vs Actuals</vt:lpstr>
      <vt:lpstr>ASC Support Comments</vt:lpstr>
      <vt:lpstr>M &amp; O main Pole activities (Polar Ops)</vt:lpstr>
      <vt:lpstr>IceCube Upgrade considerations</vt:lpstr>
    </vt:vector>
  </TitlesOfParts>
  <Manager/>
  <Company>UW-River Falls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Jim Haugen</dc:creator>
  <cp:keywords/>
  <dc:description/>
  <cp:lastModifiedBy>Jim HAUGEN</cp:lastModifiedBy>
  <cp:revision>161</cp:revision>
  <cp:lastPrinted>2013-04-02T13:36:07Z</cp:lastPrinted>
  <dcterms:created xsi:type="dcterms:W3CDTF">2013-03-26T15:24:29Z</dcterms:created>
  <dcterms:modified xsi:type="dcterms:W3CDTF">2019-02-26T21:45:00Z</dcterms:modified>
  <cp:category/>
</cp:coreProperties>
</file>