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90" r:id="rId4"/>
    <p:sldId id="257" r:id="rId5"/>
    <p:sldId id="298" r:id="rId6"/>
    <p:sldId id="294" r:id="rId7"/>
    <p:sldId id="297" r:id="rId8"/>
    <p:sldId id="295" r:id="rId9"/>
    <p:sldId id="29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via Bravo Gallar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6" autoAdjust="0"/>
    <p:restoredTop sz="99810" autoAdjust="0"/>
  </p:normalViewPr>
  <p:slideViewPr>
    <p:cSldViewPr>
      <p:cViewPr varScale="1">
        <p:scale>
          <a:sx n="104" d="100"/>
          <a:sy n="104" d="100"/>
        </p:scale>
        <p:origin x="37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Template_icl-title_05021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3675" dir="2700000" algn="tl" rotWithShape="0">
                    <a:srgbClr val="000000">
                      <a:alpha val="68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574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0" y="635635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0A45D-7600-F041-A2D4-61EC3988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4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0" y="635635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0A45D-7600-F041-A2D4-61EC39889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8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TemplateC_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7543800" cy="10699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7543800" cy="11430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IceCube_official_logo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3"/>
          <a:stretch/>
        </p:blipFill>
        <p:spPr>
          <a:xfrm>
            <a:off x="7956959" y="2286000"/>
            <a:ext cx="958441" cy="9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8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225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19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47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3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84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33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9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7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icecube.wisc.edu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9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2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83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8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Template_icl-title_05021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0" y="635635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0A45D-7600-F041-A2D4-61EC39889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3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050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8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12/18/18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743200" y="6356350"/>
            <a:ext cx="59436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Wisconsin </a:t>
            </a:r>
            <a:r>
              <a:rPr lang="en-US" dirty="0" err="1"/>
              <a:t>IceCube</a:t>
            </a:r>
            <a:r>
              <a:rPr lang="en-US" dirty="0"/>
              <a:t> Particle Astrophysics Center (WIPAC)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1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12/18/18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4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4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12/18/18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0200" y="6356350"/>
            <a:ext cx="7620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8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400" y="6356350"/>
            <a:ext cx="7620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4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0200" y="6356350"/>
            <a:ext cx="6858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icecube.wisc.edu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1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872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352800" y="63246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baseline="0" dirty="0" err="1">
                <a:latin typeface="Myriad Pro Light"/>
                <a:cs typeface="Myriad Pro Light"/>
              </a:rPr>
              <a:t>icecube.wisc.edu</a:t>
            </a:r>
            <a:endParaRPr lang="en-US" sz="1200" b="0" i="0" dirty="0">
              <a:latin typeface="Myriad Pro Light"/>
              <a:cs typeface="Myriad Pro Light"/>
            </a:endParaRPr>
          </a:p>
        </p:txBody>
      </p:sp>
      <p:pic>
        <p:nvPicPr>
          <p:cNvPr id="6" name="Picture 5" descr="IceCube_official_logo.pdf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3"/>
          <a:stretch/>
        </p:blipFill>
        <p:spPr>
          <a:xfrm>
            <a:off x="7770334" y="152400"/>
            <a:ext cx="958441" cy="9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5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872A0"/>
          </a:solidFill>
          <a:latin typeface="+mn-lt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194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</a:br>
            <a: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  <a:t>IceCube Neutrino Observatory</a:t>
            </a:r>
            <a:b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</a:br>
            <a:b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</a:br>
            <a:b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</a:br>
            <a:br>
              <a:rPr lang="en-US" b="1" dirty="0">
                <a:latin typeface="Myriad Pro"/>
                <a:cs typeface="Myriad Pro"/>
              </a:rPr>
            </a:br>
            <a:endParaRPr lang="en-US" b="1" dirty="0">
              <a:latin typeface="Myriad Pro"/>
              <a:cs typeface="Myria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718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  <a:latin typeface="Myriad Pro Light"/>
                <a:cs typeface="Myriad Pro Light"/>
              </a:rPr>
              <a:t>	South Pole Operations</a:t>
            </a:r>
          </a:p>
          <a:p>
            <a:pPr algn="l"/>
            <a:endParaRPr lang="en-US" sz="2800" dirty="0">
              <a:solidFill>
                <a:srgbClr val="FFFFFF"/>
              </a:solidFill>
              <a:latin typeface="Myriad Pro Light"/>
              <a:cs typeface="Myriad Pro Light"/>
            </a:endParaRPr>
          </a:p>
          <a:p>
            <a:pPr algn="l"/>
            <a:r>
              <a:rPr lang="en-US" sz="2800" dirty="0">
                <a:solidFill>
                  <a:srgbClr val="FFFFFF"/>
                </a:solidFill>
                <a:latin typeface="Myriad Pro Light"/>
                <a:cs typeface="Myriad Pro Light"/>
              </a:rPr>
              <a:t>Jim Haugen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3720" y="5638800"/>
            <a:ext cx="565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cs typeface="Myriad Pro Light"/>
              </a:rPr>
              <a:t>NSF Maintenance and Operations Mid-Term Panel Review </a:t>
            </a:r>
          </a:p>
          <a:p>
            <a:r>
              <a:rPr lang="en-US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cs typeface="Myriad Pro Light"/>
              </a:rPr>
              <a:t>	January 8-9, 2019 </a:t>
            </a:r>
            <a:r>
              <a:rPr lang="en-US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cs typeface="Myriad Pro Light"/>
              </a:rPr>
              <a:t> Madison, WI</a:t>
            </a:r>
            <a:endParaRPr lang="en-US" dirty="0">
              <a:solidFill>
                <a:srgbClr val="FFFFFF"/>
              </a:solidFill>
              <a:cs typeface="Myriad Pro Light"/>
            </a:endParaRPr>
          </a:p>
        </p:txBody>
      </p:sp>
      <p:pic>
        <p:nvPicPr>
          <p:cNvPr id="1026" name="Picture 2" descr="https://www.nsf.gov/images/logos/nsf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9" y="5072062"/>
            <a:ext cx="1581150" cy="1590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eCube_official_logo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105400"/>
            <a:ext cx="1201842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0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IceCube Pole Operations?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err="1"/>
              <a:t>IceCube</a:t>
            </a:r>
            <a:r>
              <a:rPr lang="en-US" dirty="0"/>
              <a:t> M &amp; O Operational Notice</a:t>
            </a:r>
            <a:endParaRPr lang="en-US" sz="1400" dirty="0"/>
          </a:p>
          <a:p>
            <a:r>
              <a:rPr lang="en-US" dirty="0"/>
              <a:t>Support Information Package (SIP) submission</a:t>
            </a:r>
            <a:endParaRPr lang="en-US" sz="1400" dirty="0"/>
          </a:p>
          <a:p>
            <a:r>
              <a:rPr lang="en-US" dirty="0"/>
              <a:t>Research Support Plan (RSP)</a:t>
            </a:r>
          </a:p>
          <a:p>
            <a:r>
              <a:rPr lang="en-US" dirty="0"/>
              <a:t>South Pole population</a:t>
            </a:r>
          </a:p>
          <a:p>
            <a:r>
              <a:rPr lang="en-US" dirty="0"/>
              <a:t>Cargo </a:t>
            </a:r>
          </a:p>
          <a:p>
            <a:r>
              <a:rPr lang="en-US" dirty="0"/>
              <a:t>Task coordination with ASC</a:t>
            </a:r>
          </a:p>
          <a:p>
            <a:r>
              <a:rPr lang="en-US" dirty="0"/>
              <a:t>ASC support</a:t>
            </a:r>
          </a:p>
        </p:txBody>
      </p:sp>
    </p:spTree>
    <p:extLst>
      <p:ext uri="{BB962C8B-B14F-4D97-AF65-F5344CB8AC3E}">
        <p14:creationId xmlns:p14="http://schemas.microsoft.com/office/powerpoint/2010/main" val="16714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 &amp; O Operational Notice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5 year agreement from 10/11 to 14/15 summer seasons at Pole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cs typeface="Myriad Pro"/>
              </a:rPr>
              <a:t>There have been no significant changes since original draft</a:t>
            </a:r>
            <a:endParaRPr lang="en-US" sz="2000" b="1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Key support items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20 deployments / year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Maintain ICL and B2 science spaces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Equipment support for </a:t>
            </a:r>
            <a:r>
              <a:rPr lang="en-US" sz="2700" dirty="0" err="1"/>
              <a:t>IceTop</a:t>
            </a:r>
            <a:r>
              <a:rPr lang="en-US" sz="2700" dirty="0"/>
              <a:t> snow management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10k pounds of DNF cargo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100 GB/day satellite bandwidth for data transmission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Support – the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Jim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Leah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Paul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More here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3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868362"/>
          </a:xfrm>
        </p:spPr>
        <p:txBody>
          <a:bodyPr>
            <a:noAutofit/>
          </a:bodyPr>
          <a:lstStyle/>
          <a:p>
            <a:r>
              <a:rPr lang="en-US" sz="3600" dirty="0"/>
              <a:t>2018 / 2019 IceCube SIP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Put stuff here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More here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endParaRPr lang="en-US" dirty="0"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7231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868362"/>
          </a:xfrm>
        </p:spPr>
        <p:txBody>
          <a:bodyPr>
            <a:noAutofit/>
          </a:bodyPr>
          <a:lstStyle/>
          <a:p>
            <a:r>
              <a:rPr lang="en-US" sz="3600" dirty="0"/>
              <a:t>Ops Notice vs Actuals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Put stuff here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More here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endParaRPr lang="en-US" dirty="0"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6606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IceCube</a:t>
            </a:r>
            <a:r>
              <a:rPr lang="en-US" dirty="0"/>
              <a:t> population at Pole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  <a:cs typeface="Myriad Pro"/>
              </a:rPr>
              <a:t>IceCube</a:t>
            </a:r>
            <a:r>
              <a:rPr lang="en-US" dirty="0">
                <a:solidFill>
                  <a:schemeClr val="tx1"/>
                </a:solidFill>
                <a:cs typeface="Myriad Pro"/>
              </a:rPr>
              <a:t> is no longer the ‘big gorilla’ at the South Pole Station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cs typeface="Myriad Pro"/>
              </a:rPr>
              <a:t>Have gone from ~100 deployments per year to 20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Has helped the station reduce total population to 160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Myriad Pro"/>
              </a:rPr>
              <a:t>Typical deployments are now seasoned professionals along with students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</a:rPr>
              <a:t>Important to continue with students going to Pole for service work.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IceCube Upgrade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  <a:cs typeface="Myriad Pro"/>
              </a:rPr>
              <a:t>IceCube</a:t>
            </a:r>
            <a:r>
              <a:rPr lang="en-US" dirty="0">
                <a:solidFill>
                  <a:schemeClr val="tx1"/>
                </a:solidFill>
                <a:cs typeface="Myriad Pro"/>
              </a:rPr>
              <a:t> is no longer the ‘big gorilla’ at the South Pole Station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cs typeface="Myriad Pro"/>
              </a:rPr>
              <a:t>Have gone from ~100 deployments per year to 20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Has helped the station reduce total population to 160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Myriad Pro"/>
              </a:rPr>
              <a:t>Typical deployments are now seasoned professionals along with students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</a:rPr>
              <a:t>Important to continue with students going to Pole for service work.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63467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</TotalTime>
  <Words>245</Words>
  <Application>Microsoft Macintosh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Myriad Pro</vt:lpstr>
      <vt:lpstr>Myriad Pro Light</vt:lpstr>
      <vt:lpstr>Wingdings</vt:lpstr>
      <vt:lpstr>4_Custom Design</vt:lpstr>
      <vt:lpstr>5_Custom Design</vt:lpstr>
      <vt:lpstr> IceCube Neutrino Observatory    </vt:lpstr>
      <vt:lpstr>What is IceCube Pole Operations?</vt:lpstr>
      <vt:lpstr>M &amp; O Operational Notice</vt:lpstr>
      <vt:lpstr>Pole Support – the people</vt:lpstr>
      <vt:lpstr>2018 / 2019 IceCube SIP Highlights</vt:lpstr>
      <vt:lpstr>Ops Notice vs Actuals</vt:lpstr>
      <vt:lpstr>IceCube population at Pole</vt:lpstr>
      <vt:lpstr>IceCube Upgrade considerations</vt:lpstr>
    </vt:vector>
  </TitlesOfParts>
  <Company>UW-River Falls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Haugen</dc:creator>
  <cp:lastModifiedBy>Jim H</cp:lastModifiedBy>
  <cp:revision>158</cp:revision>
  <cp:lastPrinted>2013-04-02T13:36:07Z</cp:lastPrinted>
  <dcterms:created xsi:type="dcterms:W3CDTF">2013-03-26T15:24:29Z</dcterms:created>
  <dcterms:modified xsi:type="dcterms:W3CDTF">2018-12-18T14:20:03Z</dcterms:modified>
</cp:coreProperties>
</file>