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64" r:id="rId4"/>
    <p:sldId id="261" r:id="rId5"/>
    <p:sldId id="263" r:id="rId6"/>
    <p:sldId id="266" r:id="rId7"/>
    <p:sldId id="277" r:id="rId8"/>
    <p:sldId id="278" r:id="rId9"/>
    <p:sldId id="273" r:id="rId10"/>
    <p:sldId id="274" r:id="rId11"/>
    <p:sldId id="271" r:id="rId12"/>
    <p:sldId id="272" r:id="rId13"/>
    <p:sldId id="260" r:id="rId14"/>
    <p:sldId id="269" r:id="rId15"/>
    <p:sldId id="275" r:id="rId16"/>
    <p:sldId id="268" r:id="rId17"/>
    <p:sldId id="270" r:id="rId18"/>
    <p:sldId id="276" r:id="rId19"/>
    <p:sldId id="26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384" y="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2016%20IceCube%20post-masterclass_analysis_All_08.29.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O%20NAME:2016%20IceCube%20post-masterclass_analysis_All_08.29.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bechtol:Downloads:2016%20IceCube%20post-masterclass_analysis_All_06.16_ByActiv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Sheet1!$B$2:$B$5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Sheet1!$D$2:$D$5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Sheet1!$E$2:$E$5</c:f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Sheet1!$F$2:$F$5</c:f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Sheet1!$G$2:$G$5</c:f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37.77777777777778</c:v>
                </c:pt>
                <c:pt idx="1">
                  <c:v>44.44444444444443</c:v>
                </c:pt>
                <c:pt idx="2">
                  <c:v>11.11111111111111</c:v>
                </c:pt>
                <c:pt idx="3">
                  <c:v>6.666666666666667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More interested</c:v>
                </c:pt>
                <c:pt idx="1">
                  <c:v>Same, already interested</c:v>
                </c:pt>
                <c:pt idx="2">
                  <c:v>Same, wast not interested</c:v>
                </c:pt>
                <c:pt idx="3">
                  <c:v>Less interested/No answer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44.26229508196721</c:v>
                </c:pt>
                <c:pt idx="1">
                  <c:v>29.50819672131147</c:v>
                </c:pt>
                <c:pt idx="2">
                  <c:v>16.39344262295082</c:v>
                </c:pt>
                <c:pt idx="3">
                  <c:v>9.836065573770492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7686968"/>
        <c:axId val="-2037860216"/>
      </c:barChart>
      <c:catAx>
        <c:axId val="-2057686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7860216"/>
        <c:crosses val="autoZero"/>
        <c:auto val="1"/>
        <c:lblAlgn val="ctr"/>
        <c:lblOffset val="100"/>
        <c:noMultiLvlLbl val="0"/>
      </c:catAx>
      <c:valAx>
        <c:axId val="-2037860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7686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What is a neutrino?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'terminology pre vs post'!$H$12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'terminology pre vs post'!$G$13:$G$18</c:f>
              <c:strCache>
                <c:ptCount val="6"/>
                <c:pt idx="0">
                  <c:v>It’s a tiny particle that is very difficult to detect</c:v>
                </c:pt>
                <c:pt idx="1">
                  <c:v>It’s an elementary particle. The sun produces tons of them</c:v>
                </c:pt>
                <c:pt idx="2">
                  <c:v>It’s a particle of matter, just as an electron or a quark is</c:v>
                </c:pt>
                <c:pt idx="3">
                  <c:v>It’s a particle that helps us explore the universe</c:v>
                </c:pt>
                <c:pt idx="4">
                  <c:v>Don't really know</c:v>
                </c:pt>
                <c:pt idx="5">
                  <c:v>Blank</c:v>
                </c:pt>
              </c:strCache>
            </c:strRef>
          </c:cat>
          <c:val>
            <c:numRef>
              <c:f>'terminology pre vs post'!$H$13:$H$18</c:f>
              <c:numCache>
                <c:formatCode>0%</c:formatCode>
                <c:ptCount val="6"/>
                <c:pt idx="0">
                  <c:v>0.76</c:v>
                </c:pt>
                <c:pt idx="1">
                  <c:v>0.552</c:v>
                </c:pt>
                <c:pt idx="2">
                  <c:v>0.528</c:v>
                </c:pt>
                <c:pt idx="3">
                  <c:v>0.472</c:v>
                </c:pt>
                <c:pt idx="4">
                  <c:v>0.016</c:v>
                </c:pt>
                <c:pt idx="5">
                  <c:v>0.008</c:v>
                </c:pt>
              </c:numCache>
            </c:numRef>
          </c:val>
        </c:ser>
        <c:ser>
          <c:idx val="1"/>
          <c:order val="1"/>
          <c:tx>
            <c:strRef>
              <c:f>'terminology pre vs post'!$I$12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'terminology pre vs post'!$G$13:$G$18</c:f>
              <c:strCache>
                <c:ptCount val="6"/>
                <c:pt idx="0">
                  <c:v>It’s a tiny particle that is very difficult to detect</c:v>
                </c:pt>
                <c:pt idx="1">
                  <c:v>It’s an elementary particle. The sun produces tons of them</c:v>
                </c:pt>
                <c:pt idx="2">
                  <c:v>It’s a particle of matter, just as an electron or a quark is</c:v>
                </c:pt>
                <c:pt idx="3">
                  <c:v>It’s a particle that helps us explore the universe</c:v>
                </c:pt>
                <c:pt idx="4">
                  <c:v>Don't really know</c:v>
                </c:pt>
                <c:pt idx="5">
                  <c:v>Blank</c:v>
                </c:pt>
              </c:strCache>
            </c:strRef>
          </c:cat>
          <c:val>
            <c:numRef>
              <c:f>'terminology pre vs post'!$I$13:$I$18</c:f>
              <c:numCache>
                <c:formatCode>0%</c:formatCode>
                <c:ptCount val="6"/>
                <c:pt idx="0">
                  <c:v>0.425531914893617</c:v>
                </c:pt>
                <c:pt idx="1">
                  <c:v>0.340425531914894</c:v>
                </c:pt>
                <c:pt idx="2">
                  <c:v>0.297872340425532</c:v>
                </c:pt>
                <c:pt idx="3">
                  <c:v>0.326241134751773</c:v>
                </c:pt>
                <c:pt idx="4">
                  <c:v>0.319148936170213</c:v>
                </c:pt>
                <c:pt idx="5">
                  <c:v>0.00709219858156028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885896"/>
        <c:axId val="-2058436760"/>
      </c:barChart>
      <c:catAx>
        <c:axId val="-2056885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058436760"/>
        <c:crosses val="autoZero"/>
        <c:auto val="1"/>
        <c:lblAlgn val="ctr"/>
        <c:lblOffset val="100"/>
        <c:noMultiLvlLbl val="0"/>
      </c:catAx>
      <c:valAx>
        <c:axId val="-2058436760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68858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What is the </a:t>
            </a:r>
            <a:r>
              <a:rPr lang="en-US" sz="1800" dirty="0" err="1"/>
              <a:t>IceCube</a:t>
            </a:r>
            <a:r>
              <a:rPr lang="en-US" sz="1800" dirty="0"/>
              <a:t> experiment?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'terminology pre vs post'!$H$20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'terminology pre vs post'!$G$21:$G$26</c:f>
              <c:strCache>
                <c:ptCount val="6"/>
                <c:pt idx="0">
                  <c:v>It’s a detector in Antarctica</c:v>
                </c:pt>
                <c:pt idx="1">
                  <c:v>It’s a neutrino and a cosmic-ray detector</c:v>
                </c:pt>
                <c:pt idx="2">
                  <c:v>It’s a special detector that uses neutrinos to explore the extreme universe</c:v>
                </c:pt>
                <c:pt idx="3">
                  <c:v>It's some sort of telescope in Wisconsin**</c:v>
                </c:pt>
                <c:pt idx="4">
                  <c:v>Don't really know</c:v>
                </c:pt>
                <c:pt idx="5">
                  <c:v>Blank</c:v>
                </c:pt>
              </c:strCache>
            </c:strRef>
          </c:cat>
          <c:val>
            <c:numRef>
              <c:f>'terminology pre vs post'!$H$21:$H$26</c:f>
              <c:numCache>
                <c:formatCode>0%</c:formatCode>
                <c:ptCount val="6"/>
                <c:pt idx="0">
                  <c:v>0.784</c:v>
                </c:pt>
                <c:pt idx="1">
                  <c:v>0.744</c:v>
                </c:pt>
                <c:pt idx="2">
                  <c:v>0.64</c:v>
                </c:pt>
                <c:pt idx="3">
                  <c:v>0.008</c:v>
                </c:pt>
                <c:pt idx="4">
                  <c:v>0.008</c:v>
                </c:pt>
                <c:pt idx="5">
                  <c:v>0.008</c:v>
                </c:pt>
              </c:numCache>
            </c:numRef>
          </c:val>
        </c:ser>
        <c:ser>
          <c:idx val="1"/>
          <c:order val="1"/>
          <c:tx>
            <c:strRef>
              <c:f>'terminology pre vs post'!$I$20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'terminology pre vs post'!$G$21:$G$26</c:f>
              <c:strCache>
                <c:ptCount val="6"/>
                <c:pt idx="0">
                  <c:v>It’s a detector in Antarctica</c:v>
                </c:pt>
                <c:pt idx="1">
                  <c:v>It’s a neutrino and a cosmic-ray detector</c:v>
                </c:pt>
                <c:pt idx="2">
                  <c:v>It’s a special detector that uses neutrinos to explore the extreme universe</c:v>
                </c:pt>
                <c:pt idx="3">
                  <c:v>It's some sort of telescope in Wisconsin**</c:v>
                </c:pt>
                <c:pt idx="4">
                  <c:v>Don't really know</c:v>
                </c:pt>
                <c:pt idx="5">
                  <c:v>Blank</c:v>
                </c:pt>
              </c:strCache>
            </c:strRef>
          </c:cat>
          <c:val>
            <c:numRef>
              <c:f>'terminology pre vs post'!$I$21:$I$26</c:f>
              <c:numCache>
                <c:formatCode>0%</c:formatCode>
                <c:ptCount val="6"/>
                <c:pt idx="0">
                  <c:v>0.49645390070922</c:v>
                </c:pt>
                <c:pt idx="1">
                  <c:v>0.290780141843972</c:v>
                </c:pt>
                <c:pt idx="2">
                  <c:v>0.390070921985816</c:v>
                </c:pt>
                <c:pt idx="3">
                  <c:v>0.0283687943262411</c:v>
                </c:pt>
                <c:pt idx="4">
                  <c:v>0.333333333333333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322936"/>
        <c:axId val="-2038134168"/>
      </c:barChart>
      <c:catAx>
        <c:axId val="-2058322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038134168"/>
        <c:crosses val="autoZero"/>
        <c:auto val="1"/>
        <c:lblAlgn val="ctr"/>
        <c:lblOffset val="100"/>
        <c:noMultiLvlLbl val="0"/>
      </c:catAx>
      <c:valAx>
        <c:axId val="-20381341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83229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78122665684394"/>
          <c:y val="0.442596030166423"/>
          <c:w val="0.146942074948965"/>
          <c:h val="0.2337205478350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>
                <a:latin typeface="Calibri" pitchFamily="34" charset="0"/>
              </a:defRPr>
            </a:pPr>
            <a:r>
              <a:rPr lang="en-US" sz="1200">
                <a:latin typeface="Calibri" pitchFamily="34" charset="0"/>
              </a:rPr>
              <a:t>Did</a:t>
            </a:r>
            <a:r>
              <a:rPr lang="en-US" sz="1200" baseline="0">
                <a:latin typeface="Calibri" pitchFamily="34" charset="0"/>
              </a:rPr>
              <a:t> the MasterClass make you feel...</a:t>
            </a:r>
            <a:endParaRPr lang="en-US" sz="1200">
              <a:latin typeface="Calibri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Feelings!$G$132</c:f>
              <c:strCache>
                <c:ptCount val="1"/>
                <c:pt idx="0">
                  <c:v>Aachen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Feelings!$H$130:$K$130</c:f>
              <c:strCache>
                <c:ptCount val="4"/>
                <c:pt idx="0">
                  <c:v>I'm more interested in studying science</c:v>
                </c:pt>
                <c:pt idx="1">
                  <c:v>The same, I already wanted to study science</c:v>
                </c:pt>
                <c:pt idx="2">
                  <c:v>The same, I don’t want to study science</c:v>
                </c:pt>
                <c:pt idx="3">
                  <c:v>I am less interested in studying science</c:v>
                </c:pt>
              </c:strCache>
            </c:strRef>
          </c:cat>
          <c:val>
            <c:numRef>
              <c:f>Feelings!$H$132:$K$132</c:f>
              <c:numCache>
                <c:formatCode>0%</c:formatCode>
                <c:ptCount val="4"/>
                <c:pt idx="0">
                  <c:v>0.13</c:v>
                </c:pt>
                <c:pt idx="1">
                  <c:v>0.5</c:v>
                </c:pt>
                <c:pt idx="2">
                  <c:v>0.38</c:v>
                </c:pt>
                <c:pt idx="3">
                  <c:v>0.0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Feelings!$G$133</c:f>
              <c:strCache>
                <c:ptCount val="1"/>
                <c:pt idx="0">
                  <c:v>Alabama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Feelings!$H$130:$K$130</c:f>
              <c:strCache>
                <c:ptCount val="4"/>
                <c:pt idx="0">
                  <c:v>I'm more interested in studying science</c:v>
                </c:pt>
                <c:pt idx="1">
                  <c:v>The same, I already wanted to study science</c:v>
                </c:pt>
                <c:pt idx="2">
                  <c:v>The same, I don’t want to study science</c:v>
                </c:pt>
                <c:pt idx="3">
                  <c:v>I am less interested in studying science</c:v>
                </c:pt>
              </c:strCache>
            </c:strRef>
          </c:cat>
          <c:val>
            <c:numRef>
              <c:f>Feelings!$H$133:$K$133</c:f>
              <c:numCache>
                <c:formatCode>0%</c:formatCode>
                <c:ptCount val="4"/>
                <c:pt idx="0">
                  <c:v>0.46</c:v>
                </c:pt>
                <c:pt idx="1">
                  <c:v>0.29</c:v>
                </c:pt>
                <c:pt idx="2">
                  <c:v>0.13</c:v>
                </c:pt>
                <c:pt idx="3">
                  <c:v>0.13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Feelings!$G$134</c:f>
              <c:strCache>
                <c:ptCount val="1"/>
                <c:pt idx="0">
                  <c:v>Delaware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Feelings!$H$130:$K$130</c:f>
              <c:strCache>
                <c:ptCount val="4"/>
                <c:pt idx="0">
                  <c:v>I'm more interested in studying science</c:v>
                </c:pt>
                <c:pt idx="1">
                  <c:v>The same, I already wanted to study science</c:v>
                </c:pt>
                <c:pt idx="2">
                  <c:v>The same, I don’t want to study science</c:v>
                </c:pt>
                <c:pt idx="3">
                  <c:v>I am less interested in studying science</c:v>
                </c:pt>
              </c:strCache>
            </c:strRef>
          </c:cat>
          <c:val>
            <c:numRef>
              <c:f>Feelings!$H$134:$K$134</c:f>
              <c:numCache>
                <c:formatCode>0%</c:formatCode>
                <c:ptCount val="4"/>
                <c:pt idx="0">
                  <c:v>0.59</c:v>
                </c:pt>
                <c:pt idx="1">
                  <c:v>0.27</c:v>
                </c:pt>
                <c:pt idx="2">
                  <c:v>0.09</c:v>
                </c:pt>
                <c:pt idx="3">
                  <c:v>0.0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Feelings!$G$135</c:f>
              <c:strCache>
                <c:ptCount val="1"/>
                <c:pt idx="0">
                  <c:v>River Falls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Feelings!$H$130:$K$130</c:f>
              <c:strCache>
                <c:ptCount val="4"/>
                <c:pt idx="0">
                  <c:v>I'm more interested in studying science</c:v>
                </c:pt>
                <c:pt idx="1">
                  <c:v>The same, I already wanted to study science</c:v>
                </c:pt>
                <c:pt idx="2">
                  <c:v>The same, I don’t want to study science</c:v>
                </c:pt>
                <c:pt idx="3">
                  <c:v>I am less interested in studying science</c:v>
                </c:pt>
              </c:strCache>
            </c:strRef>
          </c:cat>
          <c:val>
            <c:numRef>
              <c:f>Feelings!$H$135:$K$135</c:f>
              <c:numCache>
                <c:formatCode>0%</c:formatCode>
                <c:ptCount val="4"/>
                <c:pt idx="0">
                  <c:v>0.42</c:v>
                </c:pt>
                <c:pt idx="1">
                  <c:v>0.58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Feelings!$G$136</c:f>
              <c:strCache>
                <c:ptCount val="1"/>
                <c:pt idx="0">
                  <c:v>WIPAC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Feelings!$H$130:$K$130</c:f>
              <c:strCache>
                <c:ptCount val="4"/>
                <c:pt idx="0">
                  <c:v>I'm more interested in studying science</c:v>
                </c:pt>
                <c:pt idx="1">
                  <c:v>The same, I already wanted to study science</c:v>
                </c:pt>
                <c:pt idx="2">
                  <c:v>The same, I don’t want to study science</c:v>
                </c:pt>
                <c:pt idx="3">
                  <c:v>I am less interested in studying science</c:v>
                </c:pt>
              </c:strCache>
            </c:strRef>
          </c:cat>
          <c:val>
            <c:numRef>
              <c:f>Feelings!$H$136:$K$136</c:f>
              <c:numCache>
                <c:formatCode>0%</c:formatCode>
                <c:ptCount val="4"/>
                <c:pt idx="0">
                  <c:v>0.61</c:v>
                </c:pt>
                <c:pt idx="1">
                  <c:v>0.22</c:v>
                </c:pt>
                <c:pt idx="2">
                  <c:v>0.13</c:v>
                </c:pt>
                <c:pt idx="3">
                  <c:v>0.04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Feelings!$G$137</c:f>
              <c:strCache>
                <c:ptCount val="1"/>
                <c:pt idx="0">
                  <c:v>WIPAC-Spanish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Feelings!$H$130:$K$130</c:f>
              <c:strCache>
                <c:ptCount val="4"/>
                <c:pt idx="0">
                  <c:v>I'm more interested in studying science</c:v>
                </c:pt>
                <c:pt idx="1">
                  <c:v>The same, I already wanted to study science</c:v>
                </c:pt>
                <c:pt idx="2">
                  <c:v>The same, I don’t want to study science</c:v>
                </c:pt>
                <c:pt idx="3">
                  <c:v>I am less interested in studying science</c:v>
                </c:pt>
              </c:strCache>
            </c:strRef>
          </c:cat>
          <c:val>
            <c:numRef>
              <c:f>Feelings!$H$137:$K$137</c:f>
              <c:numCache>
                <c:formatCode>0%</c:formatCode>
                <c:ptCount val="4"/>
                <c:pt idx="0">
                  <c:v>0.74</c:v>
                </c:pt>
                <c:pt idx="1">
                  <c:v>0.11</c:v>
                </c:pt>
                <c:pt idx="2">
                  <c:v>0.16</c:v>
                </c:pt>
                <c:pt idx="3">
                  <c:v>0.0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Feelings!$G$131</c:f>
              <c:strCache>
                <c:ptCount val="1"/>
                <c:pt idx="0">
                  <c:v>All locations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1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Feelings!$H$130:$K$130</c:f>
              <c:strCache>
                <c:ptCount val="4"/>
                <c:pt idx="0">
                  <c:v>I'm more interested in studying science</c:v>
                </c:pt>
                <c:pt idx="1">
                  <c:v>The same, I already wanted to study science</c:v>
                </c:pt>
                <c:pt idx="2">
                  <c:v>The same, I don’t want to study science</c:v>
                </c:pt>
                <c:pt idx="3">
                  <c:v>I am less interested in studying science</c:v>
                </c:pt>
              </c:strCache>
            </c:strRef>
          </c:cat>
          <c:val>
            <c:numRef>
              <c:f>Feelings!$H$131:$K$131</c:f>
              <c:numCache>
                <c:formatCode>0%</c:formatCode>
                <c:ptCount val="4"/>
                <c:pt idx="0">
                  <c:v>0.49</c:v>
                </c:pt>
                <c:pt idx="1">
                  <c:v>0.32</c:v>
                </c:pt>
                <c:pt idx="2">
                  <c:v>0.15</c:v>
                </c:pt>
                <c:pt idx="3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7467000"/>
        <c:axId val="-2057353576"/>
      </c:lineChart>
      <c:catAx>
        <c:axId val="-20574670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7353576"/>
        <c:crosses val="autoZero"/>
        <c:auto val="1"/>
        <c:lblAlgn val="ctr"/>
        <c:lblOffset val="100"/>
        <c:noMultiLvlLbl val="0"/>
      </c:catAx>
      <c:valAx>
        <c:axId val="-2057353576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5746700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80528-29B3-274C-94B3-48D25829419F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7497-512C-0144-9396-8AF9F5ED2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9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5ADA-C2E8-DE45-BDA5-655ABB36257F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EC372-5B79-2443-92CC-B1E97794D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6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C372-5B79-2443-92CC-B1E97794DD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2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0" y="753768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5610" y="630872"/>
            <a:ext cx="698543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53093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0" y="46223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IceCube MasterClass, APS April meeting</a:t>
            </a:r>
            <a:endParaRPr lang="en-US" dirty="0"/>
          </a:p>
        </p:txBody>
      </p:sp>
      <p:pic>
        <p:nvPicPr>
          <p:cNvPr id="11" name="Picture 10" descr="IC_one_color-whit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26" y="219552"/>
            <a:ext cx="715227" cy="925456"/>
          </a:xfrm>
          <a:prstGeom prst="rect">
            <a:avLst/>
          </a:prstGeom>
        </p:spPr>
      </p:pic>
      <p:sp>
        <p:nvSpPr>
          <p:cNvPr id="1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64804" y="4622393"/>
            <a:ext cx="756236" cy="269429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hyperlink" Target="mailto:silvia.bravo@icecube.wisc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900" b="1" dirty="0">
                <a:effectLst/>
              </a:rPr>
              <a:t>The </a:t>
            </a:r>
            <a:r>
              <a:rPr lang="en-US" sz="4900" b="1" dirty="0" err="1" smtClean="0">
                <a:effectLst/>
              </a:rPr>
              <a:t>IceCube</a:t>
            </a:r>
            <a:r>
              <a:rPr lang="en-US" sz="4900" b="1" dirty="0" smtClean="0">
                <a:effectLst/>
              </a:rPr>
              <a:t> </a:t>
            </a:r>
            <a:r>
              <a:rPr lang="en-US" sz="4900" b="1" dirty="0" err="1" smtClean="0">
                <a:effectLst/>
              </a:rPr>
              <a:t>MasterClass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496336"/>
            <a:ext cx="6172200" cy="89052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effectLst/>
              </a:rPr>
              <a:t>providing high school students an authentic research </a:t>
            </a:r>
            <a:r>
              <a:rPr lang="en-US" b="1" dirty="0" smtClean="0">
                <a:effectLst/>
              </a:rPr>
              <a:t>experience</a:t>
            </a:r>
          </a:p>
          <a:p>
            <a:endParaRPr lang="en-US" b="1" dirty="0">
              <a:effectLst/>
            </a:endParaRPr>
          </a:p>
          <a:p>
            <a:r>
              <a:rPr lang="en-US" dirty="0" err="1" smtClean="0"/>
              <a:t>Sílvia</a:t>
            </a:r>
            <a:r>
              <a:rPr lang="en-US" dirty="0" smtClean="0"/>
              <a:t> </a:t>
            </a:r>
            <a:r>
              <a:rPr lang="en-US" dirty="0"/>
              <a:t>Bravo </a:t>
            </a:r>
            <a:r>
              <a:rPr lang="en-US" dirty="0" err="1"/>
              <a:t>Gallart</a:t>
            </a:r>
            <a:r>
              <a:rPr lang="en-US" dirty="0"/>
              <a:t> , Ellen </a:t>
            </a:r>
            <a:r>
              <a:rPr lang="en-US" dirty="0" err="1"/>
              <a:t>Bechtol</a:t>
            </a:r>
            <a:r>
              <a:rPr lang="en-US" dirty="0"/>
              <a:t> , David Schultz , Megan Madsen , Jean </a:t>
            </a:r>
            <a:r>
              <a:rPr lang="en-US" dirty="0" err="1" smtClean="0"/>
              <a:t>DeMerit</a:t>
            </a:r>
            <a:r>
              <a:rPr lang="en-US" dirty="0" smtClean="0"/>
              <a:t> and the </a:t>
            </a:r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Collaboratoin</a:t>
            </a:r>
            <a:endParaRPr lang="en-US" dirty="0"/>
          </a:p>
        </p:txBody>
      </p:sp>
      <p:pic>
        <p:nvPicPr>
          <p:cNvPr id="4" name="Picture 3" descr="IC_one_color-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26" y="219552"/>
            <a:ext cx="715227" cy="925456"/>
          </a:xfrm>
          <a:prstGeom prst="rect">
            <a:avLst/>
          </a:prstGeom>
        </p:spPr>
      </p:pic>
      <p:pic>
        <p:nvPicPr>
          <p:cNvPr id="7" name="Picture 6" descr="Horizontal_WIPAC_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135" y="4354862"/>
            <a:ext cx="1439141" cy="457200"/>
          </a:xfrm>
          <a:prstGeom prst="rect">
            <a:avLst/>
          </a:prstGeom>
        </p:spPr>
      </p:pic>
      <p:pic>
        <p:nvPicPr>
          <p:cNvPr id="8" name="Picture 7" descr="outline-flush-UWlogo-pri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40" y="4354862"/>
            <a:ext cx="1496561" cy="50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6" y="4370423"/>
            <a:ext cx="3350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Sílvia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Bravo </a:t>
            </a:r>
            <a:r>
              <a:rPr lang="en-US" sz="11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Gallart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silvia.bravo@icecube.wisc.edu</a:t>
            </a:r>
            <a:endParaRPr lang="en-US" sz="11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APS April Meeting, Jan 30, 2017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2634224"/>
            <a:ext cx="7498080" cy="17620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that the analysis activities were the best of the day &gt;50% </a:t>
            </a:r>
          </a:p>
          <a:p>
            <a:r>
              <a:rPr lang="en-US" dirty="0"/>
              <a:t>that they have a better understanding of how research works &gt;33</a:t>
            </a:r>
            <a:r>
              <a:rPr lang="en-US" dirty="0" smtClean="0"/>
              <a:t>%</a:t>
            </a:r>
          </a:p>
          <a:p>
            <a:r>
              <a:rPr lang="en-US" dirty="0" smtClean="0"/>
              <a:t>that they love to interact directly with scientists ~30%</a:t>
            </a:r>
          </a:p>
          <a:p>
            <a:r>
              <a:rPr lang="en-US" dirty="0"/>
              <a:t>t</a:t>
            </a:r>
            <a:r>
              <a:rPr lang="en-US" dirty="0" smtClean="0"/>
              <a:t>hat it was an intense, long day ~30%</a:t>
            </a:r>
          </a:p>
          <a:p>
            <a:r>
              <a:rPr lang="en-US" dirty="0" smtClean="0"/>
              <a:t>that we can improve and reduce lectures ~30%</a:t>
            </a:r>
          </a:p>
          <a:p>
            <a:r>
              <a:rPr lang="en-US" dirty="0" smtClean="0"/>
              <a:t>that this experience will be useful in the future ~25%</a:t>
            </a:r>
          </a:p>
          <a:p>
            <a:r>
              <a:rPr lang="en-US" dirty="0"/>
              <a:t>t</a:t>
            </a:r>
            <a:r>
              <a:rPr lang="en-US" dirty="0" smtClean="0"/>
              <a:t>hey really love pizza ;-)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voices of the students about what they liked and learned say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410" y="1516590"/>
            <a:ext cx="5772150" cy="1117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2774" y="2646734"/>
            <a:ext cx="2434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River Falls, </a:t>
            </a:r>
            <a:r>
              <a:rPr lang="en-US" sz="1400" dirty="0" err="1" smtClean="0"/>
              <a:t>masterclass</a:t>
            </a:r>
            <a:r>
              <a:rPr lang="en-US" sz="1400" dirty="0" smtClean="0"/>
              <a:t>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509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1240" y="1487534"/>
            <a:ext cx="3699800" cy="94720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20-40% girls</a:t>
            </a:r>
          </a:p>
          <a:p>
            <a:r>
              <a:rPr lang="en-US" sz="1600" dirty="0" smtClean="0"/>
              <a:t>Mostly juniors and seniors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growing community interested in science, and a greater impact on girls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7720"/>
            <a:ext cx="4572000" cy="273844"/>
          </a:xfrm>
        </p:spPr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75032" y="1487534"/>
            <a:ext cx="3734547" cy="1076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2014, 5 institutions, ~100 students</a:t>
            </a:r>
          </a:p>
          <a:p>
            <a:r>
              <a:rPr lang="en-US" dirty="0" smtClean="0"/>
              <a:t>2015, 9 institutions, ~175 students</a:t>
            </a:r>
          </a:p>
          <a:p>
            <a:r>
              <a:rPr lang="en-US" dirty="0" smtClean="0"/>
              <a:t>2016, 11 institutions, &gt;200 students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809475"/>
              </p:ext>
            </p:extLst>
          </p:nvPr>
        </p:nvGraphicFramePr>
        <p:xfrm>
          <a:off x="529402" y="2443543"/>
          <a:ext cx="6659370" cy="218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78946" y="3966336"/>
            <a:ext cx="20238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FB5E5"/>
                </a:solidFill>
              </a:rPr>
              <a:t>* Male </a:t>
            </a:r>
            <a:r>
              <a:rPr lang="en-US" sz="1100" dirty="0" err="1" smtClean="0">
                <a:solidFill>
                  <a:srgbClr val="8FB5E5"/>
                </a:solidFill>
              </a:rPr>
              <a:t>vs</a:t>
            </a:r>
            <a:r>
              <a:rPr lang="en-US" sz="1100" dirty="0" smtClean="0">
                <a:solidFill>
                  <a:srgbClr val="8FB5E5"/>
                </a:solidFill>
              </a:rPr>
              <a:t> Female differences may be larger for broader recruiting approaches </a:t>
            </a:r>
            <a:endParaRPr lang="en-US" sz="1100" dirty="0">
              <a:solidFill>
                <a:srgbClr val="8FB5E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0350" y="2721319"/>
            <a:ext cx="84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N=90/60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194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Learning basic concepts also a goal, although not the focus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9369700"/>
              </p:ext>
            </p:extLst>
          </p:nvPr>
        </p:nvGraphicFramePr>
        <p:xfrm>
          <a:off x="317522" y="1199455"/>
          <a:ext cx="4161511" cy="335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46541491"/>
              </p:ext>
            </p:extLst>
          </p:nvPr>
        </p:nvGraphicFramePr>
        <p:xfrm>
          <a:off x="4298749" y="1199455"/>
          <a:ext cx="4962643" cy="335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07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Challenging science is </a:t>
            </a:r>
            <a:r>
              <a:rPr lang="en-US" sz="3200" b="1" dirty="0"/>
              <a:t>not</a:t>
            </a:r>
            <a:r>
              <a:rPr lang="en-US" sz="3200" dirty="0"/>
              <a:t> for AP students </a:t>
            </a:r>
            <a:r>
              <a:rPr lang="en-US" sz="3200" b="1" dirty="0"/>
              <a:t>only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, APS April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01412806"/>
              </p:ext>
            </p:extLst>
          </p:nvPr>
        </p:nvGraphicFramePr>
        <p:xfrm>
          <a:off x="3221933" y="1433164"/>
          <a:ext cx="5099107" cy="309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91" y="2057988"/>
            <a:ext cx="2540000" cy="1694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191" y="3752168"/>
            <a:ext cx="2292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Madison, </a:t>
            </a:r>
            <a:r>
              <a:rPr lang="en-US" sz="1400" dirty="0" err="1" smtClean="0"/>
              <a:t>masterclass</a:t>
            </a:r>
            <a:r>
              <a:rPr lang="en-US" sz="1400" dirty="0" smtClean="0"/>
              <a:t>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00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609" y="630872"/>
            <a:ext cx="7166062" cy="685800"/>
          </a:xfrm>
        </p:spPr>
        <p:txBody>
          <a:bodyPr/>
          <a:lstStyle/>
          <a:p>
            <a:r>
              <a:rPr lang="en-US" sz="3200" dirty="0" smtClean="0"/>
              <a:t>Engaging students and teachers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often join the activities</a:t>
            </a:r>
          </a:p>
          <a:p>
            <a:r>
              <a:rPr lang="en-US" dirty="0" smtClean="0"/>
              <a:t>Student-teacher collaborative learning</a:t>
            </a:r>
          </a:p>
          <a:p>
            <a:r>
              <a:rPr lang="en-US" dirty="0" smtClean="0"/>
              <a:t>Teachers make connections between classroom curriculum and current research</a:t>
            </a:r>
          </a:p>
          <a:p>
            <a:r>
              <a:rPr lang="en-US" dirty="0" smtClean="0"/>
              <a:t>Both students and teachers are more likely to join other </a:t>
            </a:r>
            <a:r>
              <a:rPr lang="en-US" dirty="0" err="1" smtClean="0"/>
              <a:t>IceCube</a:t>
            </a:r>
            <a:r>
              <a:rPr lang="en-US" dirty="0" smtClean="0"/>
              <a:t> programs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31" y="2088428"/>
            <a:ext cx="1799519" cy="1943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7501" y="2399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5429" y="4053332"/>
            <a:ext cx="2292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Madison, </a:t>
            </a:r>
            <a:r>
              <a:rPr lang="en-US" sz="1400" dirty="0" err="1" smtClean="0"/>
              <a:t>masterclass</a:t>
            </a:r>
            <a:r>
              <a:rPr lang="en-US" sz="1400" dirty="0" smtClean="0"/>
              <a:t>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78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 institutions that join do repeat</a:t>
            </a:r>
          </a:p>
          <a:p>
            <a:r>
              <a:rPr lang="en-US" dirty="0"/>
              <a:t>a</a:t>
            </a:r>
            <a:r>
              <a:rPr lang="en-US" dirty="0" smtClean="0"/>
              <a:t>ctivities developed by different groups (2+1)</a:t>
            </a:r>
          </a:p>
          <a:p>
            <a:r>
              <a:rPr lang="en-US" dirty="0" smtClean="0"/>
              <a:t>translations by collaborators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masterclass</a:t>
            </a:r>
            <a:r>
              <a:rPr lang="en-US" dirty="0" smtClean="0"/>
              <a:t> has helped them creating links with high schools</a:t>
            </a:r>
          </a:p>
          <a:p>
            <a:r>
              <a:rPr lang="en-US" dirty="0"/>
              <a:t>o</a:t>
            </a:r>
            <a:r>
              <a:rPr lang="en-US" dirty="0" smtClean="0"/>
              <a:t>wnership of the local event </a:t>
            </a:r>
            <a:r>
              <a:rPr lang="en-US" dirty="0" err="1" smtClean="0"/>
              <a:t>vs</a:t>
            </a:r>
            <a:r>
              <a:rPr lang="en-US" dirty="0" smtClean="0"/>
              <a:t> collaboration wide support </a:t>
            </a:r>
            <a:r>
              <a:rPr lang="en-US" dirty="0"/>
              <a:t>  –</a:t>
            </a:r>
            <a:r>
              <a:rPr lang="en-US" dirty="0" smtClean="0"/>
              <a:t>shared resources</a:t>
            </a:r>
            <a:r>
              <a:rPr lang="en-US" dirty="0"/>
              <a:t> –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IceCubers</a:t>
            </a:r>
            <a:r>
              <a:rPr lang="en-US" sz="3200" dirty="0" smtClean="0"/>
              <a:t> acknowledge the benefit of a collaboration wide program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2" y="1881589"/>
            <a:ext cx="2051288" cy="1592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76" y="3418609"/>
            <a:ext cx="236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irtual presentations in Europe, </a:t>
            </a:r>
            <a:r>
              <a:rPr lang="en-US" sz="1400" dirty="0" err="1" smtClean="0"/>
              <a:t>masterclass</a:t>
            </a:r>
            <a:r>
              <a:rPr lang="en-US" sz="1400" dirty="0" smtClean="0"/>
              <a:t>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622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609" y="630872"/>
            <a:ext cx="7166062" cy="685800"/>
          </a:xfrm>
        </p:spPr>
        <p:txBody>
          <a:bodyPr/>
          <a:lstStyle/>
          <a:p>
            <a:r>
              <a:rPr lang="en-US" sz="3200" dirty="0"/>
              <a:t>Bringing </a:t>
            </a:r>
            <a:r>
              <a:rPr lang="en-US" sz="3200" dirty="0" err="1"/>
              <a:t>IceCube</a:t>
            </a:r>
            <a:r>
              <a:rPr lang="en-US" sz="3200" dirty="0"/>
              <a:t> research to everyone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tools used in outreach events</a:t>
            </a:r>
          </a:p>
          <a:p>
            <a:r>
              <a:rPr lang="en-US" dirty="0" err="1" smtClean="0"/>
              <a:t>IceCubers</a:t>
            </a:r>
            <a:r>
              <a:rPr lang="en-US" dirty="0"/>
              <a:t> </a:t>
            </a:r>
            <a:r>
              <a:rPr lang="en-US" dirty="0" smtClean="0"/>
              <a:t>adapt these resources for local events</a:t>
            </a:r>
          </a:p>
          <a:p>
            <a:r>
              <a:rPr lang="en-US" dirty="0" smtClean="0"/>
              <a:t>Physics Teacher papers: icebreaker + research *</a:t>
            </a:r>
          </a:p>
          <a:p>
            <a:r>
              <a:rPr lang="en-US" dirty="0" smtClean="0"/>
              <a:t>Training workshop at AAPT this summer</a:t>
            </a:r>
          </a:p>
          <a:p>
            <a:r>
              <a:rPr lang="en-US" dirty="0" smtClean="0"/>
              <a:t>Future training for all interested teachers 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6745" y="4135652"/>
            <a:ext cx="228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i="1" dirty="0" smtClean="0"/>
              <a:t>currently working on these</a:t>
            </a:r>
            <a:endParaRPr lang="en-US" sz="1400" i="1" dirty="0"/>
          </a:p>
        </p:txBody>
      </p:sp>
      <p:pic>
        <p:nvPicPr>
          <p:cNvPr id="9" name="Picture 8" descr="Screen Shot 2016-09-06 at 11.42.1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01" y="2069748"/>
            <a:ext cx="1844099" cy="2044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01" y="4123892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Korea, summer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159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822960" y="1411192"/>
            <a:ext cx="7406640" cy="30811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 program invites </a:t>
            </a:r>
            <a:r>
              <a:rPr lang="en-US" b="1" dirty="0" smtClean="0"/>
              <a:t>high school </a:t>
            </a:r>
            <a:r>
              <a:rPr lang="en-US" dirty="0" smtClean="0"/>
              <a:t>teachers and students to join an </a:t>
            </a:r>
            <a:r>
              <a:rPr lang="en-US" b="1" dirty="0" smtClean="0"/>
              <a:t>astrophysics research </a:t>
            </a:r>
            <a:r>
              <a:rPr lang="en-US" dirty="0" smtClean="0"/>
              <a:t>group and replicate a real research</a:t>
            </a:r>
            <a:endParaRPr lang="en-US" dirty="0"/>
          </a:p>
          <a:p>
            <a:r>
              <a:rPr lang="en-US" dirty="0" smtClean="0"/>
              <a:t>Students </a:t>
            </a:r>
            <a:r>
              <a:rPr lang="en-US" b="1" dirty="0" smtClean="0"/>
              <a:t>engage</a:t>
            </a:r>
            <a:r>
              <a:rPr lang="en-US" dirty="0" smtClean="0"/>
              <a:t> with the activities and enjoy </a:t>
            </a:r>
            <a:r>
              <a:rPr lang="en-US" b="1" dirty="0" smtClean="0"/>
              <a:t>meeting scientists</a:t>
            </a:r>
          </a:p>
          <a:p>
            <a:r>
              <a:rPr lang="en-US" dirty="0" smtClean="0"/>
              <a:t>After the </a:t>
            </a:r>
            <a:r>
              <a:rPr lang="en-US" dirty="0" err="1" smtClean="0"/>
              <a:t>masterclass</a:t>
            </a:r>
            <a:r>
              <a:rPr lang="en-US" dirty="0" smtClean="0"/>
              <a:t>, students are </a:t>
            </a:r>
            <a:r>
              <a:rPr lang="en-US" b="1" dirty="0" smtClean="0"/>
              <a:t>more interested </a:t>
            </a:r>
            <a:r>
              <a:rPr lang="en-US" dirty="0" smtClean="0"/>
              <a:t>in science</a:t>
            </a:r>
          </a:p>
          <a:p>
            <a:r>
              <a:rPr lang="en-US" dirty="0"/>
              <a:t>I</a:t>
            </a:r>
            <a:r>
              <a:rPr lang="en-US" dirty="0" smtClean="0"/>
              <a:t>nitially developed for students with some interest in science, the </a:t>
            </a:r>
            <a:r>
              <a:rPr lang="en-US" dirty="0" err="1" smtClean="0"/>
              <a:t>masterclass</a:t>
            </a:r>
            <a:r>
              <a:rPr lang="en-US" dirty="0" smtClean="0"/>
              <a:t> is also a good program to attract </a:t>
            </a:r>
            <a:r>
              <a:rPr lang="en-US" b="1" dirty="0" smtClean="0"/>
              <a:t>underrepresented communities </a:t>
            </a:r>
            <a:r>
              <a:rPr lang="en-US" dirty="0" smtClean="0"/>
              <a:t>in STEM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IceCube</a:t>
            </a:r>
            <a:r>
              <a:rPr lang="en-US" dirty="0" smtClean="0"/>
              <a:t> Collaboration </a:t>
            </a:r>
            <a:r>
              <a:rPr lang="en-US" b="1" dirty="0" smtClean="0"/>
              <a:t>leverages efforts </a:t>
            </a:r>
            <a:r>
              <a:rPr lang="en-US" dirty="0" smtClean="0"/>
              <a:t>lead by a few institutions to reach broader audiences</a:t>
            </a:r>
          </a:p>
          <a:p>
            <a:r>
              <a:rPr lang="en-US" dirty="0" smtClean="0"/>
              <a:t>We will </a:t>
            </a:r>
            <a:r>
              <a:rPr lang="en-US" b="1" dirty="0" smtClean="0"/>
              <a:t>continue improving </a:t>
            </a:r>
            <a:r>
              <a:rPr lang="en-US" dirty="0" smtClean="0"/>
              <a:t>the program and expanding the research concepts, techniques and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423773"/>
            <a:ext cx="6858000" cy="4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900" b="1" dirty="0">
                <a:effectLst/>
              </a:rPr>
              <a:t>The </a:t>
            </a:r>
            <a:r>
              <a:rPr lang="en-US" sz="4900" b="1" dirty="0" err="1" smtClean="0">
                <a:effectLst/>
              </a:rPr>
              <a:t>IceCube</a:t>
            </a:r>
            <a:r>
              <a:rPr lang="en-US" sz="4900" b="1" dirty="0" smtClean="0">
                <a:effectLst/>
              </a:rPr>
              <a:t> </a:t>
            </a:r>
            <a:r>
              <a:rPr lang="en-US" sz="4900" b="1" dirty="0" err="1" smtClean="0">
                <a:effectLst/>
              </a:rPr>
              <a:t>MasterClass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>
                <a:effectLst/>
              </a:rPr>
              <a:t>“For the first time I understand something about science and physics.”</a:t>
            </a:r>
            <a:r>
              <a:rPr lang="en-US" dirty="0">
                <a:effectLst/>
              </a:rPr>
              <a:t> (WIPAC Spanish, 93)</a:t>
            </a:r>
          </a:p>
        </p:txBody>
      </p:sp>
      <p:pic>
        <p:nvPicPr>
          <p:cNvPr id="4" name="Picture 3" descr="IC_one_color-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26" y="219552"/>
            <a:ext cx="715227" cy="925456"/>
          </a:xfrm>
          <a:prstGeom prst="rect">
            <a:avLst/>
          </a:prstGeom>
        </p:spPr>
      </p:pic>
      <p:pic>
        <p:nvPicPr>
          <p:cNvPr id="7" name="Picture 6" descr="Horizontal_WIPAC_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135" y="4354862"/>
            <a:ext cx="1439141" cy="457200"/>
          </a:xfrm>
          <a:prstGeom prst="rect">
            <a:avLst/>
          </a:prstGeom>
        </p:spPr>
      </p:pic>
      <p:pic>
        <p:nvPicPr>
          <p:cNvPr id="8" name="Picture 7" descr="outline-flush-UWlogo-pri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40" y="4309142"/>
            <a:ext cx="1496561" cy="50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240" y="4350397"/>
            <a:ext cx="363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THANKS!</a:t>
            </a:r>
          </a:p>
          <a:p>
            <a:r>
              <a:rPr lang="en-US" sz="1200" dirty="0" err="1" smtClean="0"/>
              <a:t>Sílvia</a:t>
            </a:r>
            <a:r>
              <a:rPr lang="en-US" sz="1200" dirty="0" smtClean="0"/>
              <a:t> Bravo </a:t>
            </a:r>
            <a:r>
              <a:rPr lang="en-US" sz="1200" dirty="0" err="1" smtClean="0"/>
              <a:t>Gallart</a:t>
            </a:r>
            <a:r>
              <a:rPr lang="en-US" sz="1200" dirty="0" smtClean="0"/>
              <a:t>, </a:t>
            </a:r>
            <a:r>
              <a:rPr lang="en-US" sz="1200" dirty="0" err="1" smtClean="0"/>
              <a:t>silvia.bravo@icecube.wisc.edu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34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89" y="39329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</a:t>
            </a:r>
            <a:r>
              <a:rPr lang="en-US" dirty="0" smtClean="0"/>
              <a:t> cubic-kilometer neutrino detector in Antarctica</a:t>
            </a:r>
          </a:p>
          <a:p>
            <a:r>
              <a:rPr lang="en-US" dirty="0"/>
              <a:t>a</a:t>
            </a:r>
            <a:r>
              <a:rPr lang="en-US" dirty="0" smtClean="0"/>
              <a:t> discovery telescope for neutrino astronomy</a:t>
            </a:r>
          </a:p>
          <a:p>
            <a:r>
              <a:rPr lang="en-US" dirty="0"/>
              <a:t>a</a:t>
            </a:r>
            <a:r>
              <a:rPr lang="en-US" dirty="0" smtClean="0"/>
              <a:t> powerful detector for cosmic ray physics</a:t>
            </a:r>
          </a:p>
          <a:p>
            <a:r>
              <a:rPr lang="en-US" dirty="0"/>
              <a:t>a</a:t>
            </a:r>
            <a:r>
              <a:rPr lang="en-US" dirty="0" smtClean="0"/>
              <a:t> better-than-expected detector for neutrino physics</a:t>
            </a:r>
          </a:p>
          <a:p>
            <a:endParaRPr lang="en-US" dirty="0"/>
          </a:p>
          <a:p>
            <a:r>
              <a:rPr lang="en-US" dirty="0" smtClean="0"/>
              <a:t>Headquarters are at UW—Madison. The </a:t>
            </a:r>
            <a:r>
              <a:rPr lang="en-US" dirty="0" err="1" smtClean="0"/>
              <a:t>IceCube</a:t>
            </a:r>
            <a:r>
              <a:rPr lang="en-US" dirty="0" smtClean="0"/>
              <a:t> Collaboration includes  &gt;300 scientists from 48 institutions in 12 countries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IceCube</a:t>
            </a:r>
            <a:r>
              <a:rPr lang="en-US" sz="3200" dirty="0" smtClean="0"/>
              <a:t> Neutrino Observatory is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1740029"/>
            <a:ext cx="181356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609" y="630872"/>
            <a:ext cx="7083749" cy="6858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IceCube</a:t>
            </a:r>
            <a:r>
              <a:rPr lang="en-US" sz="3200" dirty="0" smtClean="0"/>
              <a:t> </a:t>
            </a:r>
            <a:r>
              <a:rPr lang="en-US" sz="3200" dirty="0" err="1" smtClean="0"/>
              <a:t>MasterClass</a:t>
            </a:r>
            <a:r>
              <a:rPr lang="en-US" sz="3200" dirty="0" smtClean="0"/>
              <a:t> in a nutshell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Educational program for high </a:t>
            </a:r>
            <a:r>
              <a:rPr lang="en-US" dirty="0" err="1" smtClean="0"/>
              <a:t>schoolers</a:t>
            </a:r>
            <a:endParaRPr lang="en-US" dirty="0" smtClean="0"/>
          </a:p>
          <a:p>
            <a:r>
              <a:rPr lang="en-US" dirty="0" smtClean="0"/>
              <a:t>One-day, hands-on, research-based, intense</a:t>
            </a:r>
          </a:p>
          <a:p>
            <a:r>
              <a:rPr lang="en-US" dirty="0" smtClean="0"/>
              <a:t>Main goal: I COULD BE AN ICECUBER!</a:t>
            </a:r>
          </a:p>
          <a:p>
            <a:endParaRPr lang="en-US" dirty="0"/>
          </a:p>
          <a:p>
            <a:r>
              <a:rPr lang="en-US" dirty="0" smtClean="0"/>
              <a:t>Launched in 2014</a:t>
            </a:r>
          </a:p>
          <a:p>
            <a:r>
              <a:rPr lang="en-US" dirty="0"/>
              <a:t>I</a:t>
            </a:r>
            <a:r>
              <a:rPr lang="en-US" dirty="0" smtClean="0"/>
              <a:t>nspired by particle physics </a:t>
            </a:r>
            <a:r>
              <a:rPr lang="en-US" dirty="0" err="1" smtClean="0"/>
              <a:t>masterclasses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Over 500 students so far</a:t>
            </a:r>
          </a:p>
          <a:p>
            <a:r>
              <a:rPr lang="en-US" dirty="0" smtClean="0"/>
              <a:t>In 2017, hosted by 15 institutions in the US &amp; Europe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82" y="1999188"/>
            <a:ext cx="1865732" cy="1706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0616" y="3353031"/>
            <a:ext cx="1811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physicsmasterclasses.org</a:t>
            </a:r>
            <a:r>
              <a:rPr lang="en-US" sz="1200" i="1" dirty="0" smtClean="0"/>
              <a:t>/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82" y="3752168"/>
            <a:ext cx="150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Madison </a:t>
            </a:r>
          </a:p>
          <a:p>
            <a:r>
              <a:rPr lang="en-US" sz="1400" dirty="0" err="1" smtClean="0"/>
              <a:t>masterclass</a:t>
            </a:r>
            <a:r>
              <a:rPr lang="en-US" sz="1400" dirty="0" smtClean="0"/>
              <a:t>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461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sterclass_web_participate_161104B_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653093"/>
            <a:ext cx="5547360" cy="24963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5610" y="924872"/>
            <a:ext cx="6985430" cy="685800"/>
          </a:xfrm>
        </p:spPr>
        <p:txBody>
          <a:bodyPr/>
          <a:lstStyle/>
          <a:p>
            <a:r>
              <a:rPr lang="en-US" sz="3200" dirty="0" err="1"/>
              <a:t>i</a:t>
            </a:r>
            <a:r>
              <a:rPr lang="en-US" sz="3200" dirty="0" err="1" smtClean="0"/>
              <a:t>cecube.wisc.edu</a:t>
            </a:r>
            <a:r>
              <a:rPr lang="en-US" sz="3200" dirty="0" smtClean="0"/>
              <a:t>/</a:t>
            </a:r>
            <a:r>
              <a:rPr lang="en-US" sz="3200" dirty="0" err="1" smtClean="0"/>
              <a:t>masterclass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a multilingual website </a:t>
            </a:r>
            <a:r>
              <a:rPr lang="en-US" sz="2000" dirty="0" err="1"/>
              <a:t>en|es|</a:t>
            </a:r>
            <a:r>
              <a:rPr lang="en-US" sz="2000" dirty="0" err="1" smtClean="0"/>
              <a:t>de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1" y="4144376"/>
            <a:ext cx="5547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8, 11, 22 March 2017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598" y="4157958"/>
            <a:ext cx="326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Recruiting!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8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IceCube</a:t>
            </a:r>
            <a:r>
              <a:rPr lang="en-US" sz="3200" dirty="0" smtClean="0"/>
              <a:t> </a:t>
            </a:r>
            <a:r>
              <a:rPr lang="en-US" sz="3200" dirty="0" err="1" smtClean="0"/>
              <a:t>MasterClass</a:t>
            </a:r>
            <a:r>
              <a:rPr lang="en-US" sz="3200" dirty="0" smtClean="0"/>
              <a:t> program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MasterClass</a:t>
            </a:r>
            <a:r>
              <a:rPr lang="en-US" dirty="0" smtClean="0"/>
              <a:t>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Icebreaker – Neutrinos as pieces of the SM</a:t>
            </a:r>
          </a:p>
          <a:p>
            <a:r>
              <a:rPr lang="en-US" dirty="0" err="1" smtClean="0"/>
              <a:t>IceCube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South Pole Webcast (all)</a:t>
            </a:r>
          </a:p>
          <a:p>
            <a:r>
              <a:rPr lang="en-US" dirty="0"/>
              <a:t>D</a:t>
            </a:r>
            <a:r>
              <a:rPr lang="en-US" dirty="0" smtClean="0"/>
              <a:t>etector experiences: hands on, demonstrations</a:t>
            </a:r>
          </a:p>
          <a:p>
            <a:r>
              <a:rPr lang="en-US" dirty="0" smtClean="0"/>
              <a:t>Lunch with </a:t>
            </a:r>
            <a:r>
              <a:rPr lang="en-US" dirty="0" err="1" smtClean="0"/>
              <a:t>IceCubers</a:t>
            </a:r>
            <a:endParaRPr lang="en-US" dirty="0"/>
          </a:p>
          <a:p>
            <a:r>
              <a:rPr lang="en-US" dirty="0" smtClean="0"/>
              <a:t>Analysis: astrophysical neutrinos or CR flux</a:t>
            </a:r>
          </a:p>
          <a:p>
            <a:r>
              <a:rPr lang="en-US" dirty="0" smtClean="0"/>
              <a:t>Presentation to peers –virtual, several institutions</a:t>
            </a:r>
          </a:p>
          <a:p>
            <a:endParaRPr lang="en-US" dirty="0"/>
          </a:p>
          <a:p>
            <a:r>
              <a:rPr lang="en-US" dirty="0" smtClean="0"/>
              <a:t>9am to 5pm, 2 breaks mid-morning and lunch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1500213"/>
            <a:ext cx="197104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5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Students replicate the discovery of astrophysical neutrinos</a:t>
            </a:r>
          </a:p>
          <a:p>
            <a:r>
              <a:rPr lang="en-US" dirty="0" smtClean="0"/>
              <a:t>Follow the rationale of the Science paper, although with updated data</a:t>
            </a:r>
          </a:p>
          <a:p>
            <a:r>
              <a:rPr lang="en-US" dirty="0" smtClean="0"/>
              <a:t>Main concepts: signal astrophysical neutrinos &amp; background atmospheric </a:t>
            </a:r>
            <a:r>
              <a:rPr lang="en-US" dirty="0" err="1" smtClean="0"/>
              <a:t>muons</a:t>
            </a:r>
            <a:r>
              <a:rPr lang="en-US" dirty="0" smtClean="0"/>
              <a:t> and neutrinos, what makes signal unique, designing an event selection, meaning and significance of results – tune event selection, point source search using scramble maps</a:t>
            </a:r>
          </a:p>
          <a:p>
            <a:r>
              <a:rPr lang="en-US" dirty="0" smtClean="0"/>
              <a:t>Most activities are online.</a:t>
            </a:r>
          </a:p>
          <a:p>
            <a:r>
              <a:rPr lang="en-US" dirty="0" smtClean="0"/>
              <a:t>We provide guidelines to conduct the activity, including examples of talks.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few words on the analysis about astrophysical neutrinos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Screen Shot 2017-01-29 at 9.57.01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01" y="1763991"/>
            <a:ext cx="2076432" cy="23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Students replicate a study published on Physical Review D</a:t>
            </a:r>
            <a:endParaRPr lang="en-US" dirty="0"/>
          </a:p>
          <a:p>
            <a:r>
              <a:rPr lang="en-US" dirty="0" smtClean="0"/>
              <a:t>Follow the rationale of the paper, look at a small sample of data</a:t>
            </a:r>
          </a:p>
          <a:p>
            <a:r>
              <a:rPr lang="en-US" dirty="0" smtClean="0"/>
              <a:t>Main concepts: characterization of a CR shower, what </a:t>
            </a:r>
            <a:r>
              <a:rPr lang="en-US" dirty="0" err="1" smtClean="0"/>
              <a:t>IceTop</a:t>
            </a:r>
            <a:r>
              <a:rPr lang="en-US" dirty="0" smtClean="0"/>
              <a:t> data tells us about CRs, data </a:t>
            </a:r>
            <a:r>
              <a:rPr lang="en-US" dirty="0" err="1" smtClean="0"/>
              <a:t>vs</a:t>
            </a:r>
            <a:r>
              <a:rPr lang="en-US" dirty="0" smtClean="0"/>
              <a:t> MC, energy calibration, meaning and significance of results –combine different data samples</a:t>
            </a:r>
          </a:p>
          <a:p>
            <a:r>
              <a:rPr lang="en-US" dirty="0" smtClean="0"/>
              <a:t>Most activities are online.</a:t>
            </a:r>
          </a:p>
          <a:p>
            <a:r>
              <a:rPr lang="en-US" dirty="0" smtClean="0"/>
              <a:t>We provide guidelines to conduct the activity, including all steps to produce </a:t>
            </a:r>
            <a:r>
              <a:rPr lang="en-US" smtClean="0"/>
              <a:t>the measurement.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few words on the analysis about measuring the CR flux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cr-energy-event.gif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455" y="3337112"/>
            <a:ext cx="1389380" cy="1059180"/>
          </a:xfrm>
          <a:prstGeom prst="rect">
            <a:avLst/>
          </a:prstGeom>
        </p:spPr>
      </p:pic>
      <p:pic>
        <p:nvPicPr>
          <p:cNvPr id="10" name="Picture 9" descr="Screen Shot 2017-01-29 at 10.17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5" y="1820477"/>
            <a:ext cx="2003425" cy="23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successful program, although there is room for improvement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Jan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IceCube MasterClass,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0116" y="1403512"/>
            <a:ext cx="4678489" cy="3212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50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1545</TotalTime>
  <Words>1110</Words>
  <Application>Microsoft Macintosh PowerPoint</Application>
  <PresentationFormat>On-screen Show (16:9)</PresentationFormat>
  <Paragraphs>158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The IceCube MasterClass</vt:lpstr>
      <vt:lpstr>PowerPoint Presentation</vt:lpstr>
      <vt:lpstr>The IceCube Neutrino Observatory is</vt:lpstr>
      <vt:lpstr>The IceCube MasterClass in a nutshell</vt:lpstr>
      <vt:lpstr>icecube.wisc.edu/masterclass a multilingual website en|es|de</vt:lpstr>
      <vt:lpstr>The IceCube MasterClass program</vt:lpstr>
      <vt:lpstr>A few words on the analysis about astrophysical neutrinos</vt:lpstr>
      <vt:lpstr>A few words on the analysis about measuring the CR flux</vt:lpstr>
      <vt:lpstr>A successful program, although there is room for improvement</vt:lpstr>
      <vt:lpstr>The voices of the students about what they liked and learned say</vt:lpstr>
      <vt:lpstr>A growing community interested in science, and a greater impact on girls</vt:lpstr>
      <vt:lpstr>Learning basic concepts also a goal, although not the focus</vt:lpstr>
      <vt:lpstr>Challenging science is not for AP students only</vt:lpstr>
      <vt:lpstr>Engaging students and teachers</vt:lpstr>
      <vt:lpstr>IceCubers acknowledge the benefit of a collaboration wide program</vt:lpstr>
      <vt:lpstr>Bringing IceCube research to everyone</vt:lpstr>
      <vt:lpstr>Summary</vt:lpstr>
      <vt:lpstr>PowerPoint Presentation</vt:lpstr>
      <vt:lpstr>The IceCube MasterClass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IceCube MasterClass</dc:title>
  <dc:creator>Silvia Bravo</dc:creator>
  <cp:lastModifiedBy>Silvia Bravo</cp:lastModifiedBy>
  <cp:revision>55</cp:revision>
  <dcterms:created xsi:type="dcterms:W3CDTF">2017-01-28T14:12:53Z</dcterms:created>
  <dcterms:modified xsi:type="dcterms:W3CDTF">2017-01-29T16:20:40Z</dcterms:modified>
</cp:coreProperties>
</file>