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0" r:id="rId2"/>
    <p:sldId id="272" r:id="rId3"/>
    <p:sldId id="304" r:id="rId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26CAB-DD8E-4AF0-9BA7-D87E79BC57D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A425B-A9A0-4AFB-8C82-1CEF9F1AB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78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82D223-F675-4A45-9156-7D7BA93A318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8EDFE1-73C3-4799-B12C-3D4EB5901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8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941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0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97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85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1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7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8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1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66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2400" y="6172200"/>
            <a:ext cx="9448800" cy="838200"/>
          </a:xfrm>
          <a:prstGeom prst="rect">
            <a:avLst/>
          </a:prstGeom>
          <a:solidFill>
            <a:srgbClr val="29B5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49C38-95FF-490C-9EA0-CFC50CEE44F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828675" cy="86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Horizontal_WIPAC_White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24600"/>
            <a:ext cx="1447800" cy="45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9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304800"/>
            <a:ext cx="81534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Planned and Actual M&amp;O Common Fund Contributions ($000)</a:t>
            </a:r>
            <a:br>
              <a:rPr lang="en-US" sz="2700" dirty="0" smtClean="0"/>
            </a:br>
            <a:r>
              <a:rPr lang="en-US" sz="2700" dirty="0" smtClean="0"/>
              <a:t>in 2013-2015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9528"/>
              </p:ext>
            </p:extLst>
          </p:nvPr>
        </p:nvGraphicFramePr>
        <p:xfrm>
          <a:off x="533400" y="1419094"/>
          <a:ext cx="8153399" cy="3373883"/>
        </p:xfrm>
        <a:graphic>
          <a:graphicData uri="http://schemas.openxmlformats.org/drawingml/2006/table">
            <a:tbl>
              <a:tblPr/>
              <a:tblGrid>
                <a:gridCol w="2583257"/>
                <a:gridCol w="928357"/>
                <a:gridCol w="928357"/>
                <a:gridCol w="928357"/>
                <a:gridCol w="928357"/>
                <a:gridCol w="928357"/>
                <a:gridCol w="928357"/>
              </a:tblGrid>
              <a:tr h="257306"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PhD. authors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Apr ’12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2013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PhD. authors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Mar. ’14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2014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PhD. authors </a:t>
                      </a: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Apr. ’15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2015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Planned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Planned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Planned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Total CF Planned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124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$1,693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129</a:t>
                      </a:r>
                      <a:endParaRPr lang="en-US" sz="14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1,777</a:t>
                      </a:r>
                      <a:endParaRPr lang="en-US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137</a:t>
                      </a:r>
                      <a:endParaRPr lang="en-US" sz="14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Arial"/>
                        </a:rPr>
                        <a:t>$1,868</a:t>
                      </a:r>
                      <a:endParaRPr lang="en-US" sz="1400" b="1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U.S. Contribution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69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$942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67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915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73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$996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Non-U.S. Contribution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55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$751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62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$862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ヒラギノ角ゴ Pro W3"/>
                          <a:cs typeface="Times New Roman" panose="02020603050405020304" pitchFamily="18" charset="0"/>
                        </a:rPr>
                        <a:t>64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$871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8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Actual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Actual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Actual</a:t>
                      </a:r>
                      <a:endParaRPr lang="en-US" sz="14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Total CF Contributions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$1,671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$1,734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U.S. Cash Transfer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$942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915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ヒラギノ角ゴ Pro W3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Non-U.S. Cash Transfer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$671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$680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Non-U.S. In-Kind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$58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$139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8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Difference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ヒラギノ角ゴ Pro W3"/>
                          <a:cs typeface="Times New Roman"/>
                        </a:rPr>
                        <a:t>(Actual - Planned )</a:t>
                      </a:r>
                      <a:endParaRPr lang="en-US" sz="1400" dirty="0">
                        <a:solidFill>
                          <a:srgbClr val="000000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-$21k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-$43k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Gill Sans Light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066800" y="5105400"/>
            <a:ext cx="7315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sz="1600" dirty="0"/>
              <a:t>Actual Common Fund contributions are </a:t>
            </a:r>
            <a:r>
              <a:rPr lang="en-US" sz="1600" dirty="0" smtClean="0"/>
              <a:t>$21k less than planned in 2013, and are currently $43K less in 2014.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D8D1E94-4FAB-464F-8863-851F0DA0D128}" type="slidenum">
              <a:rPr lang="en-US" sz="1600" b="1" smtClean="0">
                <a:solidFill>
                  <a:schemeClr val="bg1"/>
                </a:solidFill>
              </a:rPr>
              <a:pPr/>
              <a:t>1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477000" y="6330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IceCube M&amp;O Computing Infrastructure Upgrade - </a:t>
            </a:r>
            <a:r>
              <a:rPr lang="en-US" sz="2800" dirty="0"/>
              <a:t>2014/2015 (12 months), </a:t>
            </a:r>
            <a:r>
              <a:rPr lang="en-US" sz="2800" dirty="0" smtClean="0"/>
              <a:t>funded by Common Fund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71500" y="4572000"/>
            <a:ext cx="7886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en-US" dirty="0"/>
              <a:t>This summary includes the major purchases for the 2014/2015 upgrades of the South Pole System (SPS), South Pole Test System (SPTS), Data Center, Data Warehouse and Networking equipment that were funded by </a:t>
            </a:r>
            <a:r>
              <a:rPr lang="en-US" dirty="0" err="1"/>
              <a:t>IceCube</a:t>
            </a:r>
            <a:r>
              <a:rPr lang="en-US" dirty="0"/>
              <a:t> M&amp;O Common Fund.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D8D1E94-4FAB-464F-8863-851F0DA0D128}" type="slidenum">
              <a:rPr lang="en-US" sz="1600" b="1" smtClean="0">
                <a:solidFill>
                  <a:schemeClr val="bg1"/>
                </a:solidFill>
              </a:rPr>
              <a:pPr/>
              <a:t>2</a:t>
            </a:fld>
            <a:endParaRPr lang="en-US" sz="1600" b="1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555849"/>
              </p:ext>
            </p:extLst>
          </p:nvPr>
        </p:nvGraphicFramePr>
        <p:xfrm>
          <a:off x="457201" y="1600200"/>
          <a:ext cx="8381996" cy="2659912"/>
        </p:xfrm>
        <a:graphic>
          <a:graphicData uri="http://schemas.openxmlformats.org/drawingml/2006/table">
            <a:tbl>
              <a:tblPr/>
              <a:tblGrid>
                <a:gridCol w="1898930"/>
                <a:gridCol w="745181"/>
                <a:gridCol w="670662"/>
                <a:gridCol w="781705"/>
                <a:gridCol w="1006727"/>
                <a:gridCol w="968734"/>
                <a:gridCol w="670662"/>
                <a:gridCol w="819698"/>
                <a:gridCol w="819697"/>
              </a:tblGrid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System Upgrade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Servers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Labor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87438" fontAlgn="ctr">
                        <a:tabLst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Disk Storage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Networking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DOMHubs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Tapes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Software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Center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$542k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$542k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South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System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$443k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$474k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Warehouse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$80k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$267k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$27k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$390k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Networking Equipment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South Pole Test System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$634k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$443k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$273k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$27k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$16k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$1,457k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4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IceCube M&amp;O Computing Infrastructure Upgrade - 2015/2016 </a:t>
            </a:r>
            <a:r>
              <a:rPr lang="en-US" sz="2800" dirty="0"/>
              <a:t>Plan (</a:t>
            </a:r>
            <a:r>
              <a:rPr lang="en-US" sz="2800" dirty="0" smtClean="0"/>
              <a:t>18 </a:t>
            </a:r>
            <a:r>
              <a:rPr lang="en-US" sz="2800" dirty="0"/>
              <a:t>months),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funded by Common Fund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4495800"/>
            <a:ext cx="7886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This summary includes the major projected purchases for the 2015/2016 upgrades of the South Pole System (SPS), South Pole Test System (SPTS), Data Center, Data Warehouse and Networking equipment that will be funded by </a:t>
            </a:r>
            <a:r>
              <a:rPr lang="en-US" dirty="0" err="1"/>
              <a:t>IceCube</a:t>
            </a:r>
            <a:r>
              <a:rPr lang="en-US" dirty="0"/>
              <a:t> M&amp;O Common Fund.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D8D1E94-4FAB-464F-8863-851F0DA0D128}" type="slidenum">
              <a:rPr lang="en-US" sz="1600" b="1" smtClean="0">
                <a:solidFill>
                  <a:schemeClr val="bg1"/>
                </a:solidFill>
              </a:rPr>
              <a:pPr/>
              <a:t>3</a:t>
            </a:fld>
            <a:endParaRPr lang="en-US" sz="1600" b="1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017351"/>
              </p:ext>
            </p:extLst>
          </p:nvPr>
        </p:nvGraphicFramePr>
        <p:xfrm>
          <a:off x="457201" y="1600200"/>
          <a:ext cx="8381996" cy="2659912"/>
        </p:xfrm>
        <a:graphic>
          <a:graphicData uri="http://schemas.openxmlformats.org/drawingml/2006/table">
            <a:tbl>
              <a:tblPr/>
              <a:tblGrid>
                <a:gridCol w="1898930"/>
                <a:gridCol w="745181"/>
                <a:gridCol w="670662"/>
                <a:gridCol w="781705"/>
                <a:gridCol w="1006727"/>
                <a:gridCol w="968734"/>
                <a:gridCol w="670662"/>
                <a:gridCol w="819698"/>
                <a:gridCol w="819697"/>
              </a:tblGrid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System Upgrade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Servers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Labor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87438" fontAlgn="ctr">
                        <a:tabLst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Disk Storage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Networking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DOMHubs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Tapes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Software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Center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$566k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$101k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$666k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South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System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$123k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$675k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$82k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$910k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Warehouse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$123k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$48k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$32k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$203k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Networking Equipment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South Pole Test System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$62k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$20k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$83k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$751k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$675k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$306k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$97k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$48k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$32k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$1,924k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5865</TotalTime>
  <Words>390</Words>
  <Application>Microsoft Office PowerPoint</Application>
  <PresentationFormat>On-screen Show (4:3)</PresentationFormat>
  <Paragraphs>139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 Light</vt:lpstr>
      <vt:lpstr>Times New Roman</vt:lpstr>
      <vt:lpstr>ヒラギノ角ゴ Pro W3</vt:lpstr>
      <vt:lpstr>Office Theme</vt:lpstr>
      <vt:lpstr> Planned and Actual M&amp;O Common Fund Contributions ($000) in 2013-2015 </vt:lpstr>
      <vt:lpstr>IceCube M&amp;O Computing Infrastructure Upgrade - 2014/2015 (12 months), funded by Common Fund</vt:lpstr>
      <vt:lpstr>IceCube M&amp;O Computing Infrastructure Upgrade - 2015/2016 Plan (18 months),  funded by Common Fund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</dc:creator>
  <cp:lastModifiedBy>Catherine Vakhnina</cp:lastModifiedBy>
  <cp:revision>189</cp:revision>
  <cp:lastPrinted>2015-04-23T18:51:34Z</cp:lastPrinted>
  <dcterms:created xsi:type="dcterms:W3CDTF">2013-05-06T07:33:33Z</dcterms:created>
  <dcterms:modified xsi:type="dcterms:W3CDTF">2015-10-19T16:13:22Z</dcterms:modified>
</cp:coreProperties>
</file>