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72" r:id="rId3"/>
    <p:sldId id="273" r:id="rId4"/>
    <p:sldId id="274" r:id="rId5"/>
    <p:sldId id="275" r:id="rId6"/>
    <p:sldId id="276" r:id="rId7"/>
    <p:sldId id="277" r:id="rId8"/>
    <p:sldId id="282" r:id="rId9"/>
    <p:sldId id="278" r:id="rId10"/>
    <p:sldId id="279" r:id="rId11"/>
    <p:sldId id="280" r:id="rId12"/>
    <p:sldId id="288" r:id="rId13"/>
    <p:sldId id="281" r:id="rId14"/>
    <p:sldId id="287" r:id="rId15"/>
    <p:sldId id="289" r:id="rId16"/>
    <p:sldId id="284" r:id="rId17"/>
    <p:sldId id="293" r:id="rId18"/>
    <p:sldId id="285" r:id="rId19"/>
    <p:sldId id="296" r:id="rId20"/>
    <p:sldId id="295" r:id="rId21"/>
    <p:sldId id="294" r:id="rId22"/>
    <p:sldId id="286" r:id="rId23"/>
    <p:sldId id="290" r:id="rId24"/>
    <p:sldId id="291" r:id="rId25"/>
    <p:sldId id="292" r:id="rId26"/>
    <p:sldId id="283" r:id="rId27"/>
    <p:sldId id="297" r:id="rId28"/>
    <p:sldId id="298" r:id="rId29"/>
    <p:sldId id="302" r:id="rId30"/>
    <p:sldId id="303" r:id="rId31"/>
    <p:sldId id="304" r:id="rId32"/>
    <p:sldId id="300" r:id="rId33"/>
    <p:sldId id="299" r:id="rId34"/>
    <p:sldId id="306" r:id="rId35"/>
    <p:sldId id="305"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AC8"/>
    <a:srgbClr val="6290B1"/>
    <a:srgbClr val="00133B"/>
    <a:srgbClr val="DFE4F7"/>
    <a:srgbClr val="E5E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17" autoAdjust="0"/>
    <p:restoredTop sz="94660"/>
  </p:normalViewPr>
  <p:slideViewPr>
    <p:cSldViewPr snapToGrid="0">
      <p:cViewPr>
        <p:scale>
          <a:sx n="70" d="100"/>
          <a:sy n="70" d="100"/>
        </p:scale>
        <p:origin x="316" y="11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el\Box%20Sync\Talks\20151017%20-%20MANTS%20Amsterdam\G2CostF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latin typeface="Arial" panose="020B0604020202020204" pitchFamily="34" charset="0"/>
                <a:cs typeface="Arial" panose="020B0604020202020204" pitchFamily="34" charset="0"/>
              </a:rPr>
              <a:t>IceCube-Gen2 Total Project Cost Breakdown</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(TPC!$E$4:$E$10,TPC!$E$13)</c:f>
              <c:strCache>
                <c:ptCount val="8"/>
                <c:pt idx="0">
                  <c:v>DOMs</c:v>
                </c:pt>
                <c:pt idx="1">
                  <c:v>Cosmic Ray</c:v>
                </c:pt>
                <c:pt idx="2">
                  <c:v>Radio</c:v>
                </c:pt>
                <c:pt idx="3">
                  <c:v>Cables / Hubs</c:v>
                </c:pt>
                <c:pt idx="4">
                  <c:v>Drilling</c:v>
                </c:pt>
                <c:pt idx="5">
                  <c:v>Logistics</c:v>
                </c:pt>
                <c:pt idx="6">
                  <c:v>Project Overhead</c:v>
                </c:pt>
                <c:pt idx="7">
                  <c:v>Contingency</c:v>
                </c:pt>
              </c:strCache>
            </c:strRef>
          </c:cat>
          <c:val>
            <c:numRef>
              <c:f>(TPC!$G$4:$G$10,TPC!$G$13)</c:f>
              <c:numCache>
                <c:formatCode>"$"0.00,,\ "M"</c:formatCode>
                <c:ptCount val="8"/>
                <c:pt idx="0">
                  <c:v>52416000</c:v>
                </c:pt>
                <c:pt idx="1">
                  <c:v>40000000</c:v>
                </c:pt>
                <c:pt idx="2">
                  <c:v>15000000</c:v>
                </c:pt>
                <c:pt idx="3">
                  <c:v>28800000</c:v>
                </c:pt>
                <c:pt idx="4">
                  <c:v>44000000</c:v>
                </c:pt>
                <c:pt idx="5">
                  <c:v>66976744.186046511</c:v>
                </c:pt>
                <c:pt idx="6">
                  <c:v>120000000</c:v>
                </c:pt>
                <c:pt idx="7">
                  <c:v>110157823.25581394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222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251F4-7977-4FB0-9B2B-307212780F43}" type="datetimeFigureOut">
              <a:rPr lang="en-US" smtClean="0"/>
              <a:t>10/18/2015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EA808-950E-40CF-BC56-0DE8974746C7}" type="slidenum">
              <a:rPr lang="en-US" smtClean="0"/>
              <a:t>‹#›</a:t>
            </a:fld>
            <a:endParaRPr lang="en-US"/>
          </a:p>
        </p:txBody>
      </p:sp>
    </p:spTree>
    <p:extLst>
      <p:ext uri="{BB962C8B-B14F-4D97-AF65-F5344CB8AC3E}">
        <p14:creationId xmlns:p14="http://schemas.microsoft.com/office/powerpoint/2010/main" val="31777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DEA808-950E-40CF-BC56-0DE8974746C7}" type="slidenum">
              <a:rPr lang="en-US" smtClean="0"/>
              <a:t>3</a:t>
            </a:fld>
            <a:endParaRPr lang="en-US"/>
          </a:p>
        </p:txBody>
      </p:sp>
    </p:spTree>
    <p:extLst>
      <p:ext uri="{BB962C8B-B14F-4D97-AF65-F5344CB8AC3E}">
        <p14:creationId xmlns:p14="http://schemas.microsoft.com/office/powerpoint/2010/main" val="15315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87635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73958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3289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 y="0"/>
            <a:ext cx="7772402" cy="914400"/>
          </a:xfrm>
          <a:solidFill>
            <a:srgbClr val="C00000"/>
          </a:solidFill>
        </p:spPr>
        <p:txBody>
          <a:bodyPr/>
          <a:lstStyle/>
          <a:p>
            <a:r>
              <a:rPr lang="en-US" smtClean="0"/>
              <a:t>Click to edit Master title style</a:t>
            </a:r>
            <a:endParaRPr lang="en-US" dirty="0"/>
          </a:p>
        </p:txBody>
      </p:sp>
      <p:sp>
        <p:nvSpPr>
          <p:cNvPr id="3" name="Content Placeholder 2"/>
          <p:cNvSpPr>
            <a:spLocks noGrp="1"/>
          </p:cNvSpPr>
          <p:nvPr>
            <p:ph idx="1"/>
          </p:nvPr>
        </p:nvSpPr>
        <p:spPr>
          <a:xfrm>
            <a:off x="1298561" y="1004441"/>
            <a:ext cx="7216789" cy="50296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15001"/>
            <a:ext cx="1298561" cy="5029636"/>
          </a:xfrm>
          <a:prstGeom prst="rect">
            <a:avLst/>
          </a:prstGeom>
        </p:spPr>
      </p:pic>
      <p:sp>
        <p:nvSpPr>
          <p:cNvPr id="8" name="Oval 7"/>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118460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5705856" y="1709738"/>
            <a:ext cx="1371600" cy="274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767388" y="1709738"/>
            <a:ext cx="2743200" cy="2743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8"/>
            <a:ext cx="5081968" cy="2743200"/>
          </a:xfrm>
          <a:solidFill>
            <a:srgbClr val="C00000"/>
          </a:solidFill>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89320" y="1938338"/>
            <a:ext cx="2286000" cy="2286000"/>
          </a:xfrm>
          <a:prstGeom prst="rect">
            <a:avLst/>
          </a:prstGeom>
        </p:spPr>
      </p:pic>
    </p:spTree>
    <p:extLst>
      <p:ext uri="{BB962C8B-B14F-4D97-AF65-F5344CB8AC3E}">
        <p14:creationId xmlns:p14="http://schemas.microsoft.com/office/powerpoint/2010/main" val="255235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14680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10.19.2015</a:t>
            </a:r>
            <a:endParaRPr lang="en-US"/>
          </a:p>
        </p:txBody>
      </p:sp>
      <p:sp>
        <p:nvSpPr>
          <p:cNvPr id="8" name="Footer Placeholder 7"/>
          <p:cNvSpPr>
            <a:spLocks noGrp="1"/>
          </p:cNvSpPr>
          <p:nvPr>
            <p:ph type="ftr" sz="quarter" idx="11"/>
          </p:nvPr>
        </p:nvSpPr>
        <p:spPr/>
        <p:txBody>
          <a:bodyPr/>
          <a:lstStyle/>
          <a:p>
            <a:r>
              <a:rPr lang="en-US" smtClean="0"/>
              <a:t>IceCube SAC Meeting</a:t>
            </a:r>
            <a:endParaRPr lang="en-US"/>
          </a:p>
        </p:txBody>
      </p:sp>
      <p:sp>
        <p:nvSpPr>
          <p:cNvPr id="9" name="Slide Number Placeholder 8"/>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394944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7772400" cy="914400"/>
          </a:xfrm>
          <a:solidFill>
            <a:srgbClr val="C00000"/>
          </a:solidFill>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04441"/>
            <a:ext cx="1298561" cy="5029636"/>
          </a:xfrm>
          <a:prstGeom prst="rect">
            <a:avLst/>
          </a:prstGeom>
        </p:spPr>
      </p:pic>
      <p:sp>
        <p:nvSpPr>
          <p:cNvPr id="9" name="Rectangle 8"/>
          <p:cNvSpPr/>
          <p:nvPr userDrawn="1"/>
        </p:nvSpPr>
        <p:spPr>
          <a:xfrm>
            <a:off x="7772400" y="0"/>
            <a:ext cx="13716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046720" y="0"/>
            <a:ext cx="1097280" cy="1097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38160" y="100601"/>
            <a:ext cx="914400" cy="914400"/>
          </a:xfrm>
          <a:prstGeom prst="rect">
            <a:avLst/>
          </a:prstGeom>
        </p:spPr>
      </p:pic>
    </p:spTree>
    <p:extLst>
      <p:ext uri="{BB962C8B-B14F-4D97-AF65-F5344CB8AC3E}">
        <p14:creationId xmlns:p14="http://schemas.microsoft.com/office/powerpoint/2010/main" val="2690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42323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43919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a:t>
            </a:fld>
            <a:endParaRPr lang="en-US"/>
          </a:p>
        </p:txBody>
      </p:sp>
    </p:spTree>
    <p:extLst>
      <p:ext uri="{BB962C8B-B14F-4D97-AF65-F5344CB8AC3E}">
        <p14:creationId xmlns:p14="http://schemas.microsoft.com/office/powerpoint/2010/main" val="284779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92727"/>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10.19.2015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i="1">
                <a:solidFill>
                  <a:schemeClr val="bg1">
                    <a:lumMod val="85000"/>
                  </a:schemeClr>
                </a:solidFill>
                <a:latin typeface="Arial" panose="020B0604020202020204" pitchFamily="34" charset="0"/>
                <a:cs typeface="Arial" panose="020B0604020202020204" pitchFamily="34" charset="0"/>
              </a:defRPr>
            </a:lvl1pPr>
          </a:lstStyle>
          <a:p>
            <a:r>
              <a:rPr lang="en-US" smtClean="0"/>
              <a:t>IceCube SAC Meeting</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i="1">
                <a:solidFill>
                  <a:schemeClr val="bg1">
                    <a:lumMod val="85000"/>
                  </a:schemeClr>
                </a:solidFill>
                <a:latin typeface="Arial" panose="020B0604020202020204" pitchFamily="34" charset="0"/>
                <a:cs typeface="Arial" panose="020B0604020202020204" pitchFamily="34" charset="0"/>
              </a:defRPr>
            </a:lvl1pPr>
          </a:lstStyle>
          <a:p>
            <a:fld id="{80E5A90A-7C33-4587-AFBB-876C797B98F1}" type="slidenum">
              <a:rPr lang="en-US" smtClean="0"/>
              <a:pPr/>
              <a:t>‹#›</a:t>
            </a:fld>
            <a:endParaRPr lang="en-US"/>
          </a:p>
        </p:txBody>
      </p:sp>
    </p:spTree>
    <p:extLst>
      <p:ext uri="{BB962C8B-B14F-4D97-AF65-F5344CB8AC3E}">
        <p14:creationId xmlns:p14="http://schemas.microsoft.com/office/powerpoint/2010/main" val="3543461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933"/>
          <a:stretch/>
        </p:blipFill>
        <p:spPr>
          <a:xfrm>
            <a:off x="1" y="950226"/>
            <a:ext cx="9144000" cy="5907773"/>
          </a:xfrm>
          <a:prstGeom prst="rect">
            <a:avLst/>
          </a:prstGeom>
        </p:spPr>
      </p:pic>
      <p:sp>
        <p:nvSpPr>
          <p:cNvPr id="2" name="Title 1"/>
          <p:cNvSpPr>
            <a:spLocks noGrp="1"/>
          </p:cNvSpPr>
          <p:nvPr>
            <p:ph type="ctrTitle"/>
          </p:nvPr>
        </p:nvSpPr>
        <p:spPr>
          <a:xfrm>
            <a:off x="-1" y="1"/>
            <a:ext cx="9144002" cy="950226"/>
          </a:xfrm>
          <a:solidFill>
            <a:schemeClr val="tx1"/>
          </a:solidFill>
        </p:spPr>
        <p:txBody>
          <a:bodyPr>
            <a:normAutofit/>
          </a:bodyPr>
          <a:lstStyle/>
          <a:p>
            <a:pPr algn="r"/>
            <a:r>
              <a:rPr lang="en-US" sz="3600" dirty="0" smtClean="0">
                <a:solidFill>
                  <a:schemeClr val="bg1"/>
                </a:solidFill>
                <a:latin typeface="Arial" panose="020B0604020202020204" pitchFamily="34" charset="0"/>
                <a:cs typeface="Arial" panose="020B0604020202020204" pitchFamily="34" charset="0"/>
              </a:rPr>
              <a:t>IceCube Management and Operations</a:t>
            </a:r>
            <a:endParaRPr lang="en-US"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 y="950225"/>
            <a:ext cx="9144002" cy="1655762"/>
          </a:xfrm>
        </p:spPr>
        <p:txBody>
          <a:bodyPr>
            <a:normAutofit/>
          </a:bodyPr>
          <a:lstStyle/>
          <a:p>
            <a:pPr algn="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Presentation to the </a:t>
            </a:r>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IceCube Science Advisory Panel</a:t>
            </a:r>
            <a:endPar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en-US" dirty="0" smtClean="0">
                <a:solidFill>
                  <a:schemeClr val="bg1"/>
                </a:solidFill>
                <a:latin typeface="Arial" panose="020B0604020202020204" pitchFamily="34" charset="0"/>
                <a:cs typeface="Arial" panose="020B0604020202020204" pitchFamily="34" charset="0"/>
              </a:rPr>
              <a:t>Kael Hanson</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IceCube Director of Operations</a:t>
            </a:r>
          </a:p>
          <a:p>
            <a:pPr algn="r"/>
            <a:r>
              <a:rPr lang="en-US" sz="1400" dirty="0" smtClean="0">
                <a:solidFill>
                  <a:schemeClr val="bg1"/>
                </a:solidFill>
                <a:latin typeface="Arial" panose="020B0604020202020204" pitchFamily="34" charset="0"/>
                <a:cs typeface="Arial" panose="020B0604020202020204" pitchFamily="34" charset="0"/>
              </a:rPr>
              <a:t>2015.10.19</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89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10</a:t>
            </a:fld>
            <a:endParaRPr lang="en-US"/>
          </a:p>
        </p:txBody>
      </p:sp>
      <p:pic>
        <p:nvPicPr>
          <p:cNvPr id="5" name="Picture 4"/>
          <p:cNvPicPr>
            <a:picLocks noChangeAspect="1"/>
          </p:cNvPicPr>
          <p:nvPr/>
        </p:nvPicPr>
        <p:blipFill>
          <a:blip r:embed="rId2"/>
          <a:stretch>
            <a:fillRect/>
          </a:stretch>
        </p:blipFill>
        <p:spPr>
          <a:xfrm>
            <a:off x="90792" y="0"/>
            <a:ext cx="8961120" cy="6858000"/>
          </a:xfrm>
          <a:prstGeom prst="rect">
            <a:avLst/>
          </a:prstGeom>
        </p:spPr>
      </p:pic>
    </p:spTree>
    <p:extLst>
      <p:ext uri="{BB962C8B-B14F-4D97-AF65-F5344CB8AC3E}">
        <p14:creationId xmlns:p14="http://schemas.microsoft.com/office/powerpoint/2010/main" val="350651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Distributed C/GPUs for Simulation Production</a:t>
            </a:r>
            <a:endParaRPr lang="en-US" dirty="0"/>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4" name="Slide Number Placeholder 3"/>
          <p:cNvSpPr>
            <a:spLocks noGrp="1"/>
          </p:cNvSpPr>
          <p:nvPr>
            <p:ph type="sldNum" sz="quarter" idx="12"/>
          </p:nvPr>
        </p:nvSpPr>
        <p:spPr/>
        <p:txBody>
          <a:bodyPr/>
          <a:lstStyle/>
          <a:p>
            <a:fld id="{80E5A90A-7C33-4587-AFBB-876C797B98F1}" type="slidenum">
              <a:rPr lang="en-US" smtClean="0"/>
              <a:t>11</a:t>
            </a:fld>
            <a:endParaRPr lang="en-US"/>
          </a:p>
        </p:txBody>
      </p:sp>
      <p:sp>
        <p:nvSpPr>
          <p:cNvPr id="7" name="TextBox 6"/>
          <p:cNvSpPr txBox="1"/>
          <p:nvPr/>
        </p:nvSpPr>
        <p:spPr>
          <a:xfrm>
            <a:off x="1551158" y="1947148"/>
            <a:ext cx="3384010" cy="92333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CPU Model: 10% UW Madison, 20% DESY-Z, 70% others + opportunistic resources</a:t>
            </a:r>
            <a:endParaRPr lang="en-US"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551157" y="2937861"/>
            <a:ext cx="3384011" cy="2360394"/>
          </a:xfrm>
          <a:prstGeom prst="rect">
            <a:avLst/>
          </a:prstGeom>
        </p:spPr>
      </p:pic>
      <p:pic>
        <p:nvPicPr>
          <p:cNvPr id="9" name="Picture 8"/>
          <p:cNvPicPr>
            <a:picLocks noChangeAspect="1"/>
          </p:cNvPicPr>
          <p:nvPr/>
        </p:nvPicPr>
        <p:blipFill>
          <a:blip r:embed="rId3"/>
          <a:stretch>
            <a:fillRect/>
          </a:stretch>
        </p:blipFill>
        <p:spPr>
          <a:xfrm>
            <a:off x="5291846" y="2942573"/>
            <a:ext cx="3270115" cy="2376537"/>
          </a:xfrm>
          <a:prstGeom prst="rect">
            <a:avLst/>
          </a:prstGeom>
        </p:spPr>
      </p:pic>
      <p:sp>
        <p:nvSpPr>
          <p:cNvPr id="10" name="TextBox 9"/>
          <p:cNvSpPr txBox="1"/>
          <p:nvPr/>
        </p:nvSpPr>
        <p:spPr>
          <a:xfrm>
            <a:off x="5291846" y="1905332"/>
            <a:ext cx="3270115"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G</a:t>
            </a:r>
            <a:r>
              <a:rPr lang="en-US" dirty="0" smtClean="0">
                <a:solidFill>
                  <a:schemeClr val="bg1"/>
                </a:solidFill>
                <a:latin typeface="Arial" panose="020B0604020202020204" pitchFamily="34" charset="0"/>
                <a:cs typeface="Arial" panose="020B0604020202020204" pitchFamily="34" charset="0"/>
              </a:rPr>
              <a:t>PU Model: 60% UW Madison, 10% DESY-Z, 30% others.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54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12</a:t>
            </a:fld>
            <a:endParaRPr lang="en-US"/>
          </a:p>
        </p:txBody>
      </p:sp>
      <p:pic>
        <p:nvPicPr>
          <p:cNvPr id="6" name="Picture 5"/>
          <p:cNvPicPr>
            <a:picLocks noChangeAspect="1"/>
          </p:cNvPicPr>
          <p:nvPr/>
        </p:nvPicPr>
        <p:blipFill>
          <a:blip r:embed="rId2"/>
          <a:stretch>
            <a:fillRect/>
          </a:stretch>
        </p:blipFill>
        <p:spPr>
          <a:xfrm>
            <a:off x="1936749" y="2386122"/>
            <a:ext cx="5419891" cy="3747978"/>
          </a:xfrm>
          <a:prstGeom prst="rect">
            <a:avLst/>
          </a:prstGeom>
        </p:spPr>
      </p:pic>
      <p:sp>
        <p:nvSpPr>
          <p:cNvPr id="7" name="TextBox 6"/>
          <p:cNvSpPr txBox="1"/>
          <p:nvPr/>
        </p:nvSpPr>
        <p:spPr>
          <a:xfrm>
            <a:off x="1936749" y="1077527"/>
            <a:ext cx="5508880" cy="1200329"/>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Network infrastructure upgrades:</a:t>
            </a: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Dec-2014: </a:t>
            </a:r>
            <a:r>
              <a:rPr lang="en-US" dirty="0" err="1" smtClean="0">
                <a:solidFill>
                  <a:schemeClr val="bg1"/>
                </a:solidFill>
                <a:latin typeface="Arial" panose="020B0604020202020204" pitchFamily="34" charset="0"/>
                <a:cs typeface="Arial" panose="020B0604020202020204" pitchFamily="34" charset="0"/>
              </a:rPr>
              <a:t>GridFTP</a:t>
            </a:r>
            <a:r>
              <a:rPr lang="en-US" dirty="0" smtClean="0">
                <a:solidFill>
                  <a:schemeClr val="bg1"/>
                </a:solidFill>
                <a:latin typeface="Arial" panose="020B0604020202020204" pitchFamily="34" charset="0"/>
                <a:cs typeface="Arial" panose="020B0604020202020204" pitchFamily="34" charset="0"/>
              </a:rPr>
              <a:t> servers upgraded to 20 </a:t>
            </a:r>
            <a:r>
              <a:rPr lang="en-US" dirty="0" err="1" smtClean="0">
                <a:solidFill>
                  <a:schemeClr val="bg1"/>
                </a:solidFill>
                <a:latin typeface="Arial" panose="020B0604020202020204" pitchFamily="34" charset="0"/>
                <a:cs typeface="Arial" panose="020B0604020202020204" pitchFamily="34" charset="0"/>
              </a:rPr>
              <a:t>Gbps</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Jan-2015: WIPAC internet 4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10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Gpbs</a:t>
            </a:r>
            <a:endPar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Apr-2015: WIPAC internet 10 </a:t>
            </a:r>
            <a:r>
              <a:rPr lang="en-US" dirty="0" smtClean="0">
                <a:solidFill>
                  <a:schemeClr val="bg1"/>
                </a:solidFill>
                <a:latin typeface="Arial" panose="020B0604020202020204" pitchFamily="34" charset="0"/>
                <a:cs typeface="Arial" panose="020B0604020202020204" pitchFamily="34" charset="0"/>
                <a:sym typeface="Wingdings" panose="05000000000000000000" pitchFamily="2" charset="2"/>
              </a:rPr>
              <a:t> 20 </a:t>
            </a:r>
            <a:r>
              <a:rPr lang="en-US" dirty="0" err="1" smtClean="0">
                <a:solidFill>
                  <a:schemeClr val="bg1"/>
                </a:solidFill>
                <a:latin typeface="Arial" panose="020B0604020202020204" pitchFamily="34" charset="0"/>
                <a:cs typeface="Arial" panose="020B0604020202020204" pitchFamily="34" charset="0"/>
                <a:sym typeface="Wingdings" panose="05000000000000000000" pitchFamily="2" charset="2"/>
              </a:rPr>
              <a:t>Gbps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23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Upgrades</a:t>
            </a:r>
            <a:endParaRPr lang="en-US" dirty="0"/>
          </a:p>
        </p:txBody>
      </p:sp>
      <p:sp>
        <p:nvSpPr>
          <p:cNvPr id="6" name="Content Placeholder 5"/>
          <p:cNvSpPr>
            <a:spLocks noGrp="1"/>
          </p:cNvSpPr>
          <p:nvPr>
            <p:ph idx="1"/>
          </p:nvPr>
        </p:nvSpPr>
        <p:spPr/>
        <p:txBody>
          <a:bodyPr>
            <a:normAutofit fontScale="70000" lnSpcReduction="20000"/>
          </a:bodyPr>
          <a:lstStyle/>
          <a:p>
            <a:pPr>
              <a:lnSpc>
                <a:spcPct val="120000"/>
              </a:lnSpc>
            </a:pPr>
            <a:r>
              <a:rPr lang="en-US" dirty="0" smtClean="0"/>
              <a:t>During the construction phase and through most of the operations to date SPS / SPTS upgrades approx. every 3 years.</a:t>
            </a:r>
          </a:p>
          <a:p>
            <a:pPr>
              <a:lnSpc>
                <a:spcPct val="120000"/>
              </a:lnSpc>
            </a:pPr>
            <a:r>
              <a:rPr lang="en-US" dirty="0" smtClean="0"/>
              <a:t>Recent experience with computing hardware has led to re-baseline to 4 year cycle </a:t>
            </a:r>
          </a:p>
          <a:p>
            <a:pPr lvl="1">
              <a:lnSpc>
                <a:spcPct val="120000"/>
              </a:lnSpc>
            </a:pPr>
            <a:r>
              <a:rPr lang="en-US" dirty="0" smtClean="0"/>
              <a:t>Last upgrade was 2013/2014 season and included server upgrades as well as major DAQ hub SBC upgrade.</a:t>
            </a:r>
          </a:p>
          <a:p>
            <a:pPr lvl="1">
              <a:lnSpc>
                <a:spcPct val="120000"/>
              </a:lnSpc>
            </a:pPr>
            <a:r>
              <a:rPr lang="en-US" dirty="0" smtClean="0"/>
              <a:t>Still ample processing headroom.</a:t>
            </a:r>
          </a:p>
          <a:p>
            <a:pPr lvl="1">
              <a:lnSpc>
                <a:spcPct val="120000"/>
              </a:lnSpc>
            </a:pPr>
            <a:r>
              <a:rPr lang="en-US" dirty="0" smtClean="0"/>
              <a:t>We were asked by NSF to postpone major upgrades this season but it is unlikely that we would have do this anyway</a:t>
            </a:r>
          </a:p>
          <a:p>
            <a:pPr>
              <a:lnSpc>
                <a:spcPct val="120000"/>
              </a:lnSpc>
            </a:pPr>
            <a:r>
              <a:rPr lang="en-US" dirty="0" smtClean="0"/>
              <a:t>Plan major SPS upgrades in years 1 and 4 of next M&amp;O cycle.</a:t>
            </a:r>
          </a:p>
          <a:p>
            <a:pPr>
              <a:lnSpc>
                <a:spcPct val="120000"/>
              </a:lnSpc>
            </a:pPr>
            <a:r>
              <a:rPr lang="en-US" dirty="0" smtClean="0"/>
              <a:t>For UW Data Warehouse – CPU/GPU upgrades staggered throughout 5 year cycle. </a:t>
            </a:r>
          </a:p>
          <a:p>
            <a:pPr lvl="1">
              <a:lnSpc>
                <a:spcPct val="12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13</a:t>
            </a:fld>
            <a:endParaRPr lang="en-US"/>
          </a:p>
        </p:txBody>
      </p:sp>
    </p:spTree>
    <p:extLst>
      <p:ext uri="{BB962C8B-B14F-4D97-AF65-F5344CB8AC3E}">
        <p14:creationId xmlns:p14="http://schemas.microsoft.com/office/powerpoint/2010/main" val="38056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Data Archiving</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Until </a:t>
            </a:r>
            <a:r>
              <a:rPr lang="en-US" dirty="0" smtClean="0"/>
              <a:t>now:</a:t>
            </a:r>
          </a:p>
          <a:p>
            <a:pPr lvl="1">
              <a:lnSpc>
                <a:spcPct val="120000"/>
              </a:lnSpc>
            </a:pPr>
            <a:r>
              <a:rPr lang="en-US" dirty="0" smtClean="0"/>
              <a:t>Tapes </a:t>
            </a:r>
            <a:r>
              <a:rPr lang="en-US" dirty="0"/>
              <a:t>with 2 copies of RAW data from pole stored in </a:t>
            </a:r>
            <a:r>
              <a:rPr lang="en-US" dirty="0" smtClean="0"/>
              <a:t>cabinets</a:t>
            </a:r>
          </a:p>
          <a:p>
            <a:pPr lvl="1">
              <a:lnSpc>
                <a:spcPct val="120000"/>
              </a:lnSpc>
            </a:pPr>
            <a:r>
              <a:rPr lang="en-US" dirty="0" smtClean="0"/>
              <a:t>PFFilt+Level2 </a:t>
            </a:r>
            <a:r>
              <a:rPr lang="en-US" dirty="0"/>
              <a:t>files on disk at UW-Madison, replicated to DESY-ZN (</a:t>
            </a:r>
            <a:r>
              <a:rPr lang="en-US" dirty="0" smtClean="0"/>
              <a:t>tape)</a:t>
            </a:r>
          </a:p>
          <a:p>
            <a:pPr>
              <a:lnSpc>
                <a:spcPct val="120000"/>
              </a:lnSpc>
            </a:pPr>
            <a:r>
              <a:rPr lang="en-US" dirty="0" smtClean="0"/>
              <a:t>A </a:t>
            </a:r>
            <a:r>
              <a:rPr lang="en-US" dirty="0"/>
              <a:t>scalable multi-petabyte archive to be preserved for &gt;10 years still needs to be based on tape. </a:t>
            </a:r>
          </a:p>
          <a:p>
            <a:pPr lvl="1">
              <a:lnSpc>
                <a:spcPct val="120000"/>
              </a:lnSpc>
            </a:pPr>
            <a:r>
              <a:rPr lang="en-US" dirty="0" smtClean="0"/>
              <a:t>Tape </a:t>
            </a:r>
            <a:r>
              <a:rPr lang="en-US" dirty="0"/>
              <a:t>facilities at UW-Madison not large enough ⇒ expensive. </a:t>
            </a:r>
          </a:p>
          <a:p>
            <a:pPr lvl="1">
              <a:lnSpc>
                <a:spcPct val="120000"/>
              </a:lnSpc>
            </a:pPr>
            <a:r>
              <a:rPr lang="en-US" dirty="0" smtClean="0"/>
              <a:t>Tape </a:t>
            </a:r>
            <a:r>
              <a:rPr lang="en-US" dirty="0"/>
              <a:t>facilities at DESY-ZN - OK </a:t>
            </a:r>
            <a:endParaRPr lang="en-US" dirty="0" smtClean="0"/>
          </a:p>
          <a:p>
            <a:pPr>
              <a:lnSpc>
                <a:spcPct val="120000"/>
              </a:lnSpc>
            </a:pPr>
            <a:r>
              <a:rPr lang="en-US" dirty="0" smtClean="0"/>
              <a:t>After </a:t>
            </a:r>
            <a:r>
              <a:rPr lang="en-US" dirty="0"/>
              <a:t>the Collaboration week in May 2015, LBNL pointed out to the possibility of getting tape archive services from </a:t>
            </a:r>
            <a:r>
              <a:rPr lang="en-US" dirty="0" smtClean="0"/>
              <a:t>NERSC</a:t>
            </a:r>
          </a:p>
          <a:p>
            <a:pPr lvl="1">
              <a:lnSpc>
                <a:spcPct val="120000"/>
              </a:lnSpc>
            </a:pPr>
            <a:r>
              <a:rPr lang="en-US" dirty="0" smtClean="0"/>
              <a:t>Since </a:t>
            </a:r>
            <a:r>
              <a:rPr lang="en-US" dirty="0"/>
              <a:t>then, have been in contact to define the scope of the service </a:t>
            </a:r>
            <a:r>
              <a:rPr lang="en-US" dirty="0" smtClean="0"/>
              <a:t>pledge.</a:t>
            </a:r>
          </a:p>
          <a:p>
            <a:pPr lvl="1">
              <a:lnSpc>
                <a:spcPct val="120000"/>
              </a:lnSpc>
            </a:pPr>
            <a:r>
              <a:rPr lang="en-US" dirty="0" smtClean="0"/>
              <a:t>A </a:t>
            </a:r>
            <a:r>
              <a:rPr lang="en-US" dirty="0"/>
              <a:t>draft MoU with NERSC for archiving up to 6PB of IceCube data until 2019 is ready to be signed (thanks S. Klein and L. Gerhardt) </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14</a:t>
            </a:fld>
            <a:endParaRPr lang="en-US"/>
          </a:p>
        </p:txBody>
      </p:sp>
    </p:spTree>
    <p:extLst>
      <p:ext uri="{BB962C8B-B14F-4D97-AF65-F5344CB8AC3E}">
        <p14:creationId xmlns:p14="http://schemas.microsoft.com/office/powerpoint/2010/main" val="352148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M&amp;O Status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15</a:t>
            </a:fld>
            <a:endParaRPr lang="en-US"/>
          </a:p>
        </p:txBody>
      </p:sp>
    </p:spTree>
    <p:extLst>
      <p:ext uri="{BB962C8B-B14F-4D97-AF65-F5344CB8AC3E}">
        <p14:creationId xmlns:p14="http://schemas.microsoft.com/office/powerpoint/2010/main" val="414541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IceCube M&amp;O Org Chart</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16</a:t>
            </a:fld>
            <a:endParaRPr lang="en-US"/>
          </a:p>
        </p:txBody>
      </p:sp>
      <p:pic>
        <p:nvPicPr>
          <p:cNvPr id="9" name="Picture 8"/>
          <p:cNvPicPr>
            <a:picLocks noChangeAspect="1"/>
          </p:cNvPicPr>
          <p:nvPr/>
        </p:nvPicPr>
        <p:blipFill>
          <a:blip r:embed="rId2"/>
          <a:stretch>
            <a:fillRect/>
          </a:stretch>
        </p:blipFill>
        <p:spPr>
          <a:xfrm>
            <a:off x="1719373" y="1111154"/>
            <a:ext cx="6795977" cy="5048441"/>
          </a:xfrm>
          <a:prstGeom prst="rect">
            <a:avLst/>
          </a:prstGeom>
        </p:spPr>
      </p:pic>
    </p:spTree>
    <p:extLst>
      <p:ext uri="{BB962C8B-B14F-4D97-AF65-F5344CB8AC3E}">
        <p14:creationId xmlns:p14="http://schemas.microsoft.com/office/powerpoint/2010/main" val="370125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FY2011 – FY2015 M&amp;O Profile</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17</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083" y="1341327"/>
            <a:ext cx="596265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2660650" y="1778000"/>
            <a:ext cx="1539585" cy="279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9083" y="5416550"/>
            <a:ext cx="5962650" cy="64633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Still significant MREFC activity in FY11 – closeout happened in FY12</a:t>
            </a:r>
          </a:p>
        </p:txBody>
      </p:sp>
    </p:spTree>
    <p:extLst>
      <p:ext uri="{BB962C8B-B14F-4D97-AF65-F5344CB8AC3E}">
        <p14:creationId xmlns:p14="http://schemas.microsoft.com/office/powerpoint/2010/main" val="423509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18</a:t>
            </a:fld>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821084740"/>
              </p:ext>
            </p:extLst>
          </p:nvPr>
        </p:nvGraphicFramePr>
        <p:xfrm>
          <a:off x="1404620" y="1670974"/>
          <a:ext cx="7402830" cy="3688080"/>
        </p:xfrm>
        <a:graphic>
          <a:graphicData uri="http://schemas.openxmlformats.org/drawingml/2006/table">
            <a:tbl>
              <a:tblPr/>
              <a:tblGrid>
                <a:gridCol w="1817058"/>
                <a:gridCol w="5585772"/>
              </a:tblGrid>
              <a:tr h="990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NSF </a:t>
                      </a:r>
                      <a:r>
                        <a:rPr lang="en-US" sz="1800" b="1" u="none" strike="noStrike" dirty="0">
                          <a:solidFill>
                            <a:schemeClr val="tx1"/>
                          </a:solidFill>
                          <a:effectLst/>
                          <a:latin typeface="Arial" panose="020B0604020202020204" pitchFamily="34" charset="0"/>
                          <a:cs typeface="Arial" panose="020B0604020202020204" pitchFamily="34" charset="0"/>
                        </a:rPr>
                        <a:t>M&amp;O Core</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Arial" panose="020B0604020202020204" pitchFamily="34" charset="0"/>
                          <a:cs typeface="Arial" panose="020B0604020202020204" pitchFamily="34" charset="0"/>
                        </a:rPr>
                        <a:t>This 5-Year NSF award mostly covers</a:t>
                      </a:r>
                      <a:r>
                        <a:rPr lang="en-US" sz="1800" u="none" strike="noStrike" baseline="0" dirty="0" smtClean="0">
                          <a:solidFill>
                            <a:schemeClr val="bg1"/>
                          </a:solidFill>
                          <a:effectLst/>
                          <a:latin typeface="Arial" panose="020B0604020202020204" pitchFamily="34" charset="0"/>
                          <a:cs typeface="Arial" panose="020B0604020202020204" pitchFamily="34" charset="0"/>
                        </a:rPr>
                        <a:t> Core M&amp;O tasks, travel, M&amp;S and service agreements for UW and eight U.S. sub-awardee  institutions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and contribution to the M&amp;O Common Fund.</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latin typeface="Arial" panose="020B0604020202020204" pitchFamily="34" charset="0"/>
                          <a:cs typeface="Arial" panose="020B0604020202020204" pitchFamily="34" charset="0"/>
                        </a:rPr>
                        <a:t>NSF Base Grants</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indent="0" algn="l" fontAlgn="t"/>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NSF </a:t>
                      </a:r>
                      <a:r>
                        <a:rPr lang="en-US" sz="1800" u="none" strike="noStrike" kern="1200" dirty="0" err="1" smtClean="0">
                          <a:solidFill>
                            <a:schemeClr val="bg1"/>
                          </a:solidFill>
                          <a:effectLst/>
                          <a:latin typeface="Arial" panose="020B0604020202020204" pitchFamily="34" charset="0"/>
                          <a:ea typeface="+mn-ea"/>
                          <a:cs typeface="Arial" panose="020B0604020202020204" pitchFamily="34" charset="0"/>
                        </a:rPr>
                        <a:t>IceCube</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analysis grants support </a:t>
                      </a: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M&amp;O activities done by U.S. graduate students and postdocs.</a:t>
                      </a: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838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U.S. Institutional 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a:t>
                      </a:r>
                      <a:r>
                        <a:rPr lang="en-US" sz="1800" u="none" strike="noStrike" kern="1200" baseline="0" dirty="0" smtClean="0">
                          <a:solidFill>
                            <a:schemeClr val="bg1"/>
                          </a:solidFill>
                          <a:effectLst/>
                          <a:latin typeface="Arial" panose="020B0604020202020204" pitchFamily="34" charset="0"/>
                          <a:ea typeface="+mn-ea"/>
                          <a:cs typeface="Arial" panose="020B0604020202020204" pitchFamily="34" charset="0"/>
                        </a:rPr>
                        <a:t> mostly covers M&amp;O activities done by faculty members, different fellowships  and university funded activities.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04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Non-US</a:t>
                      </a:r>
                      <a:r>
                        <a:rPr lang="en-US" sz="1800" b="1" u="none" strike="noStrike" baseline="0" dirty="0" smtClean="0">
                          <a:solidFill>
                            <a:schemeClr val="tx1"/>
                          </a:solidFill>
                          <a:effectLst/>
                          <a:latin typeface="Arial" panose="020B0604020202020204" pitchFamily="34" charset="0"/>
                          <a:cs typeface="Arial" panose="020B0604020202020204" pitchFamily="34" charset="0"/>
                        </a:rPr>
                        <a:t> </a:t>
                      </a:r>
                      <a:r>
                        <a:rPr lang="en-US" sz="1800" b="1" u="none" strike="noStrike" dirty="0" smtClean="0">
                          <a:solidFill>
                            <a:schemeClr val="tx1"/>
                          </a:solidFill>
                          <a:effectLst/>
                          <a:latin typeface="Arial" panose="020B0604020202020204" pitchFamily="34" charset="0"/>
                          <a:cs typeface="Arial" panose="020B0604020202020204" pitchFamily="34" charset="0"/>
                        </a:rPr>
                        <a:t>Institutional </a:t>
                      </a:r>
                    </a:p>
                    <a:p>
                      <a:pPr algn="ctr" fontAlgn="t"/>
                      <a:r>
                        <a:rPr lang="en-US" sz="1800" b="1" u="none" strike="noStrike" dirty="0" smtClean="0">
                          <a:solidFill>
                            <a:schemeClr val="tx1"/>
                          </a:solidFill>
                          <a:effectLst/>
                          <a:latin typeface="Arial" panose="020B0604020202020204" pitchFamily="34" charset="0"/>
                          <a:cs typeface="Arial" panose="020B0604020202020204" pitchFamily="34" charset="0"/>
                        </a:rPr>
                        <a:t>In-Kind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smtClean="0">
                          <a:solidFill>
                            <a:schemeClr val="bg1"/>
                          </a:solidFill>
                          <a:effectLst/>
                          <a:latin typeface="Arial" panose="020B0604020202020204" pitchFamily="34" charset="0"/>
                          <a:ea typeface="+mn-ea"/>
                          <a:cs typeface="Arial" panose="020B0604020202020204" pitchFamily="34" charset="0"/>
                        </a:rPr>
                        <a:t>Institutional contribution from Non-U.S. collaborators including labor and travel and contribution to the M&amp;O Common Fund.</a:t>
                      </a:r>
                      <a:endParaRPr lang="en-US"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7585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a:t>
            </a:r>
            <a:endParaRPr lang="en-US" dirty="0"/>
          </a:p>
        </p:txBody>
      </p:sp>
      <p:sp>
        <p:nvSpPr>
          <p:cNvPr id="7" name="Content Placeholder 6"/>
          <p:cNvSpPr>
            <a:spLocks noGrp="1"/>
          </p:cNvSpPr>
          <p:nvPr>
            <p:ph idx="1"/>
          </p:nvPr>
        </p:nvSpPr>
        <p:spPr>
          <a:xfrm>
            <a:off x="1298561" y="1170431"/>
            <a:ext cx="7216789" cy="4863645"/>
          </a:xfrm>
        </p:spPr>
        <p:txBody>
          <a:bodyPr>
            <a:normAutofit fontScale="77500" lnSpcReduction="20000"/>
          </a:bodyPr>
          <a:lstStyle/>
          <a:p>
            <a:pPr marL="0" indent="0">
              <a:lnSpc>
                <a:spcPct val="110000"/>
              </a:lnSpc>
              <a:buNone/>
            </a:pPr>
            <a:r>
              <a:rPr lang="en-US" dirty="0"/>
              <a:t>IceCube M&amp;O Common Fund was created in April 2007, the start of formal operations:</a:t>
            </a:r>
          </a:p>
          <a:p>
            <a:pPr>
              <a:lnSpc>
                <a:spcPct val="110000"/>
              </a:lnSpc>
            </a:pPr>
            <a:r>
              <a:rPr lang="en-US" dirty="0"/>
              <a:t>To enable collaborating institutions to contribute to the costs of maintaining the computing hardware and software required to manage experimental data prior to processing for analysis</a:t>
            </a:r>
          </a:p>
          <a:p>
            <a:pPr>
              <a:lnSpc>
                <a:spcPct val="110000"/>
              </a:lnSpc>
            </a:pPr>
            <a:r>
              <a:rPr lang="en-US" dirty="0"/>
              <a:t>Each institution contributes based on the number of Ph.D. authors as indicated in its Institutional MoU</a:t>
            </a:r>
          </a:p>
          <a:p>
            <a:pPr>
              <a:lnSpc>
                <a:spcPct val="110000"/>
              </a:lnSpc>
            </a:pPr>
            <a:r>
              <a:rPr lang="en-US" dirty="0"/>
              <a:t>The science group members and M&amp;O responsibilities in the MoUs are updated twice a year</a:t>
            </a:r>
          </a:p>
          <a:p>
            <a:pPr>
              <a:lnSpc>
                <a:spcPct val="110000"/>
              </a:lnSpc>
            </a:pPr>
            <a:r>
              <a:rPr lang="en-US" dirty="0"/>
              <a:t>As of April 1st  2010, the annual established rate per Ph.D. author is $13,650.</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19</a:t>
            </a:fld>
            <a:endParaRPr lang="en-US"/>
          </a:p>
        </p:txBody>
      </p:sp>
    </p:spTree>
    <p:extLst>
      <p:ext uri="{BB962C8B-B14F-4D97-AF65-F5344CB8AC3E}">
        <p14:creationId xmlns:p14="http://schemas.microsoft.com/office/powerpoint/2010/main" val="120017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Calendar for Facility Maintenance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a:t>
            </a:fld>
            <a:endParaRPr lang="en-US"/>
          </a:p>
        </p:txBody>
      </p:sp>
    </p:spTree>
    <p:extLst>
      <p:ext uri="{BB962C8B-B14F-4D97-AF65-F5344CB8AC3E}">
        <p14:creationId xmlns:p14="http://schemas.microsoft.com/office/powerpoint/2010/main" val="322125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M&amp;O Common Fund (contd.)</a:t>
            </a:r>
            <a:endParaRPr lang="en-US" dirty="0"/>
          </a:p>
        </p:txBody>
      </p:sp>
      <p:sp>
        <p:nvSpPr>
          <p:cNvPr id="7" name="Content Placeholder 6"/>
          <p:cNvSpPr>
            <a:spLocks noGrp="1"/>
          </p:cNvSpPr>
          <p:nvPr>
            <p:ph idx="1"/>
          </p:nvPr>
        </p:nvSpPr>
        <p:spPr/>
        <p:txBody>
          <a:bodyPr>
            <a:normAutofit fontScale="77500" lnSpcReduction="20000"/>
          </a:bodyPr>
          <a:lstStyle/>
          <a:p>
            <a:pPr>
              <a:lnSpc>
                <a:spcPct val="110000"/>
              </a:lnSpc>
            </a:pPr>
            <a:r>
              <a:rPr lang="en-US" dirty="0"/>
              <a:t>The M&amp;O activities identified as appropriate for support from the Common Fund are those core activities that are agreed to be of common necessity for reliable operation of the IceCube detector and computing infrastructure.  </a:t>
            </a:r>
          </a:p>
          <a:p>
            <a:pPr>
              <a:lnSpc>
                <a:spcPct val="110000"/>
              </a:lnSpc>
            </a:pPr>
            <a:r>
              <a:rPr lang="en-US" dirty="0"/>
              <a:t>The activities directly support the functions of:</a:t>
            </a:r>
          </a:p>
          <a:p>
            <a:pPr lvl="1">
              <a:lnSpc>
                <a:spcPct val="110000"/>
              </a:lnSpc>
            </a:pPr>
            <a:r>
              <a:rPr lang="en-US" dirty="0"/>
              <a:t>Winter Over technical support at the South Pole,</a:t>
            </a:r>
          </a:p>
          <a:p>
            <a:pPr lvl="1">
              <a:lnSpc>
                <a:spcPct val="110000"/>
              </a:lnSpc>
            </a:pPr>
            <a:r>
              <a:rPr lang="en-US" dirty="0"/>
              <a:t>Hardware and software systems for acquiring and filtering data at the South Pole,</a:t>
            </a:r>
          </a:p>
          <a:p>
            <a:pPr lvl="1">
              <a:lnSpc>
                <a:spcPct val="110000"/>
              </a:lnSpc>
            </a:pPr>
            <a:r>
              <a:rPr lang="en-US" dirty="0"/>
              <a:t>Hardware and software systems for transmitting data via satellite and tape to the UW data center,</a:t>
            </a:r>
          </a:p>
          <a:p>
            <a:pPr lvl="1">
              <a:lnSpc>
                <a:spcPct val="110000"/>
              </a:lnSpc>
            </a:pPr>
            <a:r>
              <a:rPr lang="en-US" dirty="0"/>
              <a:t>Systems for archiving the data in the central data warehouse at UW and UW Data Center Operations as listed in the Cooperative Agreement.</a:t>
            </a:r>
          </a:p>
          <a:p>
            <a:pPr lvl="1">
              <a:lnSpc>
                <a:spcPct val="110000"/>
              </a:lnSpc>
            </a:pPr>
            <a:r>
              <a:rPr lang="en-US" dirty="0"/>
              <a:t>IceCube Northern Hemisphere computing for simulation production, mass data filtering, etc.</a:t>
            </a:r>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20</a:t>
            </a:fld>
            <a:endParaRPr lang="en-US"/>
          </a:p>
        </p:txBody>
      </p:sp>
    </p:spTree>
    <p:extLst>
      <p:ext uri="{BB962C8B-B14F-4D97-AF65-F5344CB8AC3E}">
        <p14:creationId xmlns:p14="http://schemas.microsoft.com/office/powerpoint/2010/main" val="268800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Common Fund Contributions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41589806"/>
              </p:ext>
            </p:extLst>
          </p:nvPr>
        </p:nvGraphicFramePr>
        <p:xfrm>
          <a:off x="1452288" y="1656492"/>
          <a:ext cx="7327897" cy="3415000"/>
        </p:xfrm>
        <a:graphic>
          <a:graphicData uri="http://schemas.openxmlformats.org/drawingml/2006/table">
            <a:tbl>
              <a:tblPr/>
              <a:tblGrid>
                <a:gridCol w="2321713"/>
                <a:gridCol w="834364"/>
                <a:gridCol w="834364"/>
                <a:gridCol w="834364"/>
                <a:gridCol w="834364"/>
                <a:gridCol w="834364"/>
                <a:gridCol w="834364"/>
              </a:tblGrid>
              <a:tr h="257306">
                <a:tc rowSpan="2">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a:noFill/>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Apr ’12</a:t>
                      </a:r>
                      <a:endParaRPr lang="en-US" sz="14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2013</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a:t>
                      </a:r>
                      <a:endParaRPr lang="en-US" sz="1400" dirty="0">
                        <a:solidFill>
                          <a:schemeClr val="bg1"/>
                        </a:solidFill>
                        <a:latin typeface="Times New Roman"/>
                        <a:ea typeface="Calibri"/>
                        <a:cs typeface="Arial"/>
                      </a:endParaRPr>
                    </a:p>
                    <a:p>
                      <a:pPr marL="0" marR="0" algn="ctr">
                        <a:spcBef>
                          <a:spcPts val="0"/>
                        </a:spcBef>
                        <a:spcAft>
                          <a:spcPts val="400"/>
                        </a:spcAft>
                      </a:pPr>
                      <a:r>
                        <a:rPr lang="en-US" sz="1400" b="1" dirty="0" smtClean="0">
                          <a:solidFill>
                            <a:schemeClr val="bg1"/>
                          </a:solidFill>
                          <a:latin typeface="Times New Roman"/>
                          <a:ea typeface="Calibri"/>
                          <a:cs typeface="Arial"/>
                        </a:rPr>
                        <a:t>Mar. ’14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2014</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spcBef>
                          <a:spcPts val="0"/>
                        </a:spcBef>
                        <a:spcAft>
                          <a:spcPts val="400"/>
                        </a:spcAft>
                      </a:pPr>
                      <a:r>
                        <a:rPr lang="en-US" sz="1400" b="1" dirty="0">
                          <a:solidFill>
                            <a:schemeClr val="bg1"/>
                          </a:solidFill>
                          <a:latin typeface="Times New Roman"/>
                          <a:ea typeface="Calibri"/>
                          <a:cs typeface="Arial"/>
                        </a:rPr>
                        <a:t>PhD. authors </a:t>
                      </a:r>
                      <a:r>
                        <a:rPr lang="en-US" sz="1400" b="1" dirty="0" smtClean="0">
                          <a:solidFill>
                            <a:schemeClr val="bg1"/>
                          </a:solidFill>
                          <a:latin typeface="Times New Roman"/>
                          <a:ea typeface="Calibri"/>
                          <a:cs typeface="Arial"/>
                        </a:rPr>
                        <a:t>Apr. ’15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smtClean="0">
                          <a:solidFill>
                            <a:schemeClr val="bg1"/>
                          </a:solidFill>
                          <a:latin typeface="Times New Roman"/>
                          <a:ea typeface="Calibri"/>
                          <a:cs typeface="Arial"/>
                        </a:rPr>
                        <a:t>2015</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897">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ctr">
                        <a:spcBef>
                          <a:spcPts val="0"/>
                        </a:spcBef>
                        <a:spcAft>
                          <a:spcPts val="400"/>
                        </a:spcAft>
                      </a:pPr>
                      <a:r>
                        <a:rPr lang="en-US" sz="1400" b="1" dirty="0">
                          <a:solidFill>
                            <a:schemeClr val="bg1"/>
                          </a:solidFill>
                          <a:latin typeface="Times New Roman"/>
                          <a:ea typeface="Calibri"/>
                          <a:cs typeface="Arial"/>
                        </a:rPr>
                        <a:t>Planned</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03">
                <a:tc>
                  <a:txBody>
                    <a:bodyPr/>
                    <a:lstStyle/>
                    <a:p>
                      <a:pPr marL="0" marR="0" algn="just">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400"/>
                        </a:spcAft>
                      </a:pPr>
                      <a:endParaRPr lang="en-US" sz="1400" dirty="0">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957">
                <a:tc>
                  <a:txBody>
                    <a:bodyPr/>
                    <a:lstStyle/>
                    <a:p>
                      <a:pPr marL="0" marR="0" algn="just">
                        <a:spcBef>
                          <a:spcPts val="0"/>
                        </a:spcBef>
                        <a:spcAft>
                          <a:spcPts val="400"/>
                        </a:spcAft>
                      </a:pPr>
                      <a:r>
                        <a:rPr lang="en-US" sz="1400" b="1" dirty="0">
                          <a:solidFill>
                            <a:schemeClr val="bg1"/>
                          </a:solidFill>
                          <a:latin typeface="Times New Roman"/>
                          <a:ea typeface="Calibri"/>
                          <a:cs typeface="Arial"/>
                        </a:rPr>
                        <a:t>Total CF Planned</a:t>
                      </a:r>
                      <a:endParaRPr lang="en-US" sz="1400" dirty="0">
                        <a:solidFill>
                          <a:schemeClr val="bg1"/>
                        </a:solidFill>
                        <a:latin typeface="Times New Roman"/>
                        <a:ea typeface="Calibri"/>
                        <a:cs typeface="Arial"/>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defTabSz="914400" rtl="0" eaLnBrk="1" latinLnBrk="0" hangingPunct="1">
                        <a:spcBef>
                          <a:spcPts val="0"/>
                        </a:spcBef>
                        <a:spcAft>
                          <a:spcPts val="400"/>
                        </a:spcAft>
                      </a:pPr>
                      <a:r>
                        <a:rPr lang="en-US" sz="1400" b="1" kern="1200" dirty="0" smtClean="0">
                          <a:solidFill>
                            <a:schemeClr val="bg1"/>
                          </a:solidFill>
                          <a:latin typeface="Times New Roman" panose="02020603050405020304" pitchFamily="18" charset="0"/>
                          <a:ea typeface="ヒラギノ角ゴ Pro W3"/>
                          <a:cs typeface="Times New Roman" panose="02020603050405020304" pitchFamily="18" charset="0"/>
                        </a:rPr>
                        <a:t>124</a:t>
                      </a:r>
                      <a:endParaRPr lang="en-US" sz="1400" b="1"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latinLnBrk="0" hangingPunct="1">
                        <a:spcBef>
                          <a:spcPts val="0"/>
                        </a:spcBef>
                        <a:spcAft>
                          <a:spcPts val="400"/>
                        </a:spcAft>
                      </a:pPr>
                      <a:r>
                        <a:rPr lang="en-US" sz="1400" b="1" kern="1200" dirty="0">
                          <a:solidFill>
                            <a:schemeClr val="bg1"/>
                          </a:solidFill>
                          <a:effectLst/>
                          <a:latin typeface="Times New Roman" panose="02020603050405020304" pitchFamily="18" charset="0"/>
                          <a:ea typeface="+mn-ea"/>
                          <a:cs typeface="Times New Roman" panose="02020603050405020304" pitchFamily="18" charset="0"/>
                        </a:rPr>
                        <a:t>$1,693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panose="02020603050405020304" pitchFamily="18" charset="0"/>
                          <a:ea typeface="Calibri"/>
                          <a:cs typeface="Times New Roman" panose="02020603050405020304" pitchFamily="18" charset="0"/>
                        </a:rPr>
                        <a:t>129</a:t>
                      </a:r>
                      <a:endParaRPr lang="en-US" sz="1400" b="1"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1,777</a:t>
                      </a:r>
                      <a:endParaRPr lang="en-US" sz="1400" dirty="0">
                        <a:solidFill>
                          <a:schemeClr val="bg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137</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400"/>
                        </a:spcAft>
                      </a:pPr>
                      <a:r>
                        <a:rPr lang="en-US" sz="1400" b="1" dirty="0" smtClean="0">
                          <a:solidFill>
                            <a:schemeClr val="bg1"/>
                          </a:solidFill>
                          <a:latin typeface="Times New Roman"/>
                          <a:ea typeface="Calibri"/>
                          <a:cs typeface="Arial"/>
                        </a:rPr>
                        <a:t>$1,868</a:t>
                      </a:r>
                      <a:endParaRPr lang="en-US" sz="1400" b="1"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69</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67</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73</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$996</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Contribution</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defTabSz="914400" rtl="0" eaLnBrk="1" latinLnBrk="0" hangingPunct="1">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55</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latinLnBrk="0" hangingPunct="1">
                        <a:spcBef>
                          <a:spcPts val="0"/>
                        </a:spcBef>
                        <a:spcAft>
                          <a:spcPts val="400"/>
                        </a:spcAft>
                      </a:pPr>
                      <a:r>
                        <a:rPr lang="en-US" sz="1400" kern="1200" dirty="0">
                          <a:solidFill>
                            <a:schemeClr val="bg1"/>
                          </a:solidFill>
                          <a:effectLst/>
                          <a:latin typeface="Times New Roman" panose="02020603050405020304" pitchFamily="18" charset="0"/>
                          <a:ea typeface="+mn-ea"/>
                          <a:cs typeface="Times New Roman" panose="02020603050405020304" pitchFamily="18" charset="0"/>
                        </a:rPr>
                        <a:t>$751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dirty="0" smtClean="0">
                          <a:solidFill>
                            <a:schemeClr val="bg1"/>
                          </a:solidFill>
                          <a:latin typeface="Times New Roman" panose="02020603050405020304" pitchFamily="18" charset="0"/>
                          <a:ea typeface="ヒラギノ角ゴ Pro W3"/>
                          <a:cs typeface="Times New Roman" panose="02020603050405020304" pitchFamily="18" charset="0"/>
                        </a:rPr>
                        <a:t>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$862</a:t>
                      </a:r>
                      <a:endParaRPr lang="en-US" sz="14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r>
                        <a:rPr lang="en-US" sz="1400" kern="1200" dirty="0" smtClean="0">
                          <a:solidFill>
                            <a:schemeClr val="bg1"/>
                          </a:solidFill>
                          <a:latin typeface="Times New Roman" panose="02020603050405020304" pitchFamily="18" charset="0"/>
                          <a:ea typeface="ヒラギノ角ゴ Pro W3"/>
                          <a:cs typeface="Times New Roman" panose="02020603050405020304" pitchFamily="18" charset="0"/>
                        </a:rPr>
                        <a:t>64</a:t>
                      </a:r>
                      <a:endParaRPr lang="en-US" sz="1400" kern="1200" dirty="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$871</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0283">
                <a:tc>
                  <a:txBody>
                    <a:bodyPr/>
                    <a:lstStyle/>
                    <a:p>
                      <a:pPr marL="0" marR="0" algn="just">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100" dirty="0">
                        <a:solidFill>
                          <a:schemeClr val="bg1"/>
                        </a:solidFill>
                        <a:latin typeface="Times New Roman"/>
                        <a:ea typeface="Calibri"/>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400"/>
                        </a:spcAft>
                      </a:pPr>
                      <a:r>
                        <a:rPr lang="en-US" sz="1400" b="1" dirty="0">
                          <a:solidFill>
                            <a:schemeClr val="bg1"/>
                          </a:solidFill>
                          <a:latin typeface="Times New Roman"/>
                          <a:ea typeface="Calibri"/>
                          <a:cs typeface="Arial"/>
                        </a:rPr>
                        <a:t>Actual</a:t>
                      </a:r>
                      <a:endParaRPr lang="en-US" sz="1400" dirty="0">
                        <a:solidFill>
                          <a:schemeClr val="bg1"/>
                        </a:solidFill>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97840">
                <a:tc>
                  <a:txBody>
                    <a:bodyPr/>
                    <a:lstStyle/>
                    <a:p>
                      <a:pPr marL="0" marR="0" indent="0">
                        <a:spcBef>
                          <a:spcPts val="0"/>
                        </a:spcBef>
                        <a:spcAft>
                          <a:spcPts val="400"/>
                        </a:spcAft>
                      </a:pPr>
                      <a:r>
                        <a:rPr lang="en-US" sz="1400" b="1" dirty="0">
                          <a:solidFill>
                            <a:schemeClr val="bg1"/>
                          </a:solidFill>
                          <a:latin typeface="Times New Roman"/>
                          <a:ea typeface="ヒラギノ角ゴ Pro W3"/>
                          <a:cs typeface="Times New Roman"/>
                        </a:rPr>
                        <a:t>Total CF Contributions</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200" dirty="0">
                        <a:solidFill>
                          <a:schemeClr val="bg1"/>
                        </a:solidFill>
                        <a:latin typeface="Gill Sans Light"/>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$1,671</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dirty="0" smtClean="0">
                          <a:solidFill>
                            <a:schemeClr val="bg1"/>
                          </a:solidFill>
                          <a:effectLst/>
                          <a:latin typeface="Times New Roman" panose="02020603050405020304" pitchFamily="18" charset="0"/>
                          <a:ea typeface="Times New Roman" panose="02020603050405020304" pitchFamily="18" charset="0"/>
                        </a:rPr>
                        <a:t>$1,734</a:t>
                      </a:r>
                      <a:endParaRPr lang="en-US" sz="1400" dirty="0" smtClean="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22860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$942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n-US" sz="1400" dirty="0" smtClean="0">
                        <a:solidFill>
                          <a:schemeClr val="bg1"/>
                        </a:solidFill>
                        <a:latin typeface="Times New Roman" panose="02020603050405020304" pitchFamily="18" charset="0"/>
                        <a:ea typeface="ヒラギノ角ゴ Pro W3"/>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Cash Transfer</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$671</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$680</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dirty="0">
                          <a:solidFill>
                            <a:schemeClr val="bg1"/>
                          </a:solidFill>
                          <a:latin typeface="Times New Roman"/>
                          <a:ea typeface="ヒラギノ角ゴ Pro W3"/>
                          <a:cs typeface="Times New Roman"/>
                        </a:rPr>
                        <a:t>Non-U.S. In-Kind</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dirty="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kern="1200" dirty="0" smtClean="0">
                          <a:solidFill>
                            <a:schemeClr val="bg1"/>
                          </a:solidFill>
                          <a:effectLst/>
                          <a:latin typeface="Times New Roman" panose="02020603050405020304" pitchFamily="18" charset="0"/>
                          <a:ea typeface="+mn-ea"/>
                          <a:cs typeface="Times New Roman" panose="02020603050405020304" pitchFamily="18" charset="0"/>
                        </a:rPr>
                        <a:t>$58</a:t>
                      </a:r>
                      <a:endParaRPr lang="en-US" sz="1400"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r>
                        <a:rPr lang="en-US"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n-US" sz="1400"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7840">
                <a:tc>
                  <a:txBody>
                    <a:bodyPr/>
                    <a:lstStyle/>
                    <a:p>
                      <a:pPr marL="0" marR="0" indent="0">
                        <a:spcBef>
                          <a:spcPts val="0"/>
                        </a:spcBef>
                        <a:spcAft>
                          <a:spcPts val="400"/>
                        </a:spcAft>
                      </a:pPr>
                      <a:r>
                        <a:rPr lang="en-US" sz="1400" b="1" dirty="0" smtClean="0">
                          <a:solidFill>
                            <a:schemeClr val="bg1"/>
                          </a:solidFill>
                          <a:latin typeface="Times New Roman"/>
                          <a:ea typeface="ヒラギノ角ゴ Pro W3"/>
                          <a:cs typeface="Times New Roman"/>
                        </a:rPr>
                        <a:t>Diff </a:t>
                      </a:r>
                      <a:r>
                        <a:rPr lang="en-US" sz="1400" dirty="0" smtClean="0">
                          <a:solidFill>
                            <a:schemeClr val="bg1"/>
                          </a:solidFill>
                          <a:latin typeface="Times New Roman"/>
                          <a:ea typeface="ヒラギノ角ゴ Pro W3"/>
                          <a:cs typeface="Times New Roman"/>
                        </a:rPr>
                        <a:t>(Actual - Planned )</a:t>
                      </a:r>
                      <a:endParaRPr lang="en-US" sz="1400" dirty="0">
                        <a:solidFill>
                          <a:schemeClr val="bg1"/>
                        </a:solidFill>
                        <a:latin typeface="Gill Sans Light"/>
                        <a:ea typeface="ヒラギノ角ゴ Pro W3"/>
                        <a:cs typeface="Times New Roman"/>
                      </a:endParaRPr>
                    </a:p>
                  </a:txBody>
                  <a:tcPr marL="68580" marR="68580" marT="0" marB="0" anchor="ctr">
                    <a:lnL>
                      <a:noFill/>
                    </a:lnL>
                    <a:lnR>
                      <a:noFill/>
                    </a:lnR>
                    <a:lnT>
                      <a:noFill/>
                    </a:lnT>
                    <a:lnB>
                      <a:noFill/>
                    </a:lnB>
                  </a:tcPr>
                </a:tc>
                <a:tc>
                  <a:txBody>
                    <a:bodyPr/>
                    <a:lstStyle/>
                    <a:p>
                      <a:pPr marL="0" marR="0" indent="228600" algn="r">
                        <a:spcBef>
                          <a:spcPts val="0"/>
                        </a:spcBef>
                        <a:spcAft>
                          <a:spcPts val="400"/>
                        </a:spcAft>
                      </a:pPr>
                      <a:endParaRPr lang="en-US" sz="1200">
                        <a:solidFill>
                          <a:schemeClr val="bg1"/>
                        </a:solidFill>
                        <a:latin typeface="Times New Roman"/>
                        <a:ea typeface="ヒラギノ角ゴ Pro W3"/>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dirty="0" smtClean="0">
                          <a:solidFill>
                            <a:schemeClr val="bg1"/>
                          </a:solidFill>
                          <a:effectLst/>
                          <a:latin typeface="Times New Roman" panose="02020603050405020304" pitchFamily="18" charset="0"/>
                          <a:ea typeface="Times New Roman" panose="02020603050405020304" pitchFamily="18" charset="0"/>
                          <a:cs typeface="+mn-cs"/>
                        </a:rPr>
                        <a:t>-$21k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defTabSz="914400" rtl="0" eaLnBrk="1" fontAlgn="auto" latinLnBrk="0" hangingPunct="1">
                        <a:lnSpc>
                          <a:spcPct val="100000"/>
                        </a:lnSpc>
                        <a:spcBef>
                          <a:spcPts val="0"/>
                        </a:spcBef>
                        <a:spcAft>
                          <a:spcPts val="400"/>
                        </a:spcAft>
                        <a:buClrTx/>
                        <a:buSzTx/>
                        <a:buFontTx/>
                        <a:buNone/>
                        <a:tabLst/>
                        <a:defRPr/>
                      </a:pPr>
                      <a:r>
                        <a:rPr lang="en-US" sz="1400" b="1" kern="1200" smtClean="0">
                          <a:solidFill>
                            <a:schemeClr val="bg1"/>
                          </a:solidFill>
                          <a:effectLst/>
                          <a:latin typeface="Times New Roman" panose="02020603050405020304" pitchFamily="18" charset="0"/>
                          <a:ea typeface="Times New Roman" panose="02020603050405020304" pitchFamily="18" charset="0"/>
                          <a:cs typeface="+mn-cs"/>
                        </a:rPr>
                        <a:t>-$43k</a:t>
                      </a:r>
                      <a:endParaRPr lang="en-US" sz="1400" b="1" kern="1200" dirty="0">
                        <a:solidFill>
                          <a:schemeClr val="bg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228600" algn="r">
                        <a:spcBef>
                          <a:spcPts val="0"/>
                        </a:spcBef>
                        <a:spcAft>
                          <a:spcPts val="400"/>
                        </a:spcAft>
                      </a:pPr>
                      <a:endParaRPr lang="en-US" sz="1400" dirty="0">
                        <a:solidFill>
                          <a:schemeClr val="bg1"/>
                        </a:solidFill>
                        <a:latin typeface="Times New Roman"/>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r">
                        <a:spcBef>
                          <a:spcPts val="0"/>
                        </a:spcBef>
                        <a:spcAft>
                          <a:spcPts val="400"/>
                        </a:spcAft>
                      </a:pPr>
                      <a:endParaRPr lang="en-US" sz="1400" dirty="0">
                        <a:solidFill>
                          <a:schemeClr val="bg1"/>
                        </a:solidFill>
                        <a:latin typeface="Gill Sans Light"/>
                        <a:ea typeface="ヒラギノ角ゴ Pro W3"/>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38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M&amp;O Responsibilities </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22</a:t>
            </a:fld>
            <a:endParaRPr lang="en-US"/>
          </a:p>
        </p:txBody>
      </p:sp>
      <p:pic>
        <p:nvPicPr>
          <p:cNvPr id="6" name="Picture 5"/>
          <p:cNvPicPr>
            <a:picLocks noChangeAspect="1"/>
          </p:cNvPicPr>
          <p:nvPr/>
        </p:nvPicPr>
        <p:blipFill>
          <a:blip r:embed="rId2"/>
          <a:stretch>
            <a:fillRect/>
          </a:stretch>
        </p:blipFill>
        <p:spPr>
          <a:xfrm>
            <a:off x="2591378" y="2560238"/>
            <a:ext cx="4895272" cy="3237312"/>
          </a:xfrm>
          <a:prstGeom prst="rect">
            <a:avLst/>
          </a:prstGeom>
        </p:spPr>
      </p:pic>
      <p:sp>
        <p:nvSpPr>
          <p:cNvPr id="7" name="TextBox 6"/>
          <p:cNvSpPr txBox="1"/>
          <p:nvPr/>
        </p:nvSpPr>
        <p:spPr>
          <a:xfrm>
            <a:off x="2591378" y="1092200"/>
            <a:ext cx="4895272" cy="1200329"/>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This is a slightly dated version from April, however situation is largely unchanged.  The numbers are FTE (labor) on M&amp;O tasks broken down by funding source.</a:t>
            </a:r>
          </a:p>
        </p:txBody>
      </p:sp>
    </p:spTree>
    <p:extLst>
      <p:ext uri="{BB962C8B-B14F-4D97-AF65-F5344CB8AC3E}">
        <p14:creationId xmlns:p14="http://schemas.microsoft.com/office/powerpoint/2010/main" val="66434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of Labor Resources</a:t>
            </a:r>
            <a:endParaRPr lang="en-US" dirty="0"/>
          </a:p>
        </p:txBody>
      </p:sp>
      <p:sp>
        <p:nvSpPr>
          <p:cNvPr id="6" name="Content Placeholder 5"/>
          <p:cNvSpPr>
            <a:spLocks noGrp="1"/>
          </p:cNvSpPr>
          <p:nvPr>
            <p:ph idx="1"/>
          </p:nvPr>
        </p:nvSpPr>
        <p:spPr/>
        <p:txBody>
          <a:bodyPr>
            <a:normAutofit fontScale="85000" lnSpcReduction="20000"/>
          </a:bodyPr>
          <a:lstStyle/>
          <a:p>
            <a:pPr>
              <a:lnSpc>
                <a:spcPct val="110000"/>
              </a:lnSpc>
            </a:pPr>
            <a:r>
              <a:rPr lang="en-US" dirty="0" smtClean="0"/>
              <a:t>IceCube Coordination Committee</a:t>
            </a:r>
          </a:p>
          <a:p>
            <a:pPr lvl="1">
              <a:lnSpc>
                <a:spcPct val="110000"/>
              </a:lnSpc>
            </a:pPr>
            <a:r>
              <a:rPr lang="en-US" dirty="0" smtClean="0"/>
              <a:t>Paolo Desiati, Chair</a:t>
            </a:r>
          </a:p>
          <a:p>
            <a:pPr lvl="1">
              <a:lnSpc>
                <a:spcPct val="110000"/>
              </a:lnSpc>
            </a:pPr>
            <a:r>
              <a:rPr lang="en-US" dirty="0" smtClean="0"/>
              <a:t>Maintain list of tasks with priorities from M&amp;O coordinators (ops, sim, calibration, …) </a:t>
            </a:r>
          </a:p>
          <a:p>
            <a:pPr lvl="1">
              <a:lnSpc>
                <a:spcPct val="110000"/>
              </a:lnSpc>
            </a:pPr>
            <a:r>
              <a:rPr lang="en-US" dirty="0" smtClean="0"/>
              <a:t>Orchestrate resources pledged by ILs through formal MoU process</a:t>
            </a:r>
          </a:p>
          <a:p>
            <a:pPr lvl="1">
              <a:lnSpc>
                <a:spcPct val="110000"/>
              </a:lnSpc>
            </a:pPr>
            <a:r>
              <a:rPr lang="en-US" dirty="0" smtClean="0"/>
              <a:t>Proactively ensure manpower exists for operational support of IceCube</a:t>
            </a:r>
          </a:p>
          <a:p>
            <a:pPr>
              <a:lnSpc>
                <a:spcPct val="110000"/>
              </a:lnSpc>
            </a:pPr>
            <a:r>
              <a:rPr lang="en-US" dirty="0" smtClean="0"/>
              <a:t>IceCube software coordinator appointed earlier this year – Alex Olivas.  Strike team formed.</a:t>
            </a:r>
          </a:p>
          <a:p>
            <a:pPr>
              <a:lnSpc>
                <a:spcPct val="110000"/>
              </a:lnSpc>
            </a:pPr>
            <a:r>
              <a:rPr lang="en-US" dirty="0" smtClean="0"/>
              <a:t>Since April MoU updating Paolo and Alex have been taking active role in MoU process, reviewing and working with ILs to make sure pledges are made in high-impact areas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23</a:t>
            </a:fld>
            <a:endParaRPr lang="en-US"/>
          </a:p>
        </p:txBody>
      </p:sp>
    </p:spTree>
    <p:extLst>
      <p:ext uri="{BB962C8B-B14F-4D97-AF65-F5344CB8AC3E}">
        <p14:creationId xmlns:p14="http://schemas.microsoft.com/office/powerpoint/2010/main" val="2105810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M&amp;O Success</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t>The IceCube M&amp;O program has been qualitatively very successful, doubtful that anyone believes otherwise</a:t>
            </a:r>
          </a:p>
          <a:p>
            <a:pPr>
              <a:lnSpc>
                <a:spcPct val="110000"/>
              </a:lnSpc>
            </a:pPr>
            <a:r>
              <a:rPr lang="en-US" dirty="0" smtClean="0"/>
              <a:t>However, the metrics by which we measure our success are not well-defined except in a few areas: detector </a:t>
            </a:r>
            <a:r>
              <a:rPr lang="en-US" dirty="0" err="1" smtClean="0"/>
              <a:t>livetime</a:t>
            </a:r>
            <a:r>
              <a:rPr lang="en-US" dirty="0" smtClean="0"/>
              <a:t>, and simulation production are the two widely followed.  CF contributions and expenditures are other examples. </a:t>
            </a:r>
          </a:p>
          <a:p>
            <a:pPr>
              <a:lnSpc>
                <a:spcPct val="110000"/>
              </a:lnSpc>
            </a:pPr>
            <a:r>
              <a:rPr lang="en-US" dirty="0" smtClean="0"/>
              <a:t>Other metrics such number of publications and collaboration population are really collaboration metrics.</a:t>
            </a:r>
          </a:p>
          <a:p>
            <a:pPr>
              <a:lnSpc>
                <a:spcPct val="110000"/>
              </a:lnSpc>
            </a:pPr>
            <a:r>
              <a:rPr lang="en-US" dirty="0" smtClean="0"/>
              <a:t>We need more metrics, management metrics and technical metrics which demonstrate that we are a forward-looking entity making progress towards goals in a quantifiable manner.</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24</a:t>
            </a:fld>
            <a:endParaRPr lang="en-US"/>
          </a:p>
        </p:txBody>
      </p:sp>
    </p:spTree>
    <p:extLst>
      <p:ext uri="{BB962C8B-B14F-4D97-AF65-F5344CB8AC3E}">
        <p14:creationId xmlns:p14="http://schemas.microsoft.com/office/powerpoint/2010/main" val="161785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NSF 15-587</a:t>
            </a:r>
            <a:endParaRPr lang="en-US" dirty="0"/>
          </a:p>
        </p:txBody>
      </p:sp>
      <p:sp>
        <p:nvSpPr>
          <p:cNvPr id="8" name="Text Placeholder 7"/>
          <p:cNvSpPr>
            <a:spLocks noGrp="1"/>
          </p:cNvSpPr>
          <p:nvPr>
            <p:ph type="body" idx="1"/>
          </p:nvPr>
        </p:nvSpPr>
        <p:spPr/>
        <p:txBody>
          <a:bodyPr/>
          <a:lstStyle/>
          <a:p>
            <a:r>
              <a:rPr lang="en-US" dirty="0"/>
              <a:t>Management &amp; Operation of the IceCube Neutrino Observatory 2016-2021</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25</a:t>
            </a:fld>
            <a:endParaRPr lang="en-US"/>
          </a:p>
        </p:txBody>
      </p:sp>
    </p:spTree>
    <p:extLst>
      <p:ext uri="{BB962C8B-B14F-4D97-AF65-F5344CB8AC3E}">
        <p14:creationId xmlns:p14="http://schemas.microsoft.com/office/powerpoint/2010/main" val="227937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Solicitation</a:t>
            </a:r>
            <a:endParaRPr lang="en-US" dirty="0"/>
          </a:p>
        </p:txBody>
      </p:sp>
      <p:sp>
        <p:nvSpPr>
          <p:cNvPr id="3" name="Content Placeholder 2"/>
          <p:cNvSpPr>
            <a:spLocks noGrp="1"/>
          </p:cNvSpPr>
          <p:nvPr>
            <p:ph idx="1"/>
          </p:nvPr>
        </p:nvSpPr>
        <p:spPr/>
        <p:txBody>
          <a:bodyPr/>
          <a:lstStyle/>
          <a:p>
            <a:r>
              <a:rPr lang="en-US" dirty="0" smtClean="0"/>
              <a:t>Solicitation issued July 9, 2015 – close October 7.</a:t>
            </a:r>
          </a:p>
          <a:p>
            <a:r>
              <a:rPr lang="en-US" dirty="0" smtClean="0"/>
              <a:t>Open bid – any US academic or non-academic, non-profit may propose</a:t>
            </a:r>
            <a:r>
              <a:rPr lang="en-US" dirty="0" smtClean="0"/>
              <a:t>.</a:t>
            </a:r>
          </a:p>
          <a:p>
            <a:r>
              <a:rPr lang="en-US" dirty="0" smtClean="0"/>
              <a:t>As the bidding organization is now in question, how much emphasis should we place on WIPAC?</a:t>
            </a:r>
            <a:endParaRPr lang="en-US" dirty="0" smtClean="0"/>
          </a:p>
          <a:p>
            <a:r>
              <a:rPr lang="en-US" dirty="0" smtClean="0"/>
              <a:t>Budget limit: $35.000M - $7.000M per a with no escalation.</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26</a:t>
            </a:fld>
            <a:endParaRPr lang="en-US"/>
          </a:p>
        </p:txBody>
      </p:sp>
    </p:spTree>
    <p:extLst>
      <p:ext uri="{BB962C8B-B14F-4D97-AF65-F5344CB8AC3E}">
        <p14:creationId xmlns:p14="http://schemas.microsoft.com/office/powerpoint/2010/main" val="360325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Sub-Awards</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27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87428633"/>
              </p:ext>
            </p:extLst>
          </p:nvPr>
        </p:nvGraphicFramePr>
        <p:xfrm>
          <a:off x="1555750" y="1906559"/>
          <a:ext cx="7073900" cy="3505200"/>
        </p:xfrm>
        <a:graphic>
          <a:graphicData uri="http://schemas.openxmlformats.org/drawingml/2006/table">
            <a:tbl>
              <a:tblPr firstRow="1" bandRow="1">
                <a:tableStyleId>{073A0DAA-6AF3-43AB-8588-CEC1D06C72B9}</a:tableStyleId>
              </a:tblPr>
              <a:tblGrid>
                <a:gridCol w="1753738"/>
                <a:gridCol w="5320162"/>
              </a:tblGrid>
              <a:tr h="370840">
                <a:tc>
                  <a:txBody>
                    <a:bodyPr/>
                    <a:lstStyle/>
                    <a:p>
                      <a:r>
                        <a:rPr lang="en-US" dirty="0" smtClean="0">
                          <a:latin typeface="Arial" panose="020B0604020202020204" pitchFamily="34" charset="0"/>
                          <a:cs typeface="Arial" panose="020B0604020202020204" pitchFamily="34" charset="0"/>
                        </a:rPr>
                        <a:t>Institution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Major Responsibilities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LBNL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a:t>
                      </a:r>
                      <a:r>
                        <a:rPr lang="en-US" baseline="0" dirty="0" smtClean="0">
                          <a:latin typeface="Arial" panose="020B0604020202020204" pitchFamily="34" charset="0"/>
                          <a:cs typeface="Arial" panose="020B0604020202020204" pitchFamily="34" charset="0"/>
                        </a:rPr>
                        <a:t> computing infrastructure, long-term archive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Penn State U</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DAQ F/W,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Del </a:t>
                      </a:r>
                      <a:r>
                        <a:rPr lang="en-US" dirty="0" err="1" smtClean="0">
                          <a:latin typeface="Arial" panose="020B0604020202020204" pitchFamily="34" charset="0"/>
                          <a:cs typeface="Arial" panose="020B0604020202020204" pitchFamily="34" charset="0"/>
                        </a:rPr>
                        <a:t>Bartol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IceTop maintenance, monitoring, 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a:t>
                      </a:r>
                      <a:r>
                        <a:rPr lang="en-US" baseline="0" dirty="0" smtClean="0">
                          <a:latin typeface="Arial" panose="020B0604020202020204" pitchFamily="34" charset="0"/>
                          <a:cs typeface="Arial" panose="020B0604020202020204" pitchFamily="34" charset="0"/>
                        </a:rPr>
                        <a:t> Maryland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Software coordination, </a:t>
                      </a:r>
                      <a:r>
                        <a:rPr lang="en-US" dirty="0" err="1" smtClean="0">
                          <a:latin typeface="Arial" panose="020B0604020202020204" pitchFamily="34" charset="0"/>
                          <a:cs typeface="Arial" panose="020B0604020202020204" pitchFamily="34" charset="0"/>
                        </a:rPr>
                        <a:t>IceTray</a:t>
                      </a:r>
                      <a:r>
                        <a:rPr lang="en-US" dirty="0" smtClean="0">
                          <a:latin typeface="Arial" panose="020B0604020202020204" pitchFamily="34" charset="0"/>
                          <a:cs typeface="Arial" panose="020B0604020202020204" pitchFamily="34" charset="0"/>
                        </a:rPr>
                        <a:t> framework, online</a:t>
                      </a:r>
                      <a:r>
                        <a:rPr lang="en-US" baseline="0" dirty="0" smtClean="0">
                          <a:latin typeface="Arial" panose="020B0604020202020204" pitchFamily="34" charset="0"/>
                          <a:cs typeface="Arial" panose="020B0604020202020204" pitchFamily="34" charset="0"/>
                        </a:rPr>
                        <a:t> filter, simulation software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 Alabama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Detector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calibration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Michigan</a:t>
                      </a:r>
                      <a:r>
                        <a:rPr lang="en-US" baseline="0" dirty="0" smtClean="0">
                          <a:latin typeface="Arial" panose="020B0604020202020204" pitchFamily="34" charset="0"/>
                          <a:cs typeface="Arial" panose="020B0604020202020204" pitchFamily="34" charset="0"/>
                        </a:rPr>
                        <a:t> State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Simulation software, simulation production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UW River Falls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Education and outreach coordination</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3527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 Overall Source of Funds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28</a:t>
            </a:fld>
            <a:endParaRPr lang="en-US"/>
          </a:p>
        </p:txBody>
      </p:sp>
      <p:pic>
        <p:nvPicPr>
          <p:cNvPr id="6" name="Picture 5"/>
          <p:cNvPicPr>
            <a:picLocks noChangeAspect="1"/>
          </p:cNvPicPr>
          <p:nvPr/>
        </p:nvPicPr>
        <p:blipFill>
          <a:blip r:embed="rId2"/>
          <a:stretch>
            <a:fillRect/>
          </a:stretch>
        </p:blipFill>
        <p:spPr>
          <a:xfrm>
            <a:off x="1460126" y="1130492"/>
            <a:ext cx="7174606" cy="4768285"/>
          </a:xfrm>
          <a:prstGeom prst="rect">
            <a:avLst/>
          </a:prstGeom>
        </p:spPr>
      </p:pic>
    </p:spTree>
    <p:extLst>
      <p:ext uri="{BB962C8B-B14F-4D97-AF65-F5344CB8AC3E}">
        <p14:creationId xmlns:p14="http://schemas.microsoft.com/office/powerpoint/2010/main" val="302588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via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29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70005" y="1718441"/>
            <a:ext cx="7254536" cy="2659117"/>
          </a:xfrm>
          <a:prstGeom prst="rect">
            <a:avLst/>
          </a:prstGeom>
          <a:solidFill>
            <a:schemeClr val="bg1"/>
          </a:solidFill>
          <a:ln>
            <a:noFill/>
          </a:ln>
        </p:spPr>
      </p:pic>
    </p:spTree>
    <p:extLst>
      <p:ext uri="{BB962C8B-B14F-4D97-AF65-F5344CB8AC3E}">
        <p14:creationId xmlns:p14="http://schemas.microsoft.com/office/powerpoint/2010/main" val="208632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Each Day in IceCube …</a:t>
            </a:r>
            <a:endParaRPr lang="en-US" dirty="0"/>
          </a:p>
        </p:txBody>
      </p:sp>
      <p:sp>
        <p:nvSpPr>
          <p:cNvPr id="5" name="Content Placeholder 4"/>
          <p:cNvSpPr>
            <a:spLocks noGrp="1"/>
          </p:cNvSpPr>
          <p:nvPr>
            <p:ph idx="1"/>
          </p:nvPr>
        </p:nvSpPr>
        <p:spPr>
          <a:xfrm>
            <a:off x="1490472" y="1325880"/>
            <a:ext cx="7024878" cy="4922519"/>
          </a:xfrm>
        </p:spPr>
        <p:txBody>
          <a:bodyPr>
            <a:normAutofit fontScale="85000" lnSpcReduction="20000"/>
          </a:bodyPr>
          <a:lstStyle/>
          <a:p>
            <a:pPr>
              <a:lnSpc>
                <a:spcPct val="110000"/>
              </a:lnSpc>
            </a:pPr>
            <a:r>
              <a:rPr lang="en-US" dirty="0" smtClean="0"/>
              <a:t>Detector (computing infrastructure included) power consumption 60 kW </a:t>
            </a:r>
            <a:r>
              <a:rPr lang="en-US" dirty="0" smtClean="0">
                <a:sym typeface="Wingdings" panose="05000000000000000000" pitchFamily="2" charset="2"/>
              </a:rPr>
              <a:t> </a:t>
            </a:r>
            <a:r>
              <a:rPr lang="en-US" dirty="0" smtClean="0"/>
              <a:t>5 GJ/day (~100 gal JP-8 fuel).</a:t>
            </a:r>
          </a:p>
          <a:p>
            <a:pPr>
              <a:lnSpc>
                <a:spcPct val="110000"/>
              </a:lnSpc>
            </a:pPr>
            <a:r>
              <a:rPr lang="en-US" dirty="0" smtClean="0"/>
              <a:t>Detector collects 250 million cosmic ray events, almost all cosmic ray muons from atmosphere above South Pole (2.5 million events/gallon).</a:t>
            </a:r>
          </a:p>
          <a:p>
            <a:pPr>
              <a:lnSpc>
                <a:spcPct val="110000"/>
              </a:lnSpc>
            </a:pPr>
            <a:r>
              <a:rPr lang="en-US" dirty="0" smtClean="0"/>
              <a:t>1 TB of data is written to disk by the DAQ</a:t>
            </a:r>
          </a:p>
          <a:p>
            <a:pPr>
              <a:lnSpc>
                <a:spcPct val="110000"/>
              </a:lnSpc>
            </a:pPr>
            <a:r>
              <a:rPr lang="en-US" dirty="0" smtClean="0"/>
              <a:t>This data is filtered by online farm in ICL and 10% of this data sent north to UW Data Warehouse via satellite links.</a:t>
            </a:r>
          </a:p>
          <a:p>
            <a:pPr>
              <a:lnSpc>
                <a:spcPct val="110000"/>
              </a:lnSpc>
            </a:pPr>
            <a:r>
              <a:rPr lang="en-US" dirty="0" smtClean="0"/>
              <a:t>2 TB of simulation data generated on 1000’s of cores in UW clusters and on distributed clusters operated by collaboration members. </a:t>
            </a:r>
          </a:p>
        </p:txBody>
      </p:sp>
      <p:sp>
        <p:nvSpPr>
          <p:cNvPr id="2" name="Date Placeholder 1"/>
          <p:cNvSpPr>
            <a:spLocks noGrp="1"/>
          </p:cNvSpPr>
          <p:nvPr>
            <p:ph type="dt" sz="half" idx="10"/>
          </p:nvPr>
        </p:nvSpPr>
        <p:spPr/>
        <p:txBody>
          <a:bodyPr/>
          <a:lstStyle/>
          <a:p>
            <a:r>
              <a:rPr lang="en-US" smtClean="0"/>
              <a:t>10.19.2015</a:t>
            </a:r>
            <a:endParaRPr lang="en-US"/>
          </a:p>
        </p:txBody>
      </p:sp>
      <p:sp>
        <p:nvSpPr>
          <p:cNvPr id="3" name="Footer Placeholder 2"/>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a:t>
            </a:fld>
            <a:endParaRPr lang="en-US"/>
          </a:p>
        </p:txBody>
      </p:sp>
    </p:spTree>
    <p:extLst>
      <p:ext uri="{BB962C8B-B14F-4D97-AF65-F5344CB8AC3E}">
        <p14:creationId xmlns:p14="http://schemas.microsoft.com/office/powerpoint/2010/main" val="411901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Cost Category and WBS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8233" y="1721068"/>
            <a:ext cx="7349359" cy="3197772"/>
          </a:xfrm>
          <a:prstGeom prst="rect">
            <a:avLst/>
          </a:prstGeom>
          <a:solidFill>
            <a:schemeClr val="bg1"/>
          </a:solidFill>
          <a:ln>
            <a:noFill/>
          </a:ln>
        </p:spPr>
      </p:pic>
    </p:spTree>
    <p:extLst>
      <p:ext uri="{BB962C8B-B14F-4D97-AF65-F5344CB8AC3E}">
        <p14:creationId xmlns:p14="http://schemas.microsoft.com/office/powerpoint/2010/main" val="92894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M&amp;O Computing Infrastructure Upgrades</a:t>
            </a: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31</a:t>
            </a:fld>
            <a:endParaRPr lang="en-US"/>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34661" y="2025869"/>
            <a:ext cx="7446579" cy="3187262"/>
          </a:xfrm>
          <a:prstGeom prst="rect">
            <a:avLst/>
          </a:prstGeom>
          <a:solidFill>
            <a:schemeClr val="bg1"/>
          </a:solidFill>
          <a:ln>
            <a:noFill/>
          </a:ln>
        </p:spPr>
      </p:pic>
    </p:spTree>
    <p:extLst>
      <p:ext uri="{BB962C8B-B14F-4D97-AF65-F5344CB8AC3E}">
        <p14:creationId xmlns:p14="http://schemas.microsoft.com/office/powerpoint/2010/main" val="251920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32</a:t>
            </a:fld>
            <a:endParaRPr lang="en-US"/>
          </a:p>
        </p:txBody>
      </p:sp>
    </p:spTree>
    <p:extLst>
      <p:ext uri="{BB962C8B-B14F-4D97-AF65-F5344CB8AC3E}">
        <p14:creationId xmlns:p14="http://schemas.microsoft.com/office/powerpoint/2010/main" val="222475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IceCube Gen2</a:t>
            </a:r>
            <a:endParaRPr lang="en-US" dirty="0"/>
          </a:p>
        </p:txBody>
      </p:sp>
      <p:sp>
        <p:nvSpPr>
          <p:cNvPr id="6" name="Content Placeholder 5"/>
          <p:cNvSpPr>
            <a:spLocks noGrp="1"/>
          </p:cNvSpPr>
          <p:nvPr>
            <p:ph idx="1"/>
          </p:nvPr>
        </p:nvSpPr>
        <p:spPr>
          <a:xfrm>
            <a:off x="1298561" y="1240057"/>
            <a:ext cx="3072717" cy="4568964"/>
          </a:xfrm>
        </p:spPr>
        <p:txBody>
          <a:bodyPr>
            <a:normAutofit fontScale="70000" lnSpcReduction="20000"/>
          </a:bodyPr>
          <a:lstStyle/>
          <a:p>
            <a:pPr>
              <a:lnSpc>
                <a:spcPct val="110000"/>
              </a:lnSpc>
            </a:pPr>
            <a:r>
              <a:rPr lang="en-US" dirty="0" smtClean="0"/>
              <a:t>Clearly an MREFC – 360 M$ /wo/ </a:t>
            </a:r>
            <a:r>
              <a:rPr lang="en-US" dirty="0" err="1" smtClean="0"/>
              <a:t>conteingency</a:t>
            </a:r>
            <a:endParaRPr lang="en-US" dirty="0" smtClean="0"/>
          </a:p>
          <a:p>
            <a:pPr>
              <a:lnSpc>
                <a:spcPct val="110000"/>
              </a:lnSpc>
            </a:pPr>
            <a:r>
              <a:rPr lang="en-US" dirty="0" smtClean="0"/>
              <a:t>Should we try to involve DoE?</a:t>
            </a:r>
          </a:p>
          <a:p>
            <a:pPr>
              <a:lnSpc>
                <a:spcPct val="110000"/>
              </a:lnSpc>
            </a:pPr>
            <a:r>
              <a:rPr lang="en-US" dirty="0" smtClean="0"/>
              <a:t>We are trying to understand from our POs (GEO/PLR and MPS/PHY) when or whether they will support a proposal to do R&amp;D work towards the goal of CDR.</a:t>
            </a:r>
          </a:p>
          <a:p>
            <a:pPr>
              <a:lnSpc>
                <a:spcPct val="11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33</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060118795"/>
              </p:ext>
            </p:extLst>
          </p:nvPr>
        </p:nvGraphicFramePr>
        <p:xfrm>
          <a:off x="4481950" y="1240057"/>
          <a:ext cx="4496640" cy="4568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40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Optimistic Program Timeline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34</a:t>
            </a:fld>
            <a:endParaRPr lang="en-US"/>
          </a:p>
        </p:txBody>
      </p:sp>
      <p:pic>
        <p:nvPicPr>
          <p:cNvPr id="8" name="Picture 7"/>
          <p:cNvPicPr>
            <a:picLocks noChangeAspect="1"/>
          </p:cNvPicPr>
          <p:nvPr/>
        </p:nvPicPr>
        <p:blipFill>
          <a:blip r:embed="rId2"/>
          <a:stretch>
            <a:fillRect/>
          </a:stretch>
        </p:blipFill>
        <p:spPr>
          <a:xfrm>
            <a:off x="1613307" y="1070517"/>
            <a:ext cx="6837965" cy="5090688"/>
          </a:xfrm>
          <a:prstGeom prst="rect">
            <a:avLst/>
          </a:prstGeom>
          <a:solidFill>
            <a:schemeClr val="bg1"/>
          </a:solidFill>
        </p:spPr>
      </p:pic>
    </p:spTree>
    <p:extLst>
      <p:ext uri="{BB962C8B-B14F-4D97-AF65-F5344CB8AC3E}">
        <p14:creationId xmlns:p14="http://schemas.microsoft.com/office/powerpoint/2010/main" val="1136430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MREFC Profile</a:t>
            </a:r>
            <a:endParaRPr lang="en-US"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35</a:t>
            </a:fld>
            <a:endParaRPr lang="en-US"/>
          </a:p>
        </p:txBody>
      </p:sp>
      <p:pic>
        <p:nvPicPr>
          <p:cNvPr id="8" name="Picture 7"/>
          <p:cNvPicPr>
            <a:picLocks noChangeAspect="1"/>
          </p:cNvPicPr>
          <p:nvPr/>
        </p:nvPicPr>
        <p:blipFill>
          <a:blip r:embed="rId2"/>
          <a:stretch>
            <a:fillRect/>
          </a:stretch>
        </p:blipFill>
        <p:spPr>
          <a:xfrm>
            <a:off x="1711713" y="1024725"/>
            <a:ext cx="7100388" cy="5130903"/>
          </a:xfrm>
          <a:prstGeom prst="rect">
            <a:avLst/>
          </a:prstGeom>
        </p:spPr>
      </p:pic>
    </p:spTree>
    <p:extLst>
      <p:ext uri="{BB962C8B-B14F-4D97-AF65-F5344CB8AC3E}">
        <p14:creationId xmlns:p14="http://schemas.microsoft.com/office/powerpoint/2010/main" val="326233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Meanwhile, in the Mediterranean</a:t>
            </a:r>
            <a:endParaRPr lang="en-US" dirty="0"/>
          </a:p>
        </p:txBody>
      </p:sp>
      <p:sp>
        <p:nvSpPr>
          <p:cNvPr id="7" name="Content Placeholder 6"/>
          <p:cNvSpPr>
            <a:spLocks noGrp="1"/>
          </p:cNvSpPr>
          <p:nvPr>
            <p:ph idx="1"/>
          </p:nvPr>
        </p:nvSpPr>
        <p:spPr/>
        <p:txBody>
          <a:bodyPr>
            <a:normAutofit fontScale="92500" lnSpcReduction="10000"/>
          </a:bodyPr>
          <a:lstStyle/>
          <a:p>
            <a:pPr>
              <a:lnSpc>
                <a:spcPct val="100000"/>
              </a:lnSpc>
            </a:pPr>
            <a:r>
              <a:rPr lang="en-US" dirty="0" smtClean="0"/>
              <a:t>KM3NeT has several (2-3) lines of instrumentation ready to deploy early next year.</a:t>
            </a:r>
          </a:p>
          <a:p>
            <a:pPr>
              <a:lnSpc>
                <a:spcPct val="100000"/>
              </a:lnSpc>
            </a:pPr>
            <a:r>
              <a:rPr lang="en-US" dirty="0" smtClean="0"/>
              <a:t>They have been on the ESFRI for 10 years, in danger of exit, and have submitted a proposal for EU funds to (a) remain on large infrastructure roadmap and (b) 95 MEUR funds to complete Phase 2 of the KM3NeT plan.</a:t>
            </a:r>
          </a:p>
          <a:p>
            <a:pPr>
              <a:lnSpc>
                <a:spcPct val="100000"/>
              </a:lnSpc>
            </a:pPr>
            <a:r>
              <a:rPr lang="en-US" dirty="0" smtClean="0"/>
              <a:t>We have serious competition - in addition we are at risk of losing foreign funding opportunities due to lack of forward movement.</a:t>
            </a:r>
          </a:p>
          <a:p>
            <a:pPr>
              <a:lnSpc>
                <a:spcPct val="100000"/>
              </a:lnSpc>
            </a:pPr>
            <a:endParaRPr lang="en-US" dirty="0"/>
          </a:p>
        </p:txBody>
      </p:sp>
      <p:sp>
        <p:nvSpPr>
          <p:cNvPr id="3" name="Date Placeholder 2"/>
          <p:cNvSpPr>
            <a:spLocks noGrp="1"/>
          </p:cNvSpPr>
          <p:nvPr>
            <p:ph type="dt" sz="half" idx="10"/>
          </p:nvPr>
        </p:nvSpPr>
        <p:spPr/>
        <p:txBody>
          <a:bodyPr/>
          <a:lstStyle/>
          <a:p>
            <a:r>
              <a:rPr lang="en-US" smtClean="0"/>
              <a:t>10.19.2015</a:t>
            </a:r>
            <a:endParaRPr lang="en-US"/>
          </a:p>
        </p:txBody>
      </p:sp>
      <p:sp>
        <p:nvSpPr>
          <p:cNvPr id="4" name="Footer Placeholder 3"/>
          <p:cNvSpPr>
            <a:spLocks noGrp="1"/>
          </p:cNvSpPr>
          <p:nvPr>
            <p:ph type="ftr" sz="quarter" idx="11"/>
          </p:nvPr>
        </p:nvSpPr>
        <p:spPr/>
        <p:txBody>
          <a:bodyPr/>
          <a:lstStyle/>
          <a:p>
            <a:r>
              <a:rPr lang="en-US" smtClean="0"/>
              <a:t>IceCube SAC Meeting</a:t>
            </a:r>
            <a:endParaRPr lang="en-US"/>
          </a:p>
        </p:txBody>
      </p:sp>
      <p:sp>
        <p:nvSpPr>
          <p:cNvPr id="5" name="Slide Number Placeholder 4"/>
          <p:cNvSpPr>
            <a:spLocks noGrp="1"/>
          </p:cNvSpPr>
          <p:nvPr>
            <p:ph type="sldNum" sz="quarter" idx="12"/>
          </p:nvPr>
        </p:nvSpPr>
        <p:spPr/>
        <p:txBody>
          <a:bodyPr/>
          <a:lstStyle/>
          <a:p>
            <a:fld id="{80E5A90A-7C33-4587-AFBB-876C797B98F1}" type="slidenum">
              <a:rPr lang="en-US" smtClean="0"/>
              <a:t>36</a:t>
            </a:fld>
            <a:endParaRPr lang="en-US"/>
          </a:p>
        </p:txBody>
      </p:sp>
    </p:spTree>
    <p:extLst>
      <p:ext uri="{BB962C8B-B14F-4D97-AF65-F5344CB8AC3E}">
        <p14:creationId xmlns:p14="http://schemas.microsoft.com/office/powerpoint/2010/main" val="197873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Week in IceCube</a:t>
            </a:r>
            <a:endParaRPr lang="en-US" dirty="0"/>
          </a:p>
        </p:txBody>
      </p:sp>
      <p:sp>
        <p:nvSpPr>
          <p:cNvPr id="3" name="Content Placeholder 2"/>
          <p:cNvSpPr>
            <a:spLocks noGrp="1"/>
          </p:cNvSpPr>
          <p:nvPr>
            <p:ph idx="1"/>
          </p:nvPr>
        </p:nvSpPr>
        <p:spPr>
          <a:xfrm>
            <a:off x="1424834" y="1087410"/>
            <a:ext cx="3848800" cy="4248688"/>
          </a:xfrm>
        </p:spPr>
        <p:txBody>
          <a:bodyPr>
            <a:normAutofit/>
          </a:bodyPr>
          <a:lstStyle/>
          <a:p>
            <a:pPr>
              <a:lnSpc>
                <a:spcPct val="100000"/>
              </a:lnSpc>
            </a:pPr>
            <a:r>
              <a:rPr lang="en-US" sz="2000" dirty="0" smtClean="0"/>
              <a:t>A power supply dies or a computer crashes at Pole and the winter-over operators must replace or reboot the hardware.  </a:t>
            </a:r>
          </a:p>
          <a:p>
            <a:pPr>
              <a:lnSpc>
                <a:spcPct val="100000"/>
              </a:lnSpc>
            </a:pPr>
            <a:r>
              <a:rPr lang="en-US" sz="2000" dirty="0" smtClean="0"/>
              <a:t>Working groups discuss detector maintenance issues, or simulation issues, and various analysis topics.</a:t>
            </a:r>
          </a:p>
          <a:p>
            <a:pPr>
              <a:lnSpc>
                <a:spcPct val="100000"/>
              </a:lnSpc>
            </a:pPr>
            <a:r>
              <a:rPr lang="en-US" sz="2000" dirty="0" smtClean="0"/>
              <a:t>Winter overs send their weekly On-Ice Reports to the IceCube collaboration.</a:t>
            </a:r>
          </a:p>
          <a:p>
            <a:pPr>
              <a:lnSpc>
                <a:spcPct val="100000"/>
              </a:lnSpc>
            </a:pP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596" y="1087410"/>
            <a:ext cx="3388252" cy="5095931"/>
          </a:xfrm>
          <a:prstGeom prst="rect">
            <a:avLst/>
          </a:prstGeom>
        </p:spPr>
      </p:pic>
      <p:sp>
        <p:nvSpPr>
          <p:cNvPr id="5" name="Date Placeholder 4"/>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4</a:t>
            </a:fld>
            <a:endParaRPr lang="en-US" dirty="0"/>
          </a:p>
        </p:txBody>
      </p:sp>
      <p:pic>
        <p:nvPicPr>
          <p:cNvPr id="9" name="Picture 8"/>
          <p:cNvPicPr>
            <a:picLocks noChangeAspect="1"/>
          </p:cNvPicPr>
          <p:nvPr/>
        </p:nvPicPr>
        <p:blipFill>
          <a:blip r:embed="rId3"/>
          <a:stretch>
            <a:fillRect/>
          </a:stretch>
        </p:blipFill>
        <p:spPr>
          <a:xfrm>
            <a:off x="1657349" y="5450129"/>
            <a:ext cx="3383769" cy="716701"/>
          </a:xfrm>
          <a:prstGeom prst="rect">
            <a:avLst/>
          </a:prstGeom>
        </p:spPr>
      </p:pic>
    </p:spTree>
    <p:extLst>
      <p:ext uri="{BB962C8B-B14F-4D97-AF65-F5344CB8AC3E}">
        <p14:creationId xmlns:p14="http://schemas.microsoft.com/office/powerpoint/2010/main" val="3149243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Month</a:t>
            </a:r>
            <a:endParaRPr lang="en-US" dirty="0"/>
          </a:p>
        </p:txBody>
      </p:sp>
      <p:sp>
        <p:nvSpPr>
          <p:cNvPr id="3" name="Content Placeholder 2"/>
          <p:cNvSpPr>
            <a:spLocks noGrp="1"/>
          </p:cNvSpPr>
          <p:nvPr>
            <p:ph idx="1"/>
          </p:nvPr>
        </p:nvSpPr>
        <p:spPr>
          <a:xfrm>
            <a:off x="1462405" y="1276668"/>
            <a:ext cx="6885866" cy="2216545"/>
          </a:xfrm>
        </p:spPr>
        <p:txBody>
          <a:bodyPr>
            <a:normAutofit/>
          </a:bodyPr>
          <a:lstStyle/>
          <a:p>
            <a:r>
              <a:rPr lang="en-US" sz="2400" dirty="0" smtClean="0"/>
              <a:t>DOMCal calibrations are performed at Pole by winter-overs.</a:t>
            </a:r>
          </a:p>
          <a:p>
            <a:r>
              <a:rPr lang="en-US" sz="2400" dirty="0" smtClean="0"/>
              <a:t>Software strike team holds a 5-day code sprint.</a:t>
            </a:r>
          </a:p>
          <a:p>
            <a:r>
              <a:rPr lang="en-US" sz="2400" dirty="0" smtClean="0"/>
              <a:t>We get a HE neutrino interaction inside the IceCube volume</a:t>
            </a:r>
          </a:p>
          <a:p>
            <a:endParaRPr lang="en-US" sz="2400" dirty="0"/>
          </a:p>
        </p:txBody>
      </p:sp>
      <p:sp>
        <p:nvSpPr>
          <p:cNvPr id="4" name="Date Placeholder 3"/>
          <p:cNvSpPr>
            <a:spLocks noGrp="1"/>
          </p:cNvSpPr>
          <p:nvPr>
            <p:ph type="dt" sz="half" idx="10"/>
          </p:nvPr>
        </p:nvSpPr>
        <p:spPr/>
        <p:txBody>
          <a:bodyPr/>
          <a:lstStyle/>
          <a:p>
            <a:r>
              <a:rPr lang="en-US" smtClean="0"/>
              <a:t>10.19.2015</a:t>
            </a:r>
            <a:endParaRPr lang="en-US"/>
          </a:p>
        </p:txBody>
      </p:sp>
      <p:sp>
        <p:nvSpPr>
          <p:cNvPr id="6" name="Footer Placeholder 5"/>
          <p:cNvSpPr>
            <a:spLocks noGrp="1"/>
          </p:cNvSpPr>
          <p:nvPr>
            <p:ph type="ftr" sz="quarter" idx="11"/>
          </p:nvPr>
        </p:nvSpPr>
        <p:spPr/>
        <p:txBody>
          <a:bodyPr/>
          <a:lstStyle/>
          <a:p>
            <a:r>
              <a:rPr lang="en-US" smtClean="0"/>
              <a:t>IceCube SAC Meeting</a:t>
            </a:r>
            <a:endParaRPr lang="en-US"/>
          </a:p>
        </p:txBody>
      </p:sp>
      <p:sp>
        <p:nvSpPr>
          <p:cNvPr id="7" name="Slide Number Placeholder 6"/>
          <p:cNvSpPr>
            <a:spLocks noGrp="1"/>
          </p:cNvSpPr>
          <p:nvPr>
            <p:ph type="sldNum" sz="quarter" idx="12"/>
          </p:nvPr>
        </p:nvSpPr>
        <p:spPr/>
        <p:txBody>
          <a:bodyPr/>
          <a:lstStyle/>
          <a:p>
            <a:fld id="{80E5A90A-7C33-4587-AFBB-876C797B98F1}" type="slidenum">
              <a:rPr lang="en-US" smtClean="0"/>
              <a:t>5</a:t>
            </a:fld>
            <a:endParaRPr lang="en-US"/>
          </a:p>
        </p:txBody>
      </p:sp>
      <p:pic>
        <p:nvPicPr>
          <p:cNvPr id="8" name="Picture 7"/>
          <p:cNvPicPr>
            <a:picLocks noChangeAspect="1"/>
          </p:cNvPicPr>
          <p:nvPr/>
        </p:nvPicPr>
        <p:blipFill>
          <a:blip r:embed="rId2"/>
          <a:stretch>
            <a:fillRect/>
          </a:stretch>
        </p:blipFill>
        <p:spPr>
          <a:xfrm>
            <a:off x="1462405" y="3795259"/>
            <a:ext cx="6885866" cy="2026721"/>
          </a:xfrm>
          <a:prstGeom prst="rect">
            <a:avLst/>
          </a:prstGeom>
        </p:spPr>
      </p:pic>
    </p:spTree>
    <p:extLst>
      <p:ext uri="{BB962C8B-B14F-4D97-AF65-F5344CB8AC3E}">
        <p14:creationId xmlns:p14="http://schemas.microsoft.com/office/powerpoint/2010/main" val="81871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Year</a:t>
            </a:r>
            <a:endParaRPr lang="en-US" dirty="0"/>
          </a:p>
        </p:txBody>
      </p:sp>
      <p:sp>
        <p:nvSpPr>
          <p:cNvPr id="3" name="Content Placeholder 2"/>
          <p:cNvSpPr>
            <a:spLocks noGrp="1"/>
          </p:cNvSpPr>
          <p:nvPr>
            <p:ph idx="1"/>
          </p:nvPr>
        </p:nvSpPr>
        <p:spPr>
          <a:xfrm>
            <a:off x="1186737" y="1445990"/>
            <a:ext cx="3448627" cy="1944075"/>
          </a:xfrm>
        </p:spPr>
        <p:txBody>
          <a:bodyPr>
            <a:noAutofit/>
          </a:bodyPr>
          <a:lstStyle/>
          <a:p>
            <a:pPr>
              <a:lnSpc>
                <a:spcPct val="100000"/>
              </a:lnSpc>
              <a:spcBef>
                <a:spcPts val="0"/>
              </a:spcBef>
            </a:pPr>
            <a:r>
              <a:rPr lang="en-US" sz="1600" dirty="0"/>
              <a:t>Crew of 2 IceCube Winter-Overs are </a:t>
            </a:r>
            <a:r>
              <a:rPr lang="en-US" sz="1600" dirty="0" smtClean="0"/>
              <a:t>rotated – they have been training for 2 months</a:t>
            </a:r>
          </a:p>
          <a:p>
            <a:pPr>
              <a:lnSpc>
                <a:spcPct val="100000"/>
              </a:lnSpc>
              <a:spcBef>
                <a:spcPts val="0"/>
              </a:spcBef>
            </a:pPr>
            <a:r>
              <a:rPr lang="en-US" sz="1600" dirty="0" smtClean="0"/>
              <a:t>O(20) </a:t>
            </a:r>
            <a:r>
              <a:rPr lang="en-US" sz="1600" dirty="0" err="1" smtClean="0"/>
              <a:t>collab</a:t>
            </a:r>
            <a:r>
              <a:rPr lang="en-US" sz="1600" dirty="0" smtClean="0"/>
              <a:t> personnel deploy to Pole to perform activities:</a:t>
            </a:r>
            <a:endParaRPr lang="en-US" sz="1600" dirty="0"/>
          </a:p>
          <a:p>
            <a:pPr lvl="1">
              <a:lnSpc>
                <a:spcPct val="100000"/>
              </a:lnSpc>
              <a:spcBef>
                <a:spcPts val="0"/>
              </a:spcBef>
            </a:pPr>
            <a:r>
              <a:rPr lang="en-US" sz="1200" dirty="0"/>
              <a:t>C</a:t>
            </a:r>
            <a:r>
              <a:rPr lang="en-US" sz="1200" dirty="0" smtClean="0"/>
              <a:t>omputing </a:t>
            </a:r>
            <a:r>
              <a:rPr lang="en-US" sz="1200" dirty="0"/>
              <a:t>or DAQ upgrades</a:t>
            </a:r>
          </a:p>
          <a:p>
            <a:pPr lvl="1">
              <a:lnSpc>
                <a:spcPct val="100000"/>
              </a:lnSpc>
              <a:spcBef>
                <a:spcPts val="0"/>
              </a:spcBef>
            </a:pPr>
            <a:r>
              <a:rPr lang="en-US" sz="1200" dirty="0"/>
              <a:t>Seasonal calibration campaigns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33" y="1393746"/>
            <a:ext cx="4249341" cy="1657243"/>
          </a:xfrm>
          <a:prstGeom prst="rect">
            <a:avLst/>
          </a:prstGeom>
        </p:spPr>
      </p:pic>
      <p:sp>
        <p:nvSpPr>
          <p:cNvPr id="6" name="Rectangle 5"/>
          <p:cNvSpPr/>
          <p:nvPr/>
        </p:nvSpPr>
        <p:spPr>
          <a:xfrm>
            <a:off x="1759935" y="3925980"/>
            <a:ext cx="5750859"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TFT board solicits proposals for new operational states of the detector including allocation of filtering resources and satellite transfer bandwidth.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This state is frozen for 1 year unless major motivation for change.</a:t>
            </a:r>
          </a:p>
        </p:txBody>
      </p:sp>
      <p:sp>
        <p:nvSpPr>
          <p:cNvPr id="7" name="Rectangle 6"/>
          <p:cNvSpPr/>
          <p:nvPr/>
        </p:nvSpPr>
        <p:spPr>
          <a:xfrm>
            <a:off x="1163375" y="1096905"/>
            <a:ext cx="3571658"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South Pole station opens</a:t>
            </a:r>
          </a:p>
        </p:txBody>
      </p:sp>
      <p:sp>
        <p:nvSpPr>
          <p:cNvPr id="9" name="Rectangle 8"/>
          <p:cNvSpPr/>
          <p:nvPr/>
        </p:nvSpPr>
        <p:spPr>
          <a:xfrm>
            <a:off x="1759935" y="3517827"/>
            <a:ext cx="6244732" cy="369332"/>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IceCube run configuration </a:t>
            </a:r>
            <a:r>
              <a:rPr lang="en-US" b="1" dirty="0" smtClean="0">
                <a:solidFill>
                  <a:srgbClr val="FFFF00"/>
                </a:solidFill>
                <a:latin typeface="Arial" panose="020B0604020202020204" pitchFamily="34" charset="0"/>
                <a:cs typeface="Arial" panose="020B0604020202020204" pitchFamily="34" charset="0"/>
              </a:rPr>
              <a:t>control one yearly cycle</a:t>
            </a:r>
            <a:endParaRPr lang="en-US" b="1" dirty="0">
              <a:solidFill>
                <a:srgbClr val="FFFF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10" name="Footer Placeholder 9"/>
          <p:cNvSpPr>
            <a:spLocks noGrp="1"/>
          </p:cNvSpPr>
          <p:nvPr>
            <p:ph type="ftr" sz="quarter" idx="11"/>
          </p:nvPr>
        </p:nvSpPr>
        <p:spPr/>
        <p:txBody>
          <a:bodyPr/>
          <a:lstStyle/>
          <a:p>
            <a:r>
              <a:rPr lang="en-US" smtClean="0"/>
              <a:t>IceCube SAC Meeting</a:t>
            </a:r>
            <a:endParaRPr lang="en-US"/>
          </a:p>
        </p:txBody>
      </p:sp>
      <p:sp>
        <p:nvSpPr>
          <p:cNvPr id="11" name="Slide Number Placeholder 10"/>
          <p:cNvSpPr>
            <a:spLocks noGrp="1"/>
          </p:cNvSpPr>
          <p:nvPr>
            <p:ph type="sldNum" sz="quarter" idx="12"/>
          </p:nvPr>
        </p:nvSpPr>
        <p:spPr/>
        <p:txBody>
          <a:bodyPr/>
          <a:lstStyle/>
          <a:p>
            <a:fld id="{80E5A90A-7C33-4587-AFBB-876C797B98F1}" type="slidenum">
              <a:rPr lang="en-US" smtClean="0"/>
              <a:t>6</a:t>
            </a:fld>
            <a:endParaRPr lang="en-US"/>
          </a:p>
        </p:txBody>
      </p:sp>
      <p:sp>
        <p:nvSpPr>
          <p:cNvPr id="15" name="Rectangle 14"/>
          <p:cNvSpPr/>
          <p:nvPr/>
        </p:nvSpPr>
        <p:spPr>
          <a:xfrm>
            <a:off x="1759934" y="5451105"/>
            <a:ext cx="6573427" cy="369332"/>
          </a:xfrm>
          <a:prstGeom prst="rect">
            <a:avLst/>
          </a:prstGeom>
        </p:spPr>
        <p:txBody>
          <a:bodyPr wrap="square">
            <a:spAutoFit/>
          </a:bodyPr>
          <a:lstStyle/>
          <a:p>
            <a:r>
              <a:rPr lang="en-US" b="1" dirty="0" smtClean="0">
                <a:solidFill>
                  <a:srgbClr val="FFFF00"/>
                </a:solidFill>
                <a:latin typeface="Arial" panose="020B0604020202020204" pitchFamily="34" charset="0"/>
                <a:cs typeface="Arial" panose="020B0604020202020204" pitchFamily="34" charset="0"/>
              </a:rPr>
              <a:t>And, on average, 1 &gt; PeV neutrino lands inside IceCube.</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45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Computing</a:t>
            </a:r>
            <a:endParaRPr lang="en-US" dirty="0"/>
          </a:p>
        </p:txBody>
      </p:sp>
      <p:sp>
        <p:nvSpPr>
          <p:cNvPr id="8" name="Text Placeholder 7"/>
          <p:cNvSpPr>
            <a:spLocks noGrp="1"/>
          </p:cNvSpPr>
          <p:nvPr>
            <p:ph type="body" idx="1"/>
          </p:nvPr>
        </p:nvSpPr>
        <p:spPr/>
        <p:txBody>
          <a:bodyPr/>
          <a:lstStyle/>
          <a:p>
            <a:r>
              <a:rPr lang="en-US" dirty="0" smtClean="0">
                <a:solidFill>
                  <a:schemeClr val="bg1"/>
                </a:solidFill>
              </a:rPr>
              <a:t>From G. Merino</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7</a:t>
            </a:fld>
            <a:endParaRPr lang="en-US"/>
          </a:p>
        </p:txBody>
      </p:sp>
    </p:spTree>
    <p:extLst>
      <p:ext uri="{BB962C8B-B14F-4D97-AF65-F5344CB8AC3E}">
        <p14:creationId xmlns:p14="http://schemas.microsoft.com/office/powerpoint/2010/main" val="59394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Scope of IceCube Computing</a:t>
            </a:r>
            <a:endParaRPr lang="en-US" dirty="0"/>
          </a:p>
        </p:txBody>
      </p:sp>
      <p:sp>
        <p:nvSpPr>
          <p:cNvPr id="8" name="Content Placeholder 7"/>
          <p:cNvSpPr>
            <a:spLocks noGrp="1"/>
          </p:cNvSpPr>
          <p:nvPr>
            <p:ph idx="1"/>
          </p:nvPr>
        </p:nvSpPr>
        <p:spPr>
          <a:xfrm>
            <a:off x="1298561" y="1389887"/>
            <a:ext cx="7216789" cy="4644189"/>
          </a:xfrm>
        </p:spPr>
        <p:txBody>
          <a:bodyPr>
            <a:normAutofit fontScale="92500" lnSpcReduction="20000"/>
          </a:bodyPr>
          <a:lstStyle/>
          <a:p>
            <a:r>
              <a:rPr lang="en-US" dirty="0" smtClean="0"/>
              <a:t>South Pole System (SPS)</a:t>
            </a:r>
          </a:p>
          <a:p>
            <a:pPr lvl="1"/>
            <a:r>
              <a:rPr lang="en-US" dirty="0" smtClean="0"/>
              <a:t>DAQ (hubs, 3-4 server class machines)</a:t>
            </a:r>
          </a:p>
          <a:p>
            <a:pPr lvl="1"/>
            <a:r>
              <a:rPr lang="en-US" dirty="0" smtClean="0"/>
              <a:t>Online </a:t>
            </a:r>
            <a:r>
              <a:rPr lang="en-US" dirty="0" err="1" smtClean="0"/>
              <a:t>PnF</a:t>
            </a:r>
            <a:r>
              <a:rPr lang="en-US" dirty="0" smtClean="0"/>
              <a:t> (30-ish nodes)</a:t>
            </a:r>
          </a:p>
          <a:p>
            <a:pPr lvl="1"/>
            <a:r>
              <a:rPr lang="en-US" dirty="0" smtClean="0"/>
              <a:t>Data storage and satellite transfer</a:t>
            </a:r>
          </a:p>
          <a:p>
            <a:pPr lvl="1"/>
            <a:r>
              <a:rPr lang="en-US" dirty="0" smtClean="0"/>
              <a:t>IT infrastructure</a:t>
            </a:r>
          </a:p>
          <a:p>
            <a:r>
              <a:rPr lang="en-US" dirty="0" smtClean="0"/>
              <a:t>South Pole Test System (SPTS – Madison)</a:t>
            </a:r>
          </a:p>
          <a:p>
            <a:pPr lvl="1"/>
            <a:r>
              <a:rPr lang="en-US" dirty="0" smtClean="0"/>
              <a:t>Scaled-down version of SPS</a:t>
            </a:r>
          </a:p>
          <a:p>
            <a:pPr lvl="1"/>
            <a:r>
              <a:rPr lang="en-US" dirty="0" smtClean="0"/>
              <a:t>Used for debugging/development and release testing.</a:t>
            </a:r>
          </a:p>
          <a:p>
            <a:r>
              <a:rPr lang="en-US" dirty="0" smtClean="0"/>
              <a:t>UW-Madison and Distributed Computing for user jobs as well as simulation mass production</a:t>
            </a:r>
          </a:p>
          <a:p>
            <a:pPr lvl="1"/>
            <a:r>
              <a:rPr lang="en-US" dirty="0" smtClean="0"/>
              <a:t>CPUs – general purpose computing</a:t>
            </a:r>
          </a:p>
          <a:p>
            <a:pPr lvl="1"/>
            <a:r>
              <a:rPr lang="en-US" dirty="0" smtClean="0"/>
              <a:t>GPUs now the main workhorse for photon propagation in ice</a:t>
            </a:r>
          </a:p>
        </p:txBody>
      </p:sp>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8</a:t>
            </a:fld>
            <a:endParaRPr lang="en-US"/>
          </a:p>
        </p:txBody>
      </p:sp>
    </p:spTree>
    <p:extLst>
      <p:ext uri="{BB962C8B-B14F-4D97-AF65-F5344CB8AC3E}">
        <p14:creationId xmlns:p14="http://schemas.microsoft.com/office/powerpoint/2010/main" val="40119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10.19.2015</a:t>
            </a:r>
            <a:endParaRPr lang="en-US"/>
          </a:p>
        </p:txBody>
      </p:sp>
      <p:sp>
        <p:nvSpPr>
          <p:cNvPr id="5" name="Footer Placeholder 4"/>
          <p:cNvSpPr>
            <a:spLocks noGrp="1"/>
          </p:cNvSpPr>
          <p:nvPr>
            <p:ph type="ftr" sz="quarter" idx="11"/>
          </p:nvPr>
        </p:nvSpPr>
        <p:spPr/>
        <p:txBody>
          <a:bodyPr/>
          <a:lstStyle/>
          <a:p>
            <a:r>
              <a:rPr lang="en-US" smtClean="0"/>
              <a:t>IceCube SAC Meeting</a:t>
            </a:r>
            <a:endParaRPr lang="en-US"/>
          </a:p>
        </p:txBody>
      </p:sp>
      <p:sp>
        <p:nvSpPr>
          <p:cNvPr id="6" name="Slide Number Placeholder 5"/>
          <p:cNvSpPr>
            <a:spLocks noGrp="1"/>
          </p:cNvSpPr>
          <p:nvPr>
            <p:ph type="sldNum" sz="quarter" idx="12"/>
          </p:nvPr>
        </p:nvSpPr>
        <p:spPr/>
        <p:txBody>
          <a:bodyPr/>
          <a:lstStyle/>
          <a:p>
            <a:fld id="{80E5A90A-7C33-4587-AFBB-876C797B98F1}" type="slidenum">
              <a:rPr lang="en-US" smtClean="0"/>
              <a:t>9</a:t>
            </a:fld>
            <a:endParaRPr lang="en-US"/>
          </a:p>
        </p:txBody>
      </p:sp>
      <p:pic>
        <p:nvPicPr>
          <p:cNvPr id="7" name="Picture 6"/>
          <p:cNvPicPr>
            <a:picLocks noChangeAspect="1"/>
          </p:cNvPicPr>
          <p:nvPr/>
        </p:nvPicPr>
        <p:blipFill>
          <a:blip r:embed="rId2"/>
          <a:stretch>
            <a:fillRect/>
          </a:stretch>
        </p:blipFill>
        <p:spPr>
          <a:xfrm>
            <a:off x="110246" y="0"/>
            <a:ext cx="8915400" cy="6871605"/>
          </a:xfrm>
          <a:prstGeom prst="rect">
            <a:avLst/>
          </a:prstGeom>
        </p:spPr>
      </p:pic>
    </p:spTree>
    <p:extLst>
      <p:ext uri="{BB962C8B-B14F-4D97-AF65-F5344CB8AC3E}">
        <p14:creationId xmlns:p14="http://schemas.microsoft.com/office/powerpoint/2010/main" val="3193880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4922</TotalTime>
  <Words>1848</Words>
  <Application>Microsoft Office PowerPoint</Application>
  <PresentationFormat>On-screen Show (4:3)</PresentationFormat>
  <Paragraphs>309</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Gill Sans Light</vt:lpstr>
      <vt:lpstr>Times New Roman</vt:lpstr>
      <vt:lpstr>Wingdings</vt:lpstr>
      <vt:lpstr>ヒラギノ角ゴ Pro W3</vt:lpstr>
      <vt:lpstr>Office Theme</vt:lpstr>
      <vt:lpstr>IceCube Management and Operations</vt:lpstr>
      <vt:lpstr>A Calendar for Facility Maintenance</vt:lpstr>
      <vt:lpstr>Each Day in IceCube …</vt:lpstr>
      <vt:lpstr>Each Week in IceCube</vt:lpstr>
      <vt:lpstr>Each Month</vt:lpstr>
      <vt:lpstr>Each Year</vt:lpstr>
      <vt:lpstr>Computing</vt:lpstr>
      <vt:lpstr>Scope of IceCube Computing</vt:lpstr>
      <vt:lpstr>PowerPoint Presentation</vt:lpstr>
      <vt:lpstr>PowerPoint Presentation</vt:lpstr>
      <vt:lpstr>Distributed C/GPUs for Simulation Production</vt:lpstr>
      <vt:lpstr>Data Access</vt:lpstr>
      <vt:lpstr>Computing Upgrades</vt:lpstr>
      <vt:lpstr>Long-Term Data Archiving</vt:lpstr>
      <vt:lpstr>M&amp;O Status</vt:lpstr>
      <vt:lpstr>IceCube M&amp;O Org Chart</vt:lpstr>
      <vt:lpstr>FY2011 – FY2015 M&amp;O Profile</vt:lpstr>
      <vt:lpstr>Sources of Funds</vt:lpstr>
      <vt:lpstr>M&amp;O Common Fund</vt:lpstr>
      <vt:lpstr>M&amp;O Common Fund (contd.)</vt:lpstr>
      <vt:lpstr>M&amp;O Common Fund Contributions</vt:lpstr>
      <vt:lpstr>M&amp;O Responsibilities </vt:lpstr>
      <vt:lpstr>Coordination of Labor Resources</vt:lpstr>
      <vt:lpstr>Measuring M&amp;O Success</vt:lpstr>
      <vt:lpstr>NSF 15-587</vt:lpstr>
      <vt:lpstr>The Solicitation</vt:lpstr>
      <vt:lpstr>Sub-Awards</vt:lpstr>
      <vt:lpstr>Budget – Overall Source of Funds</vt:lpstr>
      <vt:lpstr>Breakdown via WBS</vt:lpstr>
      <vt:lpstr>By Cost Category and WBS</vt:lpstr>
      <vt:lpstr>M&amp;O Computing Infrastructure Upgrades</vt:lpstr>
      <vt:lpstr>The Future</vt:lpstr>
      <vt:lpstr>IceCube Gen2</vt:lpstr>
      <vt:lpstr>An Optimistic Program Timeline</vt:lpstr>
      <vt:lpstr>MREFC Profile</vt:lpstr>
      <vt:lpstr>Meanwhile, in the Mediterranean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Gentle Introduction to  WIPAC and IceCube and Future Plans</dc:title>
  <dc:creator>Kael Hanson</dc:creator>
  <cp:lastModifiedBy>Kael Hanson</cp:lastModifiedBy>
  <cp:revision>103</cp:revision>
  <dcterms:created xsi:type="dcterms:W3CDTF">2014-10-22T21:11:05Z</dcterms:created>
  <dcterms:modified xsi:type="dcterms:W3CDTF">2015-10-19T00:55:59Z</dcterms:modified>
</cp:coreProperties>
</file>