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mp4" ContentType="video/unknown"/>
  <Default Extension="rels" ContentType="application/vnd.openxmlformats-package.relationships+xml"/>
  <Default Extension="vml" ContentType="application/vnd.openxmlformats-officedocument.vmlDrawing"/>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embeddings/oleObject3.bin" ContentType="application/vnd.openxmlformats-officedocument.oleObject"/>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 id="2147483715" r:id="rId2"/>
  </p:sldMasterIdLst>
  <p:notesMasterIdLst>
    <p:notesMasterId r:id="rId27"/>
  </p:notesMasterIdLst>
  <p:handoutMasterIdLst>
    <p:handoutMasterId r:id="rId28"/>
  </p:handoutMasterIdLst>
  <p:sldIdLst>
    <p:sldId id="562" r:id="rId3"/>
    <p:sldId id="650" r:id="rId4"/>
    <p:sldId id="731" r:id="rId5"/>
    <p:sldId id="782" r:id="rId6"/>
    <p:sldId id="648" r:id="rId7"/>
    <p:sldId id="785" r:id="rId8"/>
    <p:sldId id="634" r:id="rId9"/>
    <p:sldId id="635" r:id="rId10"/>
    <p:sldId id="651" r:id="rId11"/>
    <p:sldId id="743" r:id="rId12"/>
    <p:sldId id="784" r:id="rId13"/>
    <p:sldId id="787" r:id="rId14"/>
    <p:sldId id="704" r:id="rId15"/>
    <p:sldId id="786" r:id="rId16"/>
    <p:sldId id="582" r:id="rId17"/>
    <p:sldId id="612" r:id="rId18"/>
    <p:sldId id="594" r:id="rId19"/>
    <p:sldId id="767" r:id="rId20"/>
    <p:sldId id="647" r:id="rId21"/>
    <p:sldId id="757" r:id="rId22"/>
    <p:sldId id="772" r:id="rId23"/>
    <p:sldId id="758" r:id="rId24"/>
    <p:sldId id="774" r:id="rId25"/>
    <p:sldId id="781" r:id="rId2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FA0AA"/>
    <a:srgbClr val="96A8B3"/>
    <a:srgbClr val="2B649F"/>
    <a:srgbClr val="3275BA"/>
    <a:srgbClr val="008000"/>
    <a:srgbClr val="191919"/>
    <a:srgbClr val="333333"/>
    <a:srgbClr val="4C4C4C"/>
    <a:srgbClr val="CCCCCC"/>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83" autoAdjust="0"/>
    <p:restoredTop sz="90929"/>
  </p:normalViewPr>
  <p:slideViewPr>
    <p:cSldViewPr>
      <p:cViewPr>
        <p:scale>
          <a:sx n="81" d="100"/>
          <a:sy n="81" d="100"/>
        </p:scale>
        <p:origin x="-952" y="272"/>
      </p:cViewPr>
      <p:guideLst>
        <p:guide orient="horz" pos="2208"/>
        <p:guide pos="3072"/>
      </p:guideLst>
    </p:cSldViewPr>
  </p:slideViewPr>
  <p:outlineViewPr>
    <p:cViewPr>
      <p:scale>
        <a:sx n="33" d="100"/>
        <a:sy n="33" d="100"/>
      </p:scale>
      <p:origin x="0" y="0"/>
    </p:cViewPr>
  </p:outlineViewPr>
  <p:notesTextViewPr>
    <p:cViewPr>
      <p:scale>
        <a:sx n="100" d="100"/>
        <a:sy n="100" d="100"/>
      </p:scale>
      <p:origin x="0" y="0"/>
    </p:cViewPr>
  </p:notesTextViewPr>
  <p:sorterViewPr showFormatting="0">
    <p:cViewPr>
      <p:scale>
        <a:sx n="66" d="100"/>
        <a:sy n="66" d="100"/>
      </p:scale>
      <p:origin x="0" y="624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notesMaster" Target="notesMasters/notesMaster1.xml"/><Relationship Id="rId28" Type="http://schemas.openxmlformats.org/officeDocument/2006/relationships/handoutMaster" Target="handoutMasters/handout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9458"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659459" name="Rectangle 3"/>
          <p:cNvSpPr>
            <a:spLocks noGrp="1" noChangeArrowheads="1"/>
          </p:cNvSpPr>
          <p:nvPr>
            <p:ph type="dt" sz="quarter"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659460" name="Rectangle 4"/>
          <p:cNvSpPr>
            <a:spLocks noGrp="1" noChangeArrowheads="1"/>
          </p:cNvSpPr>
          <p:nvPr>
            <p:ph type="ftr" sz="quarter" idx="2"/>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659461" name="Rectangle 5"/>
          <p:cNvSpPr>
            <a:spLocks noGrp="1" noChangeArrowheads="1"/>
          </p:cNvSpPr>
          <p:nvPr>
            <p:ph type="sldNum" sz="quarter" idx="3"/>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72EFF6A2-E509-694F-A59F-7A9AC3FEAFF8}" type="slidenum">
              <a:rPr lang="en-US"/>
              <a:pPr/>
              <a:t>‹#›</a:t>
            </a:fld>
            <a:endParaRPr lang="en-US"/>
          </a:p>
        </p:txBody>
      </p:sp>
    </p:spTree>
    <p:extLst>
      <p:ext uri="{BB962C8B-B14F-4D97-AF65-F5344CB8AC3E}">
        <p14:creationId xmlns:p14="http://schemas.microsoft.com/office/powerpoint/2010/main" val="3588817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6F378ABB-E36A-8F41-8C91-0D3E9052DFE0}" type="slidenum">
              <a:rPr lang="en-US"/>
              <a:pPr/>
              <a:t>‹#›</a:t>
            </a:fld>
            <a:endParaRPr lang="en-US"/>
          </a:p>
        </p:txBody>
      </p:sp>
    </p:spTree>
    <p:extLst>
      <p:ext uri="{BB962C8B-B14F-4D97-AF65-F5344CB8AC3E}">
        <p14:creationId xmlns:p14="http://schemas.microsoft.com/office/powerpoint/2010/main" val="73103502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30000"/>
      </a:spcBef>
      <a:spcAft>
        <a:spcPct val="0"/>
      </a:spcAft>
      <a:defRPr sz="1200" kern="1200">
        <a:solidFill>
          <a:schemeClr val="tx1"/>
        </a:solidFill>
        <a:latin typeface="Arial" charset="0"/>
        <a:ea typeface="ＭＳ Ｐゴシック" charset="0"/>
        <a:cs typeface="+mn-cs"/>
      </a:defRPr>
    </a:lvl2pPr>
    <a:lvl3pPr marL="914400" algn="l" rtl="0" fontAlgn="base">
      <a:spcBef>
        <a:spcPct val="30000"/>
      </a:spcBef>
      <a:spcAft>
        <a:spcPct val="0"/>
      </a:spcAft>
      <a:defRPr sz="1200" kern="1200">
        <a:solidFill>
          <a:schemeClr val="tx1"/>
        </a:solidFill>
        <a:latin typeface="Arial" charset="0"/>
        <a:ea typeface="ＭＳ Ｐゴシック" charset="0"/>
        <a:cs typeface="+mn-cs"/>
      </a:defRPr>
    </a:lvl3pPr>
    <a:lvl4pPr marL="1371600" algn="l" rtl="0" fontAlgn="base">
      <a:spcBef>
        <a:spcPct val="30000"/>
      </a:spcBef>
      <a:spcAft>
        <a:spcPct val="0"/>
      </a:spcAft>
      <a:defRPr sz="1200" kern="1200">
        <a:solidFill>
          <a:schemeClr val="tx1"/>
        </a:solidFill>
        <a:latin typeface="Arial" charset="0"/>
        <a:ea typeface="ＭＳ Ｐゴシック" charset="0"/>
        <a:cs typeface="+mn-cs"/>
      </a:defRPr>
    </a:lvl4pPr>
    <a:lvl5pPr marL="1828800" algn="l" rtl="0" fontAlgn="base">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0FC15A-15B0-F248-8933-3154C556458B}" type="slidenum">
              <a:rPr lang="en-US"/>
              <a:pPr/>
              <a:t>1</a:t>
            </a:fld>
            <a:endParaRPr lang="en-US"/>
          </a:p>
        </p:txBody>
      </p:sp>
      <p:sp>
        <p:nvSpPr>
          <p:cNvPr id="81817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181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r>
              <a:rPr lang="en-US" dirty="0" smtClean="0"/>
              <a:t>The image shows the </a:t>
            </a:r>
            <a:r>
              <a:rPr lang="en-US" dirty="0" err="1" smtClean="0"/>
              <a:t>IceCube</a:t>
            </a:r>
            <a:r>
              <a:rPr lang="en-US" baseline="0" dirty="0" smtClean="0"/>
              <a:t> Lab at the South Pole. This building hosts the computers that collect, process and store the signals received from over 5,000 </a:t>
            </a:r>
            <a:r>
              <a:rPr lang="en-US" baseline="0" dirty="0" err="1" smtClean="0"/>
              <a:t>IceCube</a:t>
            </a:r>
            <a:r>
              <a:rPr lang="en-US" baseline="0" dirty="0" smtClean="0"/>
              <a:t> sensors buried in the ice. From here, data is sent to UW-Madison, WI, by satellite.</a:t>
            </a:r>
          </a:p>
          <a:p>
            <a:endParaRPr lang="en-US" baseline="0" dirty="0" smtClean="0"/>
          </a:p>
          <a:p>
            <a:r>
              <a:rPr lang="en-US" baseline="0" dirty="0" smtClean="0"/>
              <a:t>This is an actual image taken by </a:t>
            </a:r>
            <a:r>
              <a:rPr lang="en-US" baseline="0" dirty="0" err="1" smtClean="0"/>
              <a:t>IceCube</a:t>
            </a:r>
            <a:r>
              <a:rPr lang="en-US" baseline="0" dirty="0" smtClean="0"/>
              <a:t> </a:t>
            </a:r>
            <a:r>
              <a:rPr lang="en-US" baseline="0" dirty="0" err="1" smtClean="0"/>
              <a:t>winterover</a:t>
            </a:r>
            <a:r>
              <a:rPr lang="en-US" baseline="0" dirty="0" smtClean="0"/>
              <a:t> Ian Rees on July 30, 2014.</a:t>
            </a:r>
          </a:p>
          <a:p>
            <a:r>
              <a:rPr lang="en-US" baseline="0" dirty="0" smtClean="0"/>
              <a:t>Read more about it here:</a:t>
            </a:r>
          </a:p>
          <a:p>
            <a:r>
              <a:rPr lang="en-US" dirty="0" smtClean="0"/>
              <a:t>http://</a:t>
            </a:r>
            <a:r>
              <a:rPr lang="en-US" dirty="0" err="1" smtClean="0"/>
              <a:t>icecube.wisc.edu</a:t>
            </a:r>
            <a:r>
              <a:rPr lang="en-US" dirty="0" smtClean="0"/>
              <a:t>/news/view/250</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image shows different sources of neutrinos and which</a:t>
            </a:r>
            <a:r>
              <a:rPr lang="en-US" baseline="0" dirty="0" smtClean="0"/>
              <a:t> are the ones that </a:t>
            </a:r>
            <a:r>
              <a:rPr lang="en-US" baseline="0" dirty="0" err="1" smtClean="0"/>
              <a:t>IceCube</a:t>
            </a:r>
            <a:r>
              <a:rPr lang="en-US" baseline="0" dirty="0" smtClean="0"/>
              <a:t> is looking for. Most neutrinos that reach us are produced by the Sun, but those are too low in energy and are not seen by </a:t>
            </a:r>
            <a:r>
              <a:rPr lang="en-US" baseline="0" dirty="0" err="1" smtClean="0"/>
              <a:t>IceCube</a:t>
            </a:r>
            <a:r>
              <a:rPr lang="en-US" baseline="0" dirty="0" smtClean="0"/>
              <a:t>.</a:t>
            </a:r>
          </a:p>
          <a:p>
            <a:r>
              <a:rPr lang="en-US" baseline="0" dirty="0" err="1" smtClean="0"/>
              <a:t>IceCube</a:t>
            </a:r>
            <a:r>
              <a:rPr lang="en-US" baseline="0" dirty="0" smtClean="0"/>
              <a:t> was designed to detect the highest energy neutrinos, those with energies above a few </a:t>
            </a:r>
            <a:r>
              <a:rPr lang="en-US" baseline="0" dirty="0" err="1" smtClean="0"/>
              <a:t>TeV</a:t>
            </a:r>
            <a:r>
              <a:rPr lang="en-US" baseline="0" dirty="0" smtClean="0"/>
              <a:t>. Those neutrinos can only be produced by the interaction of cosmic rays with the atmosphere – which are then called atmospheric neutrinos – or they are produced beyond our Solar System, and are then called cosmic neutrinos. </a:t>
            </a:r>
            <a:endParaRPr lang="en-US" dirty="0"/>
          </a:p>
        </p:txBody>
      </p:sp>
      <p:sp>
        <p:nvSpPr>
          <p:cNvPr id="4" name="Slide Number Placeholder 3"/>
          <p:cNvSpPr>
            <a:spLocks noGrp="1"/>
          </p:cNvSpPr>
          <p:nvPr>
            <p:ph type="sldNum" sz="quarter" idx="10"/>
          </p:nvPr>
        </p:nvSpPr>
        <p:spPr/>
        <p:txBody>
          <a:bodyPr/>
          <a:lstStyle/>
          <a:p>
            <a:fld id="{6F378ABB-E36A-8F41-8C91-0D3E9052DFE0}" type="slidenum">
              <a:rPr lang="en-US" smtClean="0"/>
              <a:pPr/>
              <a:t>10</a:t>
            </a:fld>
            <a:endParaRPr lang="en-US"/>
          </a:p>
        </p:txBody>
      </p:sp>
    </p:spTree>
    <p:extLst>
      <p:ext uri="{BB962C8B-B14F-4D97-AF65-F5344CB8AC3E}">
        <p14:creationId xmlns:p14="http://schemas.microsoft.com/office/powerpoint/2010/main" val="1455676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image shows the different types of particles that </a:t>
            </a:r>
            <a:r>
              <a:rPr lang="en-US" dirty="0" err="1" smtClean="0"/>
              <a:t>IceCube</a:t>
            </a:r>
            <a:r>
              <a:rPr lang="en-US" baseline="0" dirty="0" smtClean="0"/>
              <a:t> can detect.</a:t>
            </a:r>
          </a:p>
          <a:p>
            <a:endParaRPr lang="en-US" baseline="0" dirty="0" smtClean="0"/>
          </a:p>
          <a:p>
            <a:r>
              <a:rPr lang="en-US" baseline="0" dirty="0" smtClean="0"/>
              <a:t>Cosmic rays are high-energy charged particles that constantly bombard the Earth from all directions. They are created in powerful cosmic engines and reach energies higher than any other particle in nature or in a lab. The highest-energy cosmic rays have been measured to have an energy over a million times the energy at the  LHC (the particle accelerator at CERN, Geneva, Switzerland, so far the most powerful accelerator made by humans). Most cosmic rays are protons, but they also include heavier nuclei as well as electrons. </a:t>
            </a:r>
          </a:p>
          <a:p>
            <a:endParaRPr lang="en-US" baseline="0" dirty="0" smtClean="0"/>
          </a:p>
          <a:p>
            <a:r>
              <a:rPr lang="en-US" baseline="0" dirty="0" smtClean="0"/>
              <a:t>Cosmic rays are charged and thus bend on their way to Earth due to the magnetic fields in the galaxy and in intergalactic space. When cosmic rays reach Earth’s atmosphere, they create a shower of particles including neutrinos and </a:t>
            </a:r>
            <a:r>
              <a:rPr lang="en-US" baseline="0" dirty="0" err="1" smtClean="0"/>
              <a:t>muons</a:t>
            </a:r>
            <a:r>
              <a:rPr lang="en-US" baseline="0" dirty="0" smtClean="0"/>
              <a:t>. These are called atmospheric neutrinos and </a:t>
            </a:r>
            <a:r>
              <a:rPr lang="en-US" baseline="0" dirty="0" err="1" smtClean="0"/>
              <a:t>muons</a:t>
            </a:r>
            <a:r>
              <a:rPr lang="en-US" baseline="0" dirty="0" smtClean="0"/>
              <a:t>, since they are created in the Earth’s atmosphere. </a:t>
            </a:r>
            <a:r>
              <a:rPr lang="en-US" baseline="0" dirty="0" err="1" smtClean="0"/>
              <a:t>IceCube</a:t>
            </a:r>
            <a:r>
              <a:rPr lang="en-US" baseline="0" dirty="0" smtClean="0"/>
              <a:t> sees atmospheric neutrinos from all directions, since they can cross through the Earth without interacting. However, </a:t>
            </a:r>
            <a:r>
              <a:rPr lang="en-US" baseline="0" dirty="0" err="1" smtClean="0"/>
              <a:t>IceCube</a:t>
            </a:r>
            <a:r>
              <a:rPr lang="en-US" baseline="0" dirty="0" smtClean="0"/>
              <a:t> sees only those atmospheric </a:t>
            </a:r>
            <a:r>
              <a:rPr lang="en-US" baseline="0" dirty="0" err="1" smtClean="0"/>
              <a:t>muons</a:t>
            </a:r>
            <a:r>
              <a:rPr lang="en-US" baseline="0" dirty="0" smtClean="0"/>
              <a:t> created in the Southern Hemisphere, and only a fraction of them in fact, since </a:t>
            </a:r>
            <a:r>
              <a:rPr lang="en-US" baseline="0" dirty="0" err="1" smtClean="0"/>
              <a:t>muons</a:t>
            </a:r>
            <a:r>
              <a:rPr lang="en-US" baseline="0" dirty="0" smtClean="0"/>
              <a:t> are absorbed after traveling a few kilometers inside the Earth.</a:t>
            </a:r>
          </a:p>
          <a:p>
            <a:endParaRPr lang="en-US" baseline="0" dirty="0" smtClean="0"/>
          </a:p>
          <a:p>
            <a:r>
              <a:rPr lang="en-US" baseline="0" dirty="0" err="1" smtClean="0"/>
              <a:t>IceCube</a:t>
            </a:r>
            <a:r>
              <a:rPr lang="en-US" baseline="0" dirty="0" smtClean="0"/>
              <a:t> also sees cosmic or astrophysical neutrinos, created beyond the Solar System, that reach the Earth bringing us information about the far and extreme universe. Neutrinos do not bend because they are neutral particles. We think that the same cosmic environment that creates cosmic rays also produces high-energy neutrinos.</a:t>
            </a:r>
            <a:endParaRPr lang="en-US" dirty="0"/>
          </a:p>
        </p:txBody>
      </p:sp>
      <p:sp>
        <p:nvSpPr>
          <p:cNvPr id="4" name="Slide Number Placeholder 3"/>
          <p:cNvSpPr>
            <a:spLocks noGrp="1"/>
          </p:cNvSpPr>
          <p:nvPr>
            <p:ph type="sldNum" sz="quarter" idx="10"/>
          </p:nvPr>
        </p:nvSpPr>
        <p:spPr/>
        <p:txBody>
          <a:bodyPr/>
          <a:lstStyle/>
          <a:p>
            <a:fld id="{6F378ABB-E36A-8F41-8C91-0D3E9052DFE0}" type="slidenum">
              <a:rPr lang="en-US" smtClean="0"/>
              <a:pPr/>
              <a:t>11</a:t>
            </a:fld>
            <a:endParaRPr lang="en-US"/>
          </a:p>
        </p:txBody>
      </p:sp>
    </p:spTree>
    <p:extLst>
      <p:ext uri="{BB962C8B-B14F-4D97-AF65-F5344CB8AC3E}">
        <p14:creationId xmlns:p14="http://schemas.microsoft.com/office/powerpoint/2010/main" val="2753776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704E82F-E339-C947-89AB-F80A016E9A73}" type="slidenum">
              <a:rPr lang="en-US" sz="1200">
                <a:latin typeface="Calibri" charset="0"/>
              </a:rPr>
              <a:pPr eaLnBrk="1" hangingPunct="1"/>
              <a:t>12</a:t>
            </a:fld>
            <a:endParaRPr lang="en-US" sz="1200">
              <a:latin typeface="Calibri" charset="0"/>
            </a:endParaRPr>
          </a:p>
        </p:txBody>
      </p:sp>
      <p:sp>
        <p:nvSpPr>
          <p:cNvPr id="16387"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6388"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latin typeface="Arial" charset="0"/>
                <a:ea typeface="ＭＳ Ｐゴシック" charset="0"/>
                <a:cs typeface="ＭＳ Ｐゴシック" charset="0"/>
              </a:rPr>
              <a:t>The energy spectrum of cosmic rays is well studied, but their origin is a 100-year-old conundrum. How and can where nature accelerate protons – most cosmic rays are protons – to those extreme energies?</a:t>
            </a:r>
          </a:p>
          <a:p>
            <a:r>
              <a:rPr lang="en-US" sz="1200" kern="1200" dirty="0" smtClean="0">
                <a:solidFill>
                  <a:schemeClr val="tx1"/>
                </a:solidFill>
                <a:latin typeface="Arial" charset="0"/>
                <a:ea typeface="ＭＳ Ｐゴシック" charset="0"/>
                <a:cs typeface="ＭＳ Ｐゴシック" charset="0"/>
              </a:rPr>
              <a:t>Cosmic rays were the first particles to be names “cosmic messengers,” since they can bring us information from the far and extreme universe, from the powerful cosmic engines where protons can be accelerated to energies around and above 10</a:t>
            </a:r>
            <a:r>
              <a:rPr lang="en-US" sz="1200" kern="1200" baseline="30000" dirty="0" smtClean="0">
                <a:solidFill>
                  <a:schemeClr val="tx1"/>
                </a:solidFill>
                <a:latin typeface="Arial" charset="0"/>
                <a:ea typeface="ＭＳ Ｐゴシック" charset="0"/>
                <a:cs typeface="ＭＳ Ｐゴシック" charset="0"/>
              </a:rPr>
              <a:t>20</a:t>
            </a:r>
            <a:r>
              <a:rPr lang="en-US" sz="1200" kern="1200" baseline="0" dirty="0" smtClean="0">
                <a:solidFill>
                  <a:schemeClr val="tx1"/>
                </a:solidFill>
                <a:latin typeface="Arial" charset="0"/>
                <a:ea typeface="ＭＳ Ｐゴシック" charset="0"/>
                <a:cs typeface="ＭＳ Ｐゴシック" charset="0"/>
              </a:rPr>
              <a:t> </a:t>
            </a:r>
            <a:r>
              <a:rPr lang="en-US" sz="1200" kern="1200" baseline="0" dirty="0" err="1" smtClean="0">
                <a:solidFill>
                  <a:schemeClr val="tx1"/>
                </a:solidFill>
                <a:latin typeface="Arial" charset="0"/>
                <a:ea typeface="ＭＳ Ｐゴシック" charset="0"/>
                <a:cs typeface="ＭＳ Ｐゴシック" charset="0"/>
              </a:rPr>
              <a:t>eV</a:t>
            </a:r>
            <a:r>
              <a:rPr lang="en-US" sz="1200" kern="1200" baseline="0" dirty="0" smtClean="0">
                <a:solidFill>
                  <a:schemeClr val="tx1"/>
                </a:solidFill>
                <a:latin typeface="Arial" charset="0"/>
                <a:ea typeface="ＭＳ Ｐゴシック" charset="0"/>
                <a:cs typeface="ＭＳ Ｐゴシック" charset="0"/>
              </a:rPr>
              <a:t>.</a:t>
            </a:r>
          </a:p>
          <a:p>
            <a:r>
              <a:rPr lang="en-US" sz="1200" kern="1200" baseline="0" dirty="0" smtClean="0">
                <a:solidFill>
                  <a:schemeClr val="tx1"/>
                </a:solidFill>
                <a:latin typeface="Arial" charset="0"/>
                <a:ea typeface="ＭＳ Ｐゴシック" charset="0"/>
                <a:cs typeface="ＭＳ Ｐゴシック" charset="0"/>
              </a:rPr>
              <a:t>Scientists think that cosmic objects such as supernovas, gamma-ray bursts or active galactic nuclei can be the sources of cosmic rays.</a:t>
            </a:r>
          </a:p>
          <a:p>
            <a:r>
              <a:rPr lang="en-US" sz="1200" kern="1200" baseline="0" dirty="0" smtClean="0">
                <a:solidFill>
                  <a:schemeClr val="tx1"/>
                </a:solidFill>
                <a:latin typeface="Arial" charset="0"/>
                <a:ea typeface="ＭＳ Ｐゴシック" charset="0"/>
                <a:cs typeface="ＭＳ Ｐゴシック" charset="0"/>
              </a:rPr>
              <a:t>By learning more about cosmic rays, scientist expect to learn more about the insides of these powerful cosmic objects, the most extreme environment in our universe.</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BA6796-3F7A-A240-951C-AAF125D48232}" type="slidenum">
              <a:rPr lang="en-US"/>
              <a:pPr/>
              <a:t>13</a:t>
            </a:fld>
            <a:endParaRPr lang="en-US"/>
          </a:p>
        </p:txBody>
      </p:sp>
      <p:sp>
        <p:nvSpPr>
          <p:cNvPr id="12124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2124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r>
              <a:rPr lang="en-US" dirty="0" smtClean="0"/>
              <a:t>Cosmic</a:t>
            </a:r>
            <a:r>
              <a:rPr lang="en-US" baseline="0" dirty="0" smtClean="0"/>
              <a:t> rays are not the only cosmic messenger. Neutrinos and gamma rays can also tell us about the most extreme places in the universe.</a:t>
            </a:r>
          </a:p>
          <a:p>
            <a:endParaRPr lang="en-US" dirty="0" smtClean="0"/>
          </a:p>
          <a:p>
            <a:r>
              <a:rPr lang="en-US" dirty="0" smtClean="0"/>
              <a:t>In the image, we have a schematic of a cosmic source,</a:t>
            </a:r>
            <a:r>
              <a:rPr lang="en-US" baseline="0" dirty="0" smtClean="0"/>
              <a:t> such as a black hole. </a:t>
            </a:r>
          </a:p>
          <a:p>
            <a:r>
              <a:rPr lang="en-US" baseline="0" dirty="0" smtClean="0"/>
              <a:t>The source accelerates protons to very extreme energies. These protons will interact with the radiation and/or gas around the source and will create secondary particles called </a:t>
            </a:r>
            <a:r>
              <a:rPr lang="en-US" baseline="0" dirty="0" err="1" smtClean="0"/>
              <a:t>pions</a:t>
            </a:r>
            <a:r>
              <a:rPr lang="en-US" baseline="0" dirty="0" smtClean="0"/>
              <a:t>. </a:t>
            </a:r>
            <a:r>
              <a:rPr lang="en-US" baseline="0" dirty="0" err="1" smtClean="0"/>
              <a:t>Pions</a:t>
            </a:r>
            <a:r>
              <a:rPr lang="en-US" baseline="0" dirty="0" smtClean="0"/>
              <a:t> are hadrons, as protons are, since they are made up of quarks. Protons, and neutrons, are made up of three quarks, while </a:t>
            </a:r>
            <a:r>
              <a:rPr lang="en-US" baseline="0" dirty="0" err="1" smtClean="0"/>
              <a:t>pions</a:t>
            </a:r>
            <a:r>
              <a:rPr lang="en-US" baseline="0" dirty="0" smtClean="0"/>
              <a:t> are made up of two quarks. </a:t>
            </a:r>
          </a:p>
          <a:p>
            <a:r>
              <a:rPr lang="en-US" baseline="0" dirty="0" smtClean="0"/>
              <a:t>Charged </a:t>
            </a:r>
            <a:r>
              <a:rPr lang="en-US" baseline="0" dirty="0" err="1" smtClean="0"/>
              <a:t>pions</a:t>
            </a:r>
            <a:r>
              <a:rPr lang="en-US" baseline="0" dirty="0" smtClean="0"/>
              <a:t> will create neutrinos, as shown in the image, while neutral prions will create gamma rays.  </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image shows the three types of cosmic messengers: cosmic rays (displayed as a proton), gamma rays (photon) and neutrinos.</a:t>
            </a:r>
          </a:p>
          <a:p>
            <a:endParaRPr lang="en-US" baseline="0" dirty="0" smtClean="0"/>
          </a:p>
          <a:p>
            <a:r>
              <a:rPr lang="en-US" baseline="0" dirty="0" smtClean="0"/>
              <a:t>As we had seen before, when cosmic rays reach the Earth they do not point to their source since they have been bent while crossing magnetic fields in our galaxy and beyond.</a:t>
            </a:r>
          </a:p>
          <a:p>
            <a:r>
              <a:rPr lang="en-US" baseline="0" dirty="0" smtClean="0"/>
              <a:t>Gamma rays will reach Earth’s atmosphere in a straight line from their sources, but they will immediately interact when penetrating in the atmosphere. Photons, the carriers of the electromagnetic force, interact with any charged particle. If we want to learn about the incoming gamma ray, we need to detect the shower of secondary particles that they create. In fact, there are special telescopes that do so.</a:t>
            </a:r>
          </a:p>
          <a:p>
            <a:r>
              <a:rPr lang="en-US" baseline="0" dirty="0" smtClean="0"/>
              <a:t>Neutrinos, neutral particles that only interact through the weak force, are the only cosmic messengers that will travel without disruption from their sources to detectors on Earth.</a:t>
            </a:r>
          </a:p>
          <a:p>
            <a:endParaRPr lang="en-US" baseline="0" dirty="0" smtClean="0"/>
          </a:p>
        </p:txBody>
      </p:sp>
      <p:sp>
        <p:nvSpPr>
          <p:cNvPr id="4" name="Slide Number Placeholder 3"/>
          <p:cNvSpPr>
            <a:spLocks noGrp="1"/>
          </p:cNvSpPr>
          <p:nvPr>
            <p:ph type="sldNum" sz="quarter" idx="10"/>
          </p:nvPr>
        </p:nvSpPr>
        <p:spPr/>
        <p:txBody>
          <a:bodyPr/>
          <a:lstStyle/>
          <a:p>
            <a:fld id="{6F378ABB-E36A-8F41-8C91-0D3E9052DFE0}" type="slidenum">
              <a:rPr lang="en-US" smtClean="0"/>
              <a:pPr/>
              <a:t>14</a:t>
            </a:fld>
            <a:endParaRPr lang="en-US"/>
          </a:p>
        </p:txBody>
      </p:sp>
    </p:spTree>
    <p:extLst>
      <p:ext uri="{BB962C8B-B14F-4D97-AF65-F5344CB8AC3E}">
        <p14:creationId xmlns:p14="http://schemas.microsoft.com/office/powerpoint/2010/main" val="4265488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E87736-83AD-5C41-B38E-280B099E62D5}" type="slidenum">
              <a:rPr lang="en-US"/>
              <a:pPr/>
              <a:t>15</a:t>
            </a:fld>
            <a:endParaRPr lang="en-US"/>
          </a:p>
        </p:txBody>
      </p:sp>
      <p:sp>
        <p:nvSpPr>
          <p:cNvPr id="878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78595" name="Rectangle 3"/>
          <p:cNvSpPr>
            <a:spLocks noGrp="1" noChangeArrowheads="1"/>
          </p:cNvSpPr>
          <p:nvPr>
            <p:ph type="body" idx="1"/>
          </p:nvPr>
        </p:nvSpPr>
        <p:spPr/>
        <p:txBody>
          <a:bodyPr/>
          <a:lstStyle/>
          <a:p>
            <a:r>
              <a:rPr lang="en-US" dirty="0" smtClean="0"/>
              <a:t>Neutrinos</a:t>
            </a:r>
            <a:r>
              <a:rPr lang="en-US" baseline="0" dirty="0" smtClean="0"/>
              <a:t> are great at reaching the Earth without disruption, but then how can we detect them when they cross our detector?</a:t>
            </a:r>
          </a:p>
          <a:p>
            <a:endParaRPr lang="en-US" baseline="0" dirty="0" smtClean="0"/>
          </a:p>
          <a:p>
            <a:r>
              <a:rPr lang="en-US" baseline="0" dirty="0" smtClean="0"/>
              <a:t>We need a huge detector, because only one in a million neutrinos will interact.</a:t>
            </a:r>
          </a:p>
          <a:p>
            <a:r>
              <a:rPr lang="en-US" baseline="0" dirty="0" smtClean="0"/>
              <a:t>We need a transparent and dark detector, so that we can observe the effect of the neutrino interaction.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573D51-BC3E-0146-AA82-71B258655389}" type="slidenum">
              <a:rPr lang="en-US"/>
              <a:pPr/>
              <a:t>16</a:t>
            </a:fld>
            <a:endParaRPr lang="en-US"/>
          </a:p>
        </p:txBody>
      </p:sp>
      <p:sp>
        <p:nvSpPr>
          <p:cNvPr id="9574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57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404478-F89D-7741-BFF2-3239664C0882}" type="slidenum">
              <a:rPr lang="en-US"/>
              <a:pPr/>
              <a:t>17</a:t>
            </a:fld>
            <a:endParaRPr lang="en-US"/>
          </a:p>
        </p:txBody>
      </p:sp>
      <p:sp>
        <p:nvSpPr>
          <p:cNvPr id="9144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14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IceCube</a:t>
            </a:r>
            <a:r>
              <a:rPr lang="en-US" dirty="0" smtClean="0"/>
              <a:t> </a:t>
            </a:r>
            <a:r>
              <a:rPr lang="en-US" b="1" dirty="0" smtClean="0"/>
              <a:t>observes neutrinos only indirectly</a:t>
            </a:r>
            <a:r>
              <a:rPr lang="en-US" dirty="0" smtClean="0"/>
              <a:t>. Very high energy neutrinos that have traveled through the Universe and accidentally crashed into an atomic nucleus in the ice will be observed thanks to the interaction of secondary particles with the ice. The nuclear reaction made by a single neutrino produces a stream of particles that create a burst of blue light, known as</a:t>
            </a:r>
            <a:r>
              <a:rPr lang="en-US" baseline="0" dirty="0" smtClean="0"/>
              <a:t> Cherenkov light (see video) </a:t>
            </a:r>
            <a:r>
              <a:rPr lang="en-US" dirty="0" smtClean="0"/>
              <a:t>This shimmering light is detected by an array of optical light sensors, called DOMs, frozen within the ice.</a:t>
            </a:r>
          </a:p>
          <a:p>
            <a:endParaRPr lang="en-US" dirty="0" smtClean="0"/>
          </a:p>
          <a:p>
            <a:r>
              <a:rPr lang="en-US" dirty="0" smtClean="0"/>
              <a:t>Read more here:</a:t>
            </a:r>
          </a:p>
          <a:p>
            <a:r>
              <a:rPr lang="en-US" dirty="0" smtClean="0"/>
              <a:t>http://</a:t>
            </a:r>
            <a:r>
              <a:rPr lang="en-US" dirty="0" err="1" smtClean="0"/>
              <a:t>icecube.wisc.edu</a:t>
            </a:r>
            <a:r>
              <a:rPr lang="en-US" dirty="0" smtClean="0"/>
              <a:t>/</a:t>
            </a:r>
            <a:r>
              <a:rPr lang="en-US" dirty="0" err="1" smtClean="0"/>
              <a:t>masterclass</a:t>
            </a:r>
            <a:r>
              <a:rPr lang="en-US" dirty="0" smtClean="0"/>
              <a:t>/neutrinos</a:t>
            </a:r>
            <a:endParaRPr lang="en-US" dirty="0"/>
          </a:p>
        </p:txBody>
      </p:sp>
      <p:sp>
        <p:nvSpPr>
          <p:cNvPr id="4" name="Slide Number Placeholder 3"/>
          <p:cNvSpPr>
            <a:spLocks noGrp="1"/>
          </p:cNvSpPr>
          <p:nvPr>
            <p:ph type="sldNum" sz="quarter" idx="10"/>
          </p:nvPr>
        </p:nvSpPr>
        <p:spPr/>
        <p:txBody>
          <a:bodyPr/>
          <a:lstStyle/>
          <a:p>
            <a:fld id="{6F378ABB-E36A-8F41-8C91-0D3E9052DFE0}" type="slidenum">
              <a:rPr lang="en-US" smtClean="0"/>
              <a:pPr/>
              <a:t>18</a:t>
            </a:fld>
            <a:endParaRPr lang="en-US"/>
          </a:p>
        </p:txBody>
      </p:sp>
    </p:spTree>
    <p:extLst>
      <p:ext uri="{BB962C8B-B14F-4D97-AF65-F5344CB8AC3E}">
        <p14:creationId xmlns:p14="http://schemas.microsoft.com/office/powerpoint/2010/main" val="3766415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7903B6-7E74-1543-9D81-CDE29FCA45E1}" type="slidenum">
              <a:rPr lang="en-US"/>
              <a:pPr/>
              <a:t>19</a:t>
            </a:fld>
            <a:endParaRPr lang="en-US"/>
          </a:p>
        </p:txBody>
      </p:sp>
      <p:sp>
        <p:nvSpPr>
          <p:cNvPr id="10485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48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F5FC7F-604F-D94F-B576-3A0680423FB2}" type="slidenum">
              <a:rPr lang="en-US"/>
              <a:pPr/>
              <a:t>2</a:t>
            </a:fld>
            <a:endParaRPr lang="en-US"/>
          </a:p>
        </p:txBody>
      </p:sp>
      <p:sp>
        <p:nvSpPr>
          <p:cNvPr id="1056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56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as we explained before, </a:t>
            </a:r>
            <a:r>
              <a:rPr lang="en-US" dirty="0" err="1" smtClean="0"/>
              <a:t>IceCube</a:t>
            </a:r>
            <a:r>
              <a:rPr lang="en-US" baseline="0" dirty="0" smtClean="0"/>
              <a:t> sees not only astrophysical or cosmic neutrinos, which are a few per year.</a:t>
            </a:r>
          </a:p>
          <a:p>
            <a:r>
              <a:rPr lang="en-US" baseline="0" dirty="0" smtClean="0"/>
              <a:t>It also sees atmospheric </a:t>
            </a:r>
            <a:r>
              <a:rPr lang="en-US" baseline="0" dirty="0" err="1" smtClean="0"/>
              <a:t>muons</a:t>
            </a:r>
            <a:r>
              <a:rPr lang="en-US" baseline="0" dirty="0" smtClean="0"/>
              <a:t> and neutrinos…which are much more abundant.</a:t>
            </a:r>
          </a:p>
          <a:p>
            <a:r>
              <a:rPr lang="en-US" baseline="0" dirty="0" smtClean="0"/>
              <a:t>The video shows 10 </a:t>
            </a:r>
            <a:r>
              <a:rPr lang="en-US" baseline="0" dirty="0" err="1" smtClean="0"/>
              <a:t>miliseconds</a:t>
            </a:r>
            <a:r>
              <a:rPr lang="en-US" baseline="0" dirty="0" smtClean="0"/>
              <a:t> of data in </a:t>
            </a:r>
            <a:r>
              <a:rPr lang="en-US" baseline="0" dirty="0" err="1" smtClean="0"/>
              <a:t>IceCube</a:t>
            </a:r>
            <a:endParaRPr lang="en-US" dirty="0"/>
          </a:p>
        </p:txBody>
      </p:sp>
      <p:sp>
        <p:nvSpPr>
          <p:cNvPr id="4" name="Slide Number Placeholder 3"/>
          <p:cNvSpPr>
            <a:spLocks noGrp="1"/>
          </p:cNvSpPr>
          <p:nvPr>
            <p:ph type="sldNum" sz="quarter" idx="10"/>
          </p:nvPr>
        </p:nvSpPr>
        <p:spPr/>
        <p:txBody>
          <a:bodyPr/>
          <a:lstStyle/>
          <a:p>
            <a:fld id="{6F378ABB-E36A-8F41-8C91-0D3E9052DFE0}" type="slidenum">
              <a:rPr lang="en-US" smtClean="0"/>
              <a:pPr/>
              <a:t>20</a:t>
            </a:fld>
            <a:endParaRPr lang="en-US"/>
          </a:p>
        </p:txBody>
      </p:sp>
    </p:spTree>
    <p:extLst>
      <p:ext uri="{BB962C8B-B14F-4D97-AF65-F5344CB8AC3E}">
        <p14:creationId xmlns:p14="http://schemas.microsoft.com/office/powerpoint/2010/main" val="553550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Muons</a:t>
            </a:r>
            <a:r>
              <a:rPr lang="en-US" baseline="0" dirty="0" smtClean="0"/>
              <a:t> are the most abundant particles in </a:t>
            </a:r>
            <a:r>
              <a:rPr lang="en-US" baseline="0" dirty="0" err="1" smtClean="0"/>
              <a:t>IceCube</a:t>
            </a:r>
            <a:r>
              <a:rPr lang="en-US" baseline="0" dirty="0" smtClean="0"/>
              <a:t>. They are produced by the interaction of cosmic rays in the atmosphere, by the interaction of atmospheric </a:t>
            </a:r>
            <a:r>
              <a:rPr lang="en-US" baseline="0" dirty="0" err="1" smtClean="0"/>
              <a:t>muon</a:t>
            </a:r>
            <a:r>
              <a:rPr lang="en-US" baseline="0" dirty="0" smtClean="0"/>
              <a:t> neutrinos in the ice, and by the interaction of astrophysical </a:t>
            </a:r>
            <a:r>
              <a:rPr lang="en-US" baseline="0" dirty="0" err="1" smtClean="0"/>
              <a:t>muon</a:t>
            </a:r>
            <a:r>
              <a:rPr lang="en-US" baseline="0" dirty="0" smtClean="0"/>
              <a:t> neutrinos. Atmospheric neutrinos are mainly </a:t>
            </a:r>
            <a:r>
              <a:rPr lang="en-US" baseline="0" dirty="0" err="1" smtClean="0"/>
              <a:t>muon</a:t>
            </a:r>
            <a:r>
              <a:rPr lang="en-US" baseline="0" dirty="0" smtClean="0"/>
              <a:t> neutrinos. Cosmic neutrinos will come in equal ratios of electron, </a:t>
            </a:r>
            <a:r>
              <a:rPr lang="en-US" baseline="0" dirty="0" err="1" smtClean="0"/>
              <a:t>muon</a:t>
            </a:r>
            <a:r>
              <a:rPr lang="en-US" baseline="0" dirty="0" smtClean="0"/>
              <a:t> and tau neutrinos. </a:t>
            </a:r>
          </a:p>
          <a:p>
            <a:endParaRPr lang="en-US" baseline="0" dirty="0" smtClean="0"/>
          </a:p>
          <a:p>
            <a:r>
              <a:rPr lang="en-US" baseline="0" dirty="0" err="1" smtClean="0"/>
              <a:t>IceCube</a:t>
            </a:r>
            <a:r>
              <a:rPr lang="en-US" baseline="0" dirty="0" smtClean="0"/>
              <a:t> sees one atmospheric neutrino per every </a:t>
            </a:r>
            <a:r>
              <a:rPr lang="en-US" baseline="0" dirty="0" err="1" smtClean="0"/>
              <a:t>millon</a:t>
            </a:r>
            <a:r>
              <a:rPr lang="en-US" baseline="0" dirty="0" smtClean="0"/>
              <a:t> </a:t>
            </a:r>
            <a:r>
              <a:rPr lang="en-US" baseline="0" dirty="0" err="1" smtClean="0"/>
              <a:t>muons</a:t>
            </a:r>
            <a:r>
              <a:rPr lang="en-US" baseline="0" dirty="0" smtClean="0"/>
              <a:t>. And one cosmic neutrino per every few thousand atmospheric neutrinos! As you can guess, detecting cosmic neutrinos is not easy!</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6F378ABB-E36A-8F41-8C91-0D3E9052DFE0}" type="slidenum">
              <a:rPr lang="en-US" smtClean="0"/>
              <a:pPr/>
              <a:t>21</a:t>
            </a:fld>
            <a:endParaRPr lang="en-US"/>
          </a:p>
        </p:txBody>
      </p:sp>
    </p:spTree>
    <p:extLst>
      <p:ext uri="{BB962C8B-B14F-4D97-AF65-F5344CB8AC3E}">
        <p14:creationId xmlns:p14="http://schemas.microsoft.com/office/powerpoint/2010/main" val="10035449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image shows three typical signatures, or patterns</a:t>
            </a:r>
            <a:r>
              <a:rPr lang="en-US" baseline="0" dirty="0" smtClean="0"/>
              <a:t>, in </a:t>
            </a:r>
            <a:r>
              <a:rPr lang="en-US" baseline="0" dirty="0" err="1" smtClean="0"/>
              <a:t>IceCube</a:t>
            </a:r>
            <a:r>
              <a:rPr lang="en-US" baseline="0" dirty="0" smtClean="0"/>
              <a:t>. </a:t>
            </a:r>
          </a:p>
          <a:p>
            <a:r>
              <a:rPr lang="en-US" baseline="0" dirty="0" smtClean="0"/>
              <a:t>Remember: Red means that light was detected earliest in those </a:t>
            </a:r>
            <a:r>
              <a:rPr lang="en-US" baseline="0" dirty="0" err="1" smtClean="0"/>
              <a:t>IceCube</a:t>
            </a:r>
            <a:r>
              <a:rPr lang="en-US" baseline="0" dirty="0" smtClean="0"/>
              <a:t> sensors. A bigger sphere tells us that more light was detected in those sensors.</a:t>
            </a:r>
          </a:p>
          <a:p>
            <a:r>
              <a:rPr lang="en-US" baseline="0" dirty="0" smtClean="0"/>
              <a:t>So far, we have never seen a tau-neutrino signature, even though we know that a third of the cosmic neutrinos should be tau neutrinos. </a:t>
            </a:r>
            <a:endParaRPr lang="en-US" dirty="0"/>
          </a:p>
        </p:txBody>
      </p:sp>
      <p:sp>
        <p:nvSpPr>
          <p:cNvPr id="4" name="Slide Number Placeholder 3"/>
          <p:cNvSpPr>
            <a:spLocks noGrp="1"/>
          </p:cNvSpPr>
          <p:nvPr>
            <p:ph type="sldNum" sz="quarter" idx="10"/>
          </p:nvPr>
        </p:nvSpPr>
        <p:spPr/>
        <p:txBody>
          <a:bodyPr/>
          <a:lstStyle/>
          <a:p>
            <a:fld id="{6F378ABB-E36A-8F41-8C91-0D3E9052DFE0}" type="slidenum">
              <a:rPr lang="en-US" smtClean="0"/>
              <a:pPr/>
              <a:t>22</a:t>
            </a:fld>
            <a:endParaRPr lang="en-US"/>
          </a:p>
        </p:txBody>
      </p:sp>
    </p:spTree>
    <p:extLst>
      <p:ext uri="{BB962C8B-B14F-4D97-AF65-F5344CB8AC3E}">
        <p14:creationId xmlns:p14="http://schemas.microsoft.com/office/powerpoint/2010/main" val="35390370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IceCube</a:t>
            </a:r>
            <a:r>
              <a:rPr lang="en-US" baseline="0" dirty="0" smtClean="0"/>
              <a:t> was completed in 2010. In 2013, </a:t>
            </a:r>
            <a:r>
              <a:rPr lang="en-US" baseline="0" dirty="0" err="1" smtClean="0"/>
              <a:t>IceCube</a:t>
            </a:r>
            <a:r>
              <a:rPr lang="en-US" baseline="0" dirty="0" smtClean="0"/>
              <a:t> announced that it had observed neutrinos with energies above one </a:t>
            </a:r>
            <a:r>
              <a:rPr lang="en-US" baseline="0" dirty="0" err="1" smtClean="0"/>
              <a:t>PeV</a:t>
            </a:r>
            <a:r>
              <a:rPr lang="en-US" baseline="0" dirty="0" smtClean="0"/>
              <a:t> (a </a:t>
            </a:r>
            <a:r>
              <a:rPr lang="en-US" baseline="0" dirty="0" err="1" smtClean="0"/>
              <a:t>petaelectronvolt</a:t>
            </a:r>
            <a:r>
              <a:rPr lang="en-US" baseline="0" dirty="0" smtClean="0"/>
              <a:t>, or one thousand times the particles accelerated at the LHC). </a:t>
            </a:r>
          </a:p>
          <a:p>
            <a:r>
              <a:rPr lang="en-US" baseline="0" dirty="0" smtClean="0"/>
              <a:t>Those neutrinos are astrophysical neutrinos, i.e., they were created beyond our Solar System. The first results reported 28 very high energy neutrinos, and in 2014 a few dozen more were presented.</a:t>
            </a:r>
          </a:p>
          <a:p>
            <a:endParaRPr lang="en-US" baseline="0" dirty="0" smtClean="0"/>
          </a:p>
          <a:p>
            <a:r>
              <a:rPr lang="en-US" baseline="0" dirty="0" smtClean="0"/>
              <a:t>This discovery showed that cosmic neutrinos exist and that we can use them to explore our universe. However, we still have only a few. We need many more to have detailed views of our universe that will allow us to learn new information about the most extreme places in the cosmos.</a:t>
            </a:r>
            <a:endParaRPr lang="en-US" dirty="0"/>
          </a:p>
        </p:txBody>
      </p:sp>
      <p:sp>
        <p:nvSpPr>
          <p:cNvPr id="4" name="Slide Number Placeholder 3"/>
          <p:cNvSpPr>
            <a:spLocks noGrp="1"/>
          </p:cNvSpPr>
          <p:nvPr>
            <p:ph type="sldNum" sz="quarter" idx="10"/>
          </p:nvPr>
        </p:nvSpPr>
        <p:spPr/>
        <p:txBody>
          <a:bodyPr/>
          <a:lstStyle/>
          <a:p>
            <a:fld id="{6F378ABB-E36A-8F41-8C91-0D3E9052DFE0}" type="slidenum">
              <a:rPr lang="en-US" smtClean="0"/>
              <a:pPr/>
              <a:t>23</a:t>
            </a:fld>
            <a:endParaRPr lang="en-US"/>
          </a:p>
        </p:txBody>
      </p:sp>
    </p:spTree>
    <p:extLst>
      <p:ext uri="{BB962C8B-B14F-4D97-AF65-F5344CB8AC3E}">
        <p14:creationId xmlns:p14="http://schemas.microsoft.com/office/powerpoint/2010/main" val="36713945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IceCube</a:t>
            </a:r>
            <a:r>
              <a:rPr lang="en-US" dirty="0" smtClean="0"/>
              <a:t> science</a:t>
            </a:r>
            <a:r>
              <a:rPr lang="en-US" baseline="0" dirty="0" smtClean="0"/>
              <a:t> is run by an international collaboration of over 300 scientists in 44 institutions in 12 countries.  </a:t>
            </a:r>
            <a:r>
              <a:rPr lang="en-US" baseline="0" smtClean="0"/>
              <a:t>UW–Madison is the lead institution. </a:t>
            </a:r>
            <a:endParaRPr lang="en-US" dirty="0"/>
          </a:p>
        </p:txBody>
      </p:sp>
      <p:sp>
        <p:nvSpPr>
          <p:cNvPr id="4" name="Slide Number Placeholder 3"/>
          <p:cNvSpPr>
            <a:spLocks noGrp="1"/>
          </p:cNvSpPr>
          <p:nvPr>
            <p:ph type="sldNum" sz="quarter" idx="10"/>
          </p:nvPr>
        </p:nvSpPr>
        <p:spPr/>
        <p:txBody>
          <a:bodyPr/>
          <a:lstStyle/>
          <a:p>
            <a:fld id="{6F378ABB-E36A-8F41-8C91-0D3E9052DFE0}" type="slidenum">
              <a:rPr lang="en-US" smtClean="0"/>
              <a:pPr/>
              <a:t>24</a:t>
            </a:fld>
            <a:endParaRPr lang="en-US"/>
          </a:p>
        </p:txBody>
      </p:sp>
    </p:spTree>
    <p:extLst>
      <p:ext uri="{BB962C8B-B14F-4D97-AF65-F5344CB8AC3E}">
        <p14:creationId xmlns:p14="http://schemas.microsoft.com/office/powerpoint/2010/main" val="1994268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IceCube</a:t>
            </a:r>
            <a:r>
              <a:rPr lang="en-US" dirty="0" smtClean="0"/>
              <a:t> is a telescope, since it’s looking for signals from outer space</a:t>
            </a:r>
            <a:r>
              <a:rPr lang="en-US" baseline="0" dirty="0" smtClean="0"/>
              <a:t>, but it is buried in the ice. It looks at the universe using neutrinos instead of light, therefore </a:t>
            </a:r>
            <a:r>
              <a:rPr lang="en-US" baseline="0" dirty="0" err="1" smtClean="0"/>
              <a:t>IceCube</a:t>
            </a:r>
            <a:r>
              <a:rPr lang="en-US" baseline="0" dirty="0" smtClean="0"/>
              <a:t> takes data all day (and night) long. Many high-energy neutrinos can cross the Earth without interacting with matter. This is why </a:t>
            </a:r>
            <a:r>
              <a:rPr lang="en-US" baseline="0" dirty="0" err="1" smtClean="0"/>
              <a:t>IceCube</a:t>
            </a:r>
            <a:r>
              <a:rPr lang="en-US" baseline="0" dirty="0" smtClean="0"/>
              <a:t> can see almost the whole sky, day and night. It’s a weird but also an amazing detector.</a:t>
            </a:r>
          </a:p>
          <a:p>
            <a:endParaRPr lang="en-US" dirty="0" smtClean="0"/>
          </a:p>
          <a:p>
            <a:r>
              <a:rPr lang="en-US" dirty="0" smtClean="0"/>
              <a:t>You can find more information about</a:t>
            </a:r>
            <a:r>
              <a:rPr lang="en-US" baseline="0" dirty="0" smtClean="0"/>
              <a:t> </a:t>
            </a:r>
            <a:r>
              <a:rPr lang="en-US" baseline="0" dirty="0" err="1" smtClean="0"/>
              <a:t>IceCube</a:t>
            </a:r>
            <a:r>
              <a:rPr lang="en-US" baseline="0" dirty="0" smtClean="0"/>
              <a:t> here:</a:t>
            </a:r>
          </a:p>
          <a:p>
            <a:r>
              <a:rPr lang="en-US" dirty="0" smtClean="0"/>
              <a:t>http://</a:t>
            </a:r>
            <a:r>
              <a:rPr lang="en-US" dirty="0" err="1" smtClean="0"/>
              <a:t>icecube.wisc.edu</a:t>
            </a:r>
            <a:r>
              <a:rPr lang="en-US" dirty="0" smtClean="0"/>
              <a:t>/science/</a:t>
            </a:r>
            <a:r>
              <a:rPr lang="en-US" dirty="0" err="1" smtClean="0"/>
              <a:t>icecube</a:t>
            </a:r>
            <a:r>
              <a:rPr lang="en-US" dirty="0" smtClean="0"/>
              <a:t>/detector</a:t>
            </a:r>
          </a:p>
          <a:p>
            <a:r>
              <a:rPr lang="en-US" dirty="0" smtClean="0"/>
              <a:t>http://</a:t>
            </a:r>
            <a:r>
              <a:rPr lang="en-US" dirty="0" err="1" smtClean="0"/>
              <a:t>icecube.wisc.edu</a:t>
            </a:r>
            <a:r>
              <a:rPr lang="en-US" dirty="0" smtClean="0"/>
              <a:t>/</a:t>
            </a:r>
            <a:r>
              <a:rPr lang="en-US" dirty="0" err="1" smtClean="0"/>
              <a:t>masterclass</a:t>
            </a:r>
            <a:r>
              <a:rPr lang="en-US" dirty="0" smtClean="0"/>
              <a:t>/learn</a:t>
            </a:r>
          </a:p>
          <a:p>
            <a:r>
              <a:rPr lang="en-US" dirty="0" smtClean="0"/>
              <a:t>http://</a:t>
            </a:r>
            <a:r>
              <a:rPr lang="en-US" dirty="0" err="1" smtClean="0"/>
              <a:t>icecube.wisc.edu</a:t>
            </a:r>
            <a:r>
              <a:rPr lang="en-US" dirty="0" smtClean="0"/>
              <a:t>/</a:t>
            </a:r>
            <a:r>
              <a:rPr lang="en-US" dirty="0" err="1" smtClean="0"/>
              <a:t>masterclass</a:t>
            </a:r>
            <a:r>
              <a:rPr lang="en-US" dirty="0" smtClean="0"/>
              <a:t>/neutrinos</a:t>
            </a:r>
          </a:p>
          <a:p>
            <a:endParaRPr lang="en-US" dirty="0"/>
          </a:p>
        </p:txBody>
      </p:sp>
      <p:sp>
        <p:nvSpPr>
          <p:cNvPr id="4" name="Slide Number Placeholder 3"/>
          <p:cNvSpPr>
            <a:spLocks noGrp="1"/>
          </p:cNvSpPr>
          <p:nvPr>
            <p:ph type="sldNum" sz="quarter" idx="10"/>
          </p:nvPr>
        </p:nvSpPr>
        <p:spPr/>
        <p:txBody>
          <a:bodyPr/>
          <a:lstStyle/>
          <a:p>
            <a:fld id="{6F378ABB-E36A-8F41-8C91-0D3E9052DFE0}" type="slidenum">
              <a:rPr lang="en-US" smtClean="0"/>
              <a:pPr/>
              <a:t>3</a:t>
            </a:fld>
            <a:endParaRPr lang="en-US"/>
          </a:p>
        </p:txBody>
      </p:sp>
    </p:spTree>
    <p:extLst>
      <p:ext uri="{BB962C8B-B14F-4D97-AF65-F5344CB8AC3E}">
        <p14:creationId xmlns:p14="http://schemas.microsoft.com/office/powerpoint/2010/main" val="4144910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never observe a</a:t>
            </a:r>
            <a:r>
              <a:rPr lang="en-US" baseline="0" dirty="0" smtClean="0"/>
              <a:t> neutrino directly, but we see the secondary particles created by its interaction with the nucleus of a molecule of ice. Depending on the type of neutrino, an electron, a </a:t>
            </a:r>
            <a:r>
              <a:rPr lang="en-US" baseline="0" dirty="0" err="1" smtClean="0"/>
              <a:t>muon</a:t>
            </a:r>
            <a:r>
              <a:rPr lang="en-US" baseline="0" dirty="0" smtClean="0"/>
              <a:t> or a tau particle will be created. These are all charged particles that travel faster than light does in the ice and will create a shimmering blue light that </a:t>
            </a:r>
            <a:r>
              <a:rPr lang="en-US" baseline="0" dirty="0" err="1" smtClean="0"/>
              <a:t>IceCube</a:t>
            </a:r>
            <a:r>
              <a:rPr lang="en-US" baseline="0" dirty="0" smtClean="0"/>
              <a:t> can see. </a:t>
            </a:r>
          </a:p>
          <a:p>
            <a:endParaRPr lang="en-US" baseline="0" dirty="0" smtClean="0"/>
          </a:p>
          <a:p>
            <a:r>
              <a:rPr lang="en-US" baseline="0" dirty="0" smtClean="0"/>
              <a:t>The image above shows the result of a </a:t>
            </a:r>
            <a:r>
              <a:rPr lang="en-US" baseline="0" dirty="0" err="1" smtClean="0"/>
              <a:t>muon</a:t>
            </a:r>
            <a:r>
              <a:rPr lang="en-US" baseline="0" dirty="0" smtClean="0"/>
              <a:t> neutrino in </a:t>
            </a:r>
            <a:r>
              <a:rPr lang="en-US" baseline="0" dirty="0" err="1" smtClean="0"/>
              <a:t>IceCube</a:t>
            </a:r>
            <a:r>
              <a:rPr lang="en-US" baseline="0" dirty="0" smtClean="0"/>
              <a:t>. The secondary particle created in this case, the </a:t>
            </a:r>
            <a:r>
              <a:rPr lang="en-US" baseline="0" dirty="0" err="1" smtClean="0"/>
              <a:t>muon</a:t>
            </a:r>
            <a:r>
              <a:rPr lang="en-US" baseline="0" dirty="0" smtClean="0"/>
              <a:t>, crosses the detector, and therefore we can measure its direction and energy. These measurements will allow us to estimate the energy and direction of the incoming neutrino. </a:t>
            </a:r>
          </a:p>
          <a:p>
            <a:endParaRPr lang="en-US" dirty="0"/>
          </a:p>
        </p:txBody>
      </p:sp>
      <p:sp>
        <p:nvSpPr>
          <p:cNvPr id="4" name="Slide Number Placeholder 3"/>
          <p:cNvSpPr>
            <a:spLocks noGrp="1"/>
          </p:cNvSpPr>
          <p:nvPr>
            <p:ph type="sldNum" sz="quarter" idx="10"/>
          </p:nvPr>
        </p:nvSpPr>
        <p:spPr/>
        <p:txBody>
          <a:bodyPr/>
          <a:lstStyle/>
          <a:p>
            <a:fld id="{6F378ABB-E36A-8F41-8C91-0D3E9052DFE0}" type="slidenum">
              <a:rPr lang="en-US" smtClean="0"/>
              <a:pPr/>
              <a:t>4</a:t>
            </a:fld>
            <a:endParaRPr lang="en-US"/>
          </a:p>
        </p:txBody>
      </p:sp>
    </p:spTree>
    <p:extLst>
      <p:ext uri="{BB962C8B-B14F-4D97-AF65-F5344CB8AC3E}">
        <p14:creationId xmlns:p14="http://schemas.microsoft.com/office/powerpoint/2010/main" val="2090966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8E10CE-1090-ED42-8D2D-B4BBDDE337D8}" type="slidenum">
              <a:rPr lang="en-US"/>
              <a:pPr/>
              <a:t>5</a:t>
            </a:fld>
            <a:endParaRPr lang="en-US"/>
          </a:p>
        </p:txBody>
      </p:sp>
      <p:sp>
        <p:nvSpPr>
          <p:cNvPr id="10465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46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pictures show the Crab Nebula,</a:t>
            </a:r>
            <a:r>
              <a:rPr lang="en-US" baseline="0" dirty="0" smtClean="0"/>
              <a:t> a supernova remnant, as seen with different telescopes and techniques. Every time man has used a new telescope, we have discovered new information about our universe: about it’s age, composition and evolution.  </a:t>
            </a:r>
          </a:p>
          <a:p>
            <a:r>
              <a:rPr lang="en-US" baseline="0" dirty="0" err="1" smtClean="0"/>
              <a:t>IceCube</a:t>
            </a:r>
            <a:r>
              <a:rPr lang="en-US" baseline="0" dirty="0" smtClean="0"/>
              <a:t> has shown that we can also explore the universe using neutrinos…we are now studying them to see what new things they tell us about the cosmos.</a:t>
            </a:r>
            <a:endParaRPr lang="en-US" dirty="0"/>
          </a:p>
        </p:txBody>
      </p:sp>
      <p:sp>
        <p:nvSpPr>
          <p:cNvPr id="4" name="Slide Number Placeholder 3"/>
          <p:cNvSpPr>
            <a:spLocks noGrp="1"/>
          </p:cNvSpPr>
          <p:nvPr>
            <p:ph type="sldNum" sz="quarter" idx="10"/>
          </p:nvPr>
        </p:nvSpPr>
        <p:spPr/>
        <p:txBody>
          <a:bodyPr/>
          <a:lstStyle/>
          <a:p>
            <a:fld id="{6F378ABB-E36A-8F41-8C91-0D3E9052DFE0}" type="slidenum">
              <a:rPr lang="en-US" smtClean="0"/>
              <a:pPr/>
              <a:t>6</a:t>
            </a:fld>
            <a:endParaRPr lang="en-US"/>
          </a:p>
        </p:txBody>
      </p:sp>
    </p:spTree>
    <p:extLst>
      <p:ext uri="{BB962C8B-B14F-4D97-AF65-F5344CB8AC3E}">
        <p14:creationId xmlns:p14="http://schemas.microsoft.com/office/powerpoint/2010/main" val="2133025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1E597C-D427-644F-97FD-DCCF53717ACB}" type="slidenum">
              <a:rPr lang="en-US"/>
              <a:pPr/>
              <a:t>7</a:t>
            </a:fld>
            <a:endParaRPr lang="en-US"/>
          </a:p>
        </p:txBody>
      </p:sp>
      <p:sp>
        <p:nvSpPr>
          <p:cNvPr id="10178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17859" name="Rectangle 3"/>
          <p:cNvSpPr>
            <a:spLocks noGrp="1" noChangeArrowheads="1"/>
          </p:cNvSpPr>
          <p:nvPr>
            <p:ph type="body" idx="1"/>
          </p:nvPr>
        </p:nvSpPr>
        <p:spPr/>
        <p:txBody>
          <a:bodyPr/>
          <a:lstStyle/>
          <a:p>
            <a:r>
              <a:rPr lang="en-US" dirty="0" smtClean="0"/>
              <a:t>This is the first of three slides explaining</a:t>
            </a:r>
            <a:r>
              <a:rPr lang="en-US" baseline="0" dirty="0" smtClean="0"/>
              <a:t> how neutrinos were discovered.</a:t>
            </a:r>
          </a:p>
          <a:p>
            <a:endParaRPr lang="en-US" baseline="0" dirty="0" smtClean="0"/>
          </a:p>
          <a:p>
            <a:r>
              <a:rPr lang="en-US" baseline="0" dirty="0" smtClean="0"/>
              <a:t>Neutrinos were first “detected” as the third component of a nuclear reaction. When a neutron turns into a proton it produces an electron, but these two secondary particles (proton and electron) do not account for the initial total momentum.</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D838A2-EB7E-F64F-B85C-40591DBC713C}" type="slidenum">
              <a:rPr lang="en-US"/>
              <a:pPr/>
              <a:t>8</a:t>
            </a:fld>
            <a:endParaRPr lang="en-US"/>
          </a:p>
        </p:txBody>
      </p:sp>
      <p:sp>
        <p:nvSpPr>
          <p:cNvPr id="10219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21955" name="Rectangle 3"/>
          <p:cNvSpPr>
            <a:spLocks noGrp="1" noChangeArrowheads="1"/>
          </p:cNvSpPr>
          <p:nvPr>
            <p:ph type="body" idx="1"/>
          </p:nvPr>
        </p:nvSpPr>
        <p:spPr/>
        <p:txBody>
          <a:bodyPr/>
          <a:lstStyle/>
          <a:p>
            <a:r>
              <a:rPr lang="en-US" dirty="0" smtClean="0"/>
              <a:t>Pauli envisioned a third particle in this nuclear reaction that would carry the “missing” momentum, and</a:t>
            </a:r>
            <a:r>
              <a:rPr lang="en-US" baseline="0" dirty="0" smtClean="0"/>
              <a:t> he called it the neutrino. This happened in 1930.</a:t>
            </a:r>
          </a:p>
          <a:p>
            <a:r>
              <a:rPr lang="en-US" baseline="0" dirty="0" smtClean="0"/>
              <a:t>But the properties this new particle should have made it almost invisible.</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B2F996-B6D1-FE4A-A3D7-5ABF558264F9}" type="slidenum">
              <a:rPr lang="en-US"/>
              <a:pPr/>
              <a:t>9</a:t>
            </a:fld>
            <a:endParaRPr lang="en-US"/>
          </a:p>
        </p:txBody>
      </p:sp>
      <p:sp>
        <p:nvSpPr>
          <p:cNvPr id="1058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58819" name="Rectangle 3"/>
          <p:cNvSpPr>
            <a:spLocks noGrp="1" noChangeArrowheads="1"/>
          </p:cNvSpPr>
          <p:nvPr>
            <p:ph type="body" idx="1"/>
          </p:nvPr>
        </p:nvSpPr>
        <p:spPr/>
        <p:txBody>
          <a:bodyPr/>
          <a:lstStyle/>
          <a:p>
            <a:r>
              <a:rPr lang="en-US" dirty="0" smtClean="0"/>
              <a:t>A</a:t>
            </a:r>
            <a:r>
              <a:rPr lang="en-US" baseline="0" dirty="0" smtClean="0"/>
              <a:t> nice short explanation of what neutrinos are:</a:t>
            </a:r>
          </a:p>
          <a:p>
            <a:r>
              <a:rPr lang="en-US" baseline="0" dirty="0" smtClean="0"/>
              <a:t>Explain it in 60 seconds: Neutrino, from Symmetry Magazine</a:t>
            </a:r>
          </a:p>
          <a:p>
            <a:r>
              <a:rPr lang="en-US" dirty="0" smtClean="0"/>
              <a:t>http://</a:t>
            </a:r>
            <a:r>
              <a:rPr lang="en-US" dirty="0" err="1" smtClean="0"/>
              <a:t>www.symmetrymagazine.org</a:t>
            </a:r>
            <a:r>
              <a:rPr lang="en-US" dirty="0" smtClean="0"/>
              <a:t>/article/april-2010/explain-it-in-60-seconds-neutrino</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r>
              <a:rPr lang="en-US"/>
              <a:t>September 14, 2010</a:t>
            </a:r>
            <a:endParaRPr lang="en-US">
              <a:solidFill>
                <a:schemeClr val="tx1"/>
              </a:solidFill>
            </a:endParaRPr>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0AE9361-8C61-1D46-9406-EEFBFF92E3AD}" type="slidenum">
              <a:rPr lang="en-US"/>
              <a:pPr/>
              <a:t>‹#›</a:t>
            </a:fld>
            <a:endParaRPr lang="en-US">
              <a:solidFill>
                <a:schemeClr val="tx1"/>
              </a:solidFill>
            </a:endParaRPr>
          </a:p>
        </p:txBody>
      </p:sp>
    </p:spTree>
    <p:extLst>
      <p:ext uri="{BB962C8B-B14F-4D97-AF65-F5344CB8AC3E}">
        <p14:creationId xmlns:p14="http://schemas.microsoft.com/office/powerpoint/2010/main" val="2098820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t>September 14, 2010</a:t>
            </a:r>
            <a:endParaRPr lang="en-US">
              <a:solidFill>
                <a:schemeClr val="tx1"/>
              </a:solidFill>
            </a:endParaRPr>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97A51A3-A94E-7449-B40E-7D541835C7AA}" type="slidenum">
              <a:rPr lang="en-US"/>
              <a:pPr/>
              <a:t>‹#›</a:t>
            </a:fld>
            <a:endParaRPr lang="en-US">
              <a:solidFill>
                <a:schemeClr val="tx1"/>
              </a:solidFill>
            </a:endParaRPr>
          </a:p>
        </p:txBody>
      </p:sp>
    </p:spTree>
    <p:extLst>
      <p:ext uri="{BB962C8B-B14F-4D97-AF65-F5344CB8AC3E}">
        <p14:creationId xmlns:p14="http://schemas.microsoft.com/office/powerpoint/2010/main" val="1765025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228600"/>
            <a:ext cx="2133600" cy="601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228600"/>
            <a:ext cx="624840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t>September 14, 2010</a:t>
            </a:r>
            <a:endParaRPr lang="en-US">
              <a:solidFill>
                <a:schemeClr val="tx1"/>
              </a:solidFill>
            </a:endParaRPr>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F581B0E-ED9C-0B4C-9ED7-2832C290B8D8}" type="slidenum">
              <a:rPr lang="en-US"/>
              <a:pPr/>
              <a:t>‹#›</a:t>
            </a:fld>
            <a:endParaRPr lang="en-US">
              <a:solidFill>
                <a:schemeClr val="tx1"/>
              </a:solidFill>
            </a:endParaRPr>
          </a:p>
        </p:txBody>
      </p:sp>
    </p:spTree>
    <p:extLst>
      <p:ext uri="{BB962C8B-B14F-4D97-AF65-F5344CB8AC3E}">
        <p14:creationId xmlns:p14="http://schemas.microsoft.com/office/powerpoint/2010/main" val="2215317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533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295400"/>
            <a:ext cx="41910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95400"/>
            <a:ext cx="41910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48100"/>
            <a:ext cx="41910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477000"/>
            <a:ext cx="1905000" cy="228600"/>
          </a:xfrm>
        </p:spPr>
        <p:txBody>
          <a:bodyPr/>
          <a:lstStyle>
            <a:lvl1pPr>
              <a:defRPr/>
            </a:lvl1pPr>
          </a:lstStyle>
          <a:p>
            <a:r>
              <a:rPr lang="en-US"/>
              <a:t>September 14, 2010</a:t>
            </a:r>
            <a:endParaRPr lang="en-US">
              <a:solidFill>
                <a:schemeClr val="tx1"/>
              </a:solidFill>
            </a:endParaRPr>
          </a:p>
        </p:txBody>
      </p:sp>
      <p:sp>
        <p:nvSpPr>
          <p:cNvPr id="7" name="Footer Placeholder 6"/>
          <p:cNvSpPr>
            <a:spLocks noGrp="1"/>
          </p:cNvSpPr>
          <p:nvPr>
            <p:ph type="ftr" sz="quarter" idx="11"/>
          </p:nvPr>
        </p:nvSpPr>
        <p:spPr>
          <a:xfrm>
            <a:off x="3124200" y="6477000"/>
            <a:ext cx="2895600" cy="2286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477000"/>
            <a:ext cx="1905000" cy="228600"/>
          </a:xfrm>
        </p:spPr>
        <p:txBody>
          <a:bodyPr/>
          <a:lstStyle>
            <a:lvl1pPr>
              <a:defRPr/>
            </a:lvl1pPr>
          </a:lstStyle>
          <a:p>
            <a:fld id="{3E524A76-5BE9-0C44-A3D3-D34A6775F485}" type="slidenum">
              <a:rPr lang="en-US"/>
              <a:pPr/>
              <a:t>‹#›</a:t>
            </a:fld>
            <a:endParaRPr lang="en-US">
              <a:solidFill>
                <a:schemeClr val="tx1"/>
              </a:solidFill>
            </a:endParaRPr>
          </a:p>
        </p:txBody>
      </p:sp>
    </p:spTree>
    <p:extLst>
      <p:ext uri="{BB962C8B-B14F-4D97-AF65-F5344CB8AC3E}">
        <p14:creationId xmlns:p14="http://schemas.microsoft.com/office/powerpoint/2010/main" val="21629890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r>
              <a:rPr lang="en-US">
                <a:solidFill>
                  <a:srgbClr val="FFFFFF"/>
                </a:solidFill>
              </a:rPr>
              <a:t>September 14, 2010</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0AE9361-8C61-1D46-9406-EEFBFF92E3AD}" type="slidenum">
              <a:rPr lang="en-US">
                <a:solidFill>
                  <a:srgbClr val="FFFFFF"/>
                </a:solidFill>
              </a:rPr>
              <a:pPr/>
              <a:t>‹#›</a:t>
            </a:fld>
            <a:endParaRPr lang="en-US">
              <a:solidFill>
                <a:srgbClr val="000000"/>
              </a:solidFill>
            </a:endParaRPr>
          </a:p>
        </p:txBody>
      </p:sp>
    </p:spTree>
    <p:extLst>
      <p:ext uri="{BB962C8B-B14F-4D97-AF65-F5344CB8AC3E}">
        <p14:creationId xmlns:p14="http://schemas.microsoft.com/office/powerpoint/2010/main" val="12480864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solidFill>
                  <a:srgbClr val="FFFFFF"/>
                </a:solidFill>
              </a:rPr>
              <a:t>September 14, 2010</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71255BB-3E09-D049-8E34-E64E26E5E770}" type="slidenum">
              <a:rPr lang="en-US">
                <a:solidFill>
                  <a:srgbClr val="FFFFFF"/>
                </a:solidFill>
              </a:rPr>
              <a:pPr/>
              <a:t>‹#›</a:t>
            </a:fld>
            <a:endParaRPr lang="en-US">
              <a:solidFill>
                <a:srgbClr val="000000"/>
              </a:solidFill>
            </a:endParaRPr>
          </a:p>
        </p:txBody>
      </p:sp>
    </p:spTree>
    <p:extLst>
      <p:ext uri="{BB962C8B-B14F-4D97-AF65-F5344CB8AC3E}">
        <p14:creationId xmlns:p14="http://schemas.microsoft.com/office/powerpoint/2010/main" val="1891957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US">
                <a:solidFill>
                  <a:srgbClr val="FFFFFF"/>
                </a:solidFill>
              </a:rPr>
              <a:t>September 14, 2010</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181EDFC-30F0-6C4B-98EC-998F1C893ED2}" type="slidenum">
              <a:rPr lang="en-US">
                <a:solidFill>
                  <a:srgbClr val="FFFFFF"/>
                </a:solidFill>
              </a:rPr>
              <a:pPr/>
              <a:t>‹#›</a:t>
            </a:fld>
            <a:endParaRPr lang="en-US">
              <a:solidFill>
                <a:srgbClr val="000000"/>
              </a:solidFill>
            </a:endParaRPr>
          </a:p>
        </p:txBody>
      </p:sp>
    </p:spTree>
    <p:extLst>
      <p:ext uri="{BB962C8B-B14F-4D97-AF65-F5344CB8AC3E}">
        <p14:creationId xmlns:p14="http://schemas.microsoft.com/office/powerpoint/2010/main" val="21301352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295400"/>
            <a:ext cx="4191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191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en-US">
                <a:solidFill>
                  <a:srgbClr val="FFFFFF"/>
                </a:solidFill>
              </a:rPr>
              <a:t>September 14, 2010</a:t>
            </a: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FA1381B-5B48-C745-9B5C-1C824A1CE70B}" type="slidenum">
              <a:rPr lang="en-US">
                <a:solidFill>
                  <a:srgbClr val="FFFFFF"/>
                </a:solidFill>
              </a:rPr>
              <a:pPr/>
              <a:t>‹#›</a:t>
            </a:fld>
            <a:endParaRPr lang="en-US">
              <a:solidFill>
                <a:srgbClr val="000000"/>
              </a:solidFill>
            </a:endParaRPr>
          </a:p>
        </p:txBody>
      </p:sp>
    </p:spTree>
    <p:extLst>
      <p:ext uri="{BB962C8B-B14F-4D97-AF65-F5344CB8AC3E}">
        <p14:creationId xmlns:p14="http://schemas.microsoft.com/office/powerpoint/2010/main" val="33692619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en-US">
                <a:solidFill>
                  <a:srgbClr val="FFFFFF"/>
                </a:solidFill>
              </a:rPr>
              <a:t>September 14, 2010</a:t>
            </a: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EBD0915-D74A-EC47-B4A7-661093C51D5A}" type="slidenum">
              <a:rPr lang="en-US">
                <a:solidFill>
                  <a:srgbClr val="FFFFFF"/>
                </a:solidFill>
              </a:rPr>
              <a:pPr/>
              <a:t>‹#›</a:t>
            </a:fld>
            <a:endParaRPr lang="en-US">
              <a:solidFill>
                <a:srgbClr val="000000"/>
              </a:solidFill>
            </a:endParaRPr>
          </a:p>
        </p:txBody>
      </p:sp>
    </p:spTree>
    <p:extLst>
      <p:ext uri="{BB962C8B-B14F-4D97-AF65-F5344CB8AC3E}">
        <p14:creationId xmlns:p14="http://schemas.microsoft.com/office/powerpoint/2010/main" val="18700478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en-US">
                <a:solidFill>
                  <a:srgbClr val="FFFFFF"/>
                </a:solidFill>
              </a:rPr>
              <a:t>September 14, 2010</a:t>
            </a: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9BB5B01-F7B2-EF4E-8B53-7A0EC1095845}" type="slidenum">
              <a:rPr lang="en-US">
                <a:solidFill>
                  <a:srgbClr val="FFFFFF"/>
                </a:solidFill>
              </a:rPr>
              <a:pPr/>
              <a:t>‹#›</a:t>
            </a:fld>
            <a:endParaRPr lang="en-US">
              <a:solidFill>
                <a:srgbClr val="000000"/>
              </a:solidFill>
            </a:endParaRPr>
          </a:p>
        </p:txBody>
      </p:sp>
    </p:spTree>
    <p:extLst>
      <p:ext uri="{BB962C8B-B14F-4D97-AF65-F5344CB8AC3E}">
        <p14:creationId xmlns:p14="http://schemas.microsoft.com/office/powerpoint/2010/main" val="36483750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solidFill>
                  <a:srgbClr val="FFFFFF"/>
                </a:solidFill>
              </a:rPr>
              <a:t>September 14, 2010</a:t>
            </a: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EB109A1-6DD4-BD4E-8C1B-48B969E6CD25}" type="slidenum">
              <a:rPr lang="en-US">
                <a:solidFill>
                  <a:srgbClr val="FFFFFF"/>
                </a:solidFill>
              </a:rPr>
              <a:pPr/>
              <a:t>‹#›</a:t>
            </a:fld>
            <a:endParaRPr lang="en-US">
              <a:solidFill>
                <a:srgbClr val="000000"/>
              </a:solidFill>
            </a:endParaRPr>
          </a:p>
        </p:txBody>
      </p:sp>
    </p:spTree>
    <p:extLst>
      <p:ext uri="{BB962C8B-B14F-4D97-AF65-F5344CB8AC3E}">
        <p14:creationId xmlns:p14="http://schemas.microsoft.com/office/powerpoint/2010/main" val="2603102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t>September 14, 2010</a:t>
            </a:r>
            <a:endParaRPr lang="en-US">
              <a:solidFill>
                <a:schemeClr val="tx1"/>
              </a:solidFill>
            </a:endParaRPr>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71255BB-3E09-D049-8E34-E64E26E5E770}" type="slidenum">
              <a:rPr lang="en-US"/>
              <a:pPr/>
              <a:t>‹#›</a:t>
            </a:fld>
            <a:endParaRPr lang="en-US">
              <a:solidFill>
                <a:schemeClr val="tx1"/>
              </a:solidFill>
            </a:endParaRPr>
          </a:p>
        </p:txBody>
      </p:sp>
    </p:spTree>
    <p:extLst>
      <p:ext uri="{BB962C8B-B14F-4D97-AF65-F5344CB8AC3E}">
        <p14:creationId xmlns:p14="http://schemas.microsoft.com/office/powerpoint/2010/main" val="14142368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Rectangle 4"/>
          <p:cNvSpPr/>
          <p:nvPr userDrawn="1"/>
        </p:nvSpPr>
        <p:spPr bwMode="auto">
          <a:xfrm>
            <a:off x="0" y="0"/>
            <a:ext cx="9144000" cy="6858000"/>
          </a:xfrm>
          <a:prstGeom prst="rect">
            <a:avLst/>
          </a:prstGeom>
          <a:solidFill>
            <a:schemeClr val="tx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rgbClr val="FF0000"/>
              </a:solidFill>
              <a:effectLst/>
              <a:latin typeface="Arial" charset="0"/>
              <a:ea typeface="ＭＳ Ｐゴシック" charset="0"/>
              <a:cs typeface="ＭＳ Ｐゴシック" charset="0"/>
            </a:endParaRPr>
          </a:p>
        </p:txBody>
      </p:sp>
      <p:sp>
        <p:nvSpPr>
          <p:cNvPr id="2" name="Date Placeholder 1"/>
          <p:cNvSpPr>
            <a:spLocks noGrp="1"/>
          </p:cNvSpPr>
          <p:nvPr>
            <p:ph type="dt" sz="half" idx="10"/>
          </p:nvPr>
        </p:nvSpPr>
        <p:spPr/>
        <p:txBody>
          <a:bodyPr/>
          <a:lstStyle>
            <a:lvl1pPr>
              <a:defRPr/>
            </a:lvl1pPr>
          </a:lstStyle>
          <a:p>
            <a:r>
              <a:rPr lang="en-US">
                <a:solidFill>
                  <a:srgbClr val="FFFFFF"/>
                </a:solidFill>
              </a:rPr>
              <a:t>September 14, 2010</a:t>
            </a: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EB109A1-6DD4-BD4E-8C1B-48B969E6CD25}" type="slidenum">
              <a:rPr lang="en-US">
                <a:solidFill>
                  <a:srgbClr val="FFFFFF"/>
                </a:solidFill>
              </a:rPr>
              <a:pPr/>
              <a:t>‹#›</a:t>
            </a:fld>
            <a:endParaRPr lang="en-US">
              <a:solidFill>
                <a:srgbClr val="000000"/>
              </a:solidFill>
            </a:endParaRPr>
          </a:p>
        </p:txBody>
      </p:sp>
    </p:spTree>
    <p:extLst>
      <p:ext uri="{BB962C8B-B14F-4D97-AF65-F5344CB8AC3E}">
        <p14:creationId xmlns:p14="http://schemas.microsoft.com/office/powerpoint/2010/main" val="2802112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a:solidFill>
                  <a:srgbClr val="FFFFFF"/>
                </a:solidFill>
              </a:rPr>
              <a:t>September 14, 2010</a:t>
            </a: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DDD0C9A-8A42-FE4F-BDFA-2D5D398B2E8C}" type="slidenum">
              <a:rPr lang="en-US">
                <a:solidFill>
                  <a:srgbClr val="FFFFFF"/>
                </a:solidFill>
              </a:rPr>
              <a:pPr/>
              <a:t>‹#›</a:t>
            </a:fld>
            <a:endParaRPr lang="en-US">
              <a:solidFill>
                <a:srgbClr val="000000"/>
              </a:solidFill>
            </a:endParaRPr>
          </a:p>
        </p:txBody>
      </p:sp>
    </p:spTree>
    <p:extLst>
      <p:ext uri="{BB962C8B-B14F-4D97-AF65-F5344CB8AC3E}">
        <p14:creationId xmlns:p14="http://schemas.microsoft.com/office/powerpoint/2010/main" val="41719439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a:solidFill>
                  <a:srgbClr val="FFFFFF"/>
                </a:solidFill>
              </a:rPr>
              <a:t>September 14, 2010</a:t>
            </a: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2DBA6BF-5273-B946-B507-44BCA3295684}" type="slidenum">
              <a:rPr lang="en-US">
                <a:solidFill>
                  <a:srgbClr val="FFFFFF"/>
                </a:solidFill>
              </a:rPr>
              <a:pPr/>
              <a:t>‹#›</a:t>
            </a:fld>
            <a:endParaRPr lang="en-US">
              <a:solidFill>
                <a:srgbClr val="000000"/>
              </a:solidFill>
            </a:endParaRPr>
          </a:p>
        </p:txBody>
      </p:sp>
    </p:spTree>
    <p:extLst>
      <p:ext uri="{BB962C8B-B14F-4D97-AF65-F5344CB8AC3E}">
        <p14:creationId xmlns:p14="http://schemas.microsoft.com/office/powerpoint/2010/main" val="9845501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solidFill>
                  <a:srgbClr val="FFFFFF"/>
                </a:solidFill>
              </a:rPr>
              <a:t>September 14, 2010</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7A51A3-A94E-7449-B40E-7D541835C7AA}" type="slidenum">
              <a:rPr lang="en-US">
                <a:solidFill>
                  <a:srgbClr val="FFFFFF"/>
                </a:solidFill>
              </a:rPr>
              <a:pPr/>
              <a:t>‹#›</a:t>
            </a:fld>
            <a:endParaRPr lang="en-US">
              <a:solidFill>
                <a:srgbClr val="000000"/>
              </a:solidFill>
            </a:endParaRPr>
          </a:p>
        </p:txBody>
      </p:sp>
    </p:spTree>
    <p:extLst>
      <p:ext uri="{BB962C8B-B14F-4D97-AF65-F5344CB8AC3E}">
        <p14:creationId xmlns:p14="http://schemas.microsoft.com/office/powerpoint/2010/main" val="42710585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228600"/>
            <a:ext cx="2133600" cy="601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228600"/>
            <a:ext cx="624840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solidFill>
                  <a:srgbClr val="FFFFFF"/>
                </a:solidFill>
              </a:rPr>
              <a:t>September 14, 2010</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F581B0E-ED9C-0B4C-9ED7-2832C290B8D8}" type="slidenum">
              <a:rPr lang="en-US">
                <a:solidFill>
                  <a:srgbClr val="FFFFFF"/>
                </a:solidFill>
              </a:rPr>
              <a:pPr/>
              <a:t>‹#›</a:t>
            </a:fld>
            <a:endParaRPr lang="en-US">
              <a:solidFill>
                <a:srgbClr val="000000"/>
              </a:solidFill>
            </a:endParaRPr>
          </a:p>
        </p:txBody>
      </p:sp>
    </p:spTree>
    <p:extLst>
      <p:ext uri="{BB962C8B-B14F-4D97-AF65-F5344CB8AC3E}">
        <p14:creationId xmlns:p14="http://schemas.microsoft.com/office/powerpoint/2010/main" val="3746410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533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295400"/>
            <a:ext cx="41910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95400"/>
            <a:ext cx="41910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48100"/>
            <a:ext cx="41910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477000"/>
            <a:ext cx="1905000" cy="228600"/>
          </a:xfrm>
        </p:spPr>
        <p:txBody>
          <a:bodyPr/>
          <a:lstStyle>
            <a:lvl1pPr>
              <a:defRPr/>
            </a:lvl1pPr>
          </a:lstStyle>
          <a:p>
            <a:r>
              <a:rPr lang="en-US">
                <a:solidFill>
                  <a:srgbClr val="FFFFFF"/>
                </a:solidFill>
              </a:rPr>
              <a:t>September 14, 2010</a:t>
            </a:r>
            <a:endParaRPr lang="en-US">
              <a:solidFill>
                <a:srgbClr val="000000"/>
              </a:solidFill>
            </a:endParaRPr>
          </a:p>
        </p:txBody>
      </p:sp>
      <p:sp>
        <p:nvSpPr>
          <p:cNvPr id="7" name="Footer Placeholder 6"/>
          <p:cNvSpPr>
            <a:spLocks noGrp="1"/>
          </p:cNvSpPr>
          <p:nvPr>
            <p:ph type="ftr" sz="quarter" idx="11"/>
          </p:nvPr>
        </p:nvSpPr>
        <p:spPr>
          <a:xfrm>
            <a:off x="3124200" y="6477000"/>
            <a:ext cx="2895600" cy="2286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6553200" y="6477000"/>
            <a:ext cx="1905000" cy="228600"/>
          </a:xfrm>
        </p:spPr>
        <p:txBody>
          <a:bodyPr/>
          <a:lstStyle>
            <a:lvl1pPr>
              <a:defRPr/>
            </a:lvl1pPr>
          </a:lstStyle>
          <a:p>
            <a:fld id="{3E524A76-5BE9-0C44-A3D3-D34A6775F485}" type="slidenum">
              <a:rPr lang="en-US">
                <a:solidFill>
                  <a:srgbClr val="FFFFFF"/>
                </a:solidFill>
              </a:rPr>
              <a:pPr/>
              <a:t>‹#›</a:t>
            </a:fld>
            <a:endParaRPr lang="en-US">
              <a:solidFill>
                <a:srgbClr val="000000"/>
              </a:solidFill>
            </a:endParaRPr>
          </a:p>
        </p:txBody>
      </p:sp>
    </p:spTree>
    <p:extLst>
      <p:ext uri="{BB962C8B-B14F-4D97-AF65-F5344CB8AC3E}">
        <p14:creationId xmlns:p14="http://schemas.microsoft.com/office/powerpoint/2010/main" val="6339875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solidFill>
                <a:srgbClr val="FFFFFF"/>
              </a:solidFill>
              <a:latin typeface="Times New Roman"/>
            </a:endParaRPr>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p:txBody>
          <a:bodyPr/>
          <a:lstStyle>
            <a:lvl1pPr>
              <a:defRPr>
                <a:cs typeface="Arial" charset="0"/>
              </a:defRPr>
            </a:lvl1pPr>
          </a:lstStyle>
          <a:p>
            <a:pPr>
              <a:defRPr/>
            </a:pPr>
            <a:fld id="{4D64F978-FD24-FF46-A8C6-CBBD2C2E1F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6055726"/>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US"/>
              <a:t>September 14, 2010</a:t>
            </a:r>
            <a:endParaRPr lang="en-US">
              <a:solidFill>
                <a:schemeClr val="tx1"/>
              </a:solidFill>
            </a:endParaRPr>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181EDFC-30F0-6C4B-98EC-998F1C893ED2}" type="slidenum">
              <a:rPr lang="en-US"/>
              <a:pPr/>
              <a:t>‹#›</a:t>
            </a:fld>
            <a:endParaRPr lang="en-US">
              <a:solidFill>
                <a:schemeClr val="tx1"/>
              </a:solidFill>
            </a:endParaRPr>
          </a:p>
        </p:txBody>
      </p:sp>
    </p:spTree>
    <p:extLst>
      <p:ext uri="{BB962C8B-B14F-4D97-AF65-F5344CB8AC3E}">
        <p14:creationId xmlns:p14="http://schemas.microsoft.com/office/powerpoint/2010/main" val="228831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295400"/>
            <a:ext cx="4191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191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en-US"/>
              <a:t>September 14, 2010</a:t>
            </a:r>
            <a:endParaRPr lang="en-US">
              <a:solidFill>
                <a:schemeClr val="tx1"/>
              </a:solidFill>
            </a:endParaRPr>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FA1381B-5B48-C745-9B5C-1C824A1CE70B}" type="slidenum">
              <a:rPr lang="en-US"/>
              <a:pPr/>
              <a:t>‹#›</a:t>
            </a:fld>
            <a:endParaRPr lang="en-US">
              <a:solidFill>
                <a:schemeClr val="tx1"/>
              </a:solidFill>
            </a:endParaRPr>
          </a:p>
        </p:txBody>
      </p:sp>
    </p:spTree>
    <p:extLst>
      <p:ext uri="{BB962C8B-B14F-4D97-AF65-F5344CB8AC3E}">
        <p14:creationId xmlns:p14="http://schemas.microsoft.com/office/powerpoint/2010/main" val="2079045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en-US"/>
              <a:t>September 14, 2010</a:t>
            </a:r>
            <a:endParaRPr lang="en-US">
              <a:solidFill>
                <a:schemeClr val="tx1"/>
              </a:solidFill>
            </a:endParaRPr>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EBD0915-D74A-EC47-B4A7-661093C51D5A}" type="slidenum">
              <a:rPr lang="en-US"/>
              <a:pPr/>
              <a:t>‹#›</a:t>
            </a:fld>
            <a:endParaRPr lang="en-US">
              <a:solidFill>
                <a:schemeClr val="tx1"/>
              </a:solidFill>
            </a:endParaRPr>
          </a:p>
        </p:txBody>
      </p:sp>
    </p:spTree>
    <p:extLst>
      <p:ext uri="{BB962C8B-B14F-4D97-AF65-F5344CB8AC3E}">
        <p14:creationId xmlns:p14="http://schemas.microsoft.com/office/powerpoint/2010/main" val="2030795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en-US"/>
              <a:t>September 14, 2010</a:t>
            </a:r>
            <a:endParaRPr lang="en-US">
              <a:solidFill>
                <a:schemeClr val="tx1"/>
              </a:solidFill>
            </a:endParaRPr>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29BB5B01-F7B2-EF4E-8B53-7A0EC1095845}" type="slidenum">
              <a:rPr lang="en-US"/>
              <a:pPr/>
              <a:t>‹#›</a:t>
            </a:fld>
            <a:endParaRPr lang="en-US">
              <a:solidFill>
                <a:schemeClr val="tx1"/>
              </a:solidFill>
            </a:endParaRPr>
          </a:p>
        </p:txBody>
      </p:sp>
    </p:spTree>
    <p:extLst>
      <p:ext uri="{BB962C8B-B14F-4D97-AF65-F5344CB8AC3E}">
        <p14:creationId xmlns:p14="http://schemas.microsoft.com/office/powerpoint/2010/main" val="1266926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t>September 14, 2010</a:t>
            </a:r>
            <a:endParaRPr lang="en-US">
              <a:solidFill>
                <a:schemeClr val="tx1"/>
              </a:solidFill>
            </a:endParaRPr>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EB109A1-6DD4-BD4E-8C1B-48B969E6CD25}" type="slidenum">
              <a:rPr lang="en-US"/>
              <a:pPr/>
              <a:t>‹#›</a:t>
            </a:fld>
            <a:endParaRPr lang="en-US">
              <a:solidFill>
                <a:schemeClr val="tx1"/>
              </a:solidFill>
            </a:endParaRPr>
          </a:p>
        </p:txBody>
      </p:sp>
    </p:spTree>
    <p:extLst>
      <p:ext uri="{BB962C8B-B14F-4D97-AF65-F5344CB8AC3E}">
        <p14:creationId xmlns:p14="http://schemas.microsoft.com/office/powerpoint/2010/main" val="955981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a:t>September 14, 2010</a:t>
            </a:r>
            <a:endParaRPr lang="en-US">
              <a:solidFill>
                <a:schemeClr val="tx1"/>
              </a:solidFill>
            </a:endParaRPr>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DDD0C9A-8A42-FE4F-BDFA-2D5D398B2E8C}" type="slidenum">
              <a:rPr lang="en-US"/>
              <a:pPr/>
              <a:t>‹#›</a:t>
            </a:fld>
            <a:endParaRPr lang="en-US">
              <a:solidFill>
                <a:schemeClr val="tx1"/>
              </a:solidFill>
            </a:endParaRPr>
          </a:p>
        </p:txBody>
      </p:sp>
    </p:spTree>
    <p:extLst>
      <p:ext uri="{BB962C8B-B14F-4D97-AF65-F5344CB8AC3E}">
        <p14:creationId xmlns:p14="http://schemas.microsoft.com/office/powerpoint/2010/main" val="3641677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a:t>September 14, 2010</a:t>
            </a:r>
            <a:endParaRPr lang="en-US">
              <a:solidFill>
                <a:schemeClr val="tx1"/>
              </a:solidFill>
            </a:endParaRPr>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2DBA6BF-5273-B946-B507-44BCA3295684}" type="slidenum">
              <a:rPr lang="en-US"/>
              <a:pPr/>
              <a:t>‹#›</a:t>
            </a:fld>
            <a:endParaRPr lang="en-US">
              <a:solidFill>
                <a:schemeClr val="tx1"/>
              </a:solidFill>
            </a:endParaRPr>
          </a:p>
        </p:txBody>
      </p:sp>
    </p:spTree>
    <p:extLst>
      <p:ext uri="{BB962C8B-B14F-4D97-AF65-F5344CB8AC3E}">
        <p14:creationId xmlns:p14="http://schemas.microsoft.com/office/powerpoint/2010/main" val="17166866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slideLayout" Target="../slideLayouts/slideLayout25.xml"/><Relationship Id="rId14" Type="http://schemas.openxmlformats.org/officeDocument/2006/relationships/slideLayout" Target="../slideLayouts/slideLayout26.xml"/><Relationship Id="rId15"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intro_icecube_istp_template.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7" name="Rectangle 5"/>
          <p:cNvSpPr>
            <a:spLocks noGrp="1" noChangeArrowheads="1"/>
          </p:cNvSpPr>
          <p:nvPr>
            <p:ph type="title"/>
          </p:nvPr>
        </p:nvSpPr>
        <p:spPr bwMode="auto">
          <a:xfrm>
            <a:off x="685800" y="228600"/>
            <a:ext cx="77724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8" name="Rectangle 6"/>
          <p:cNvSpPr>
            <a:spLocks noGrp="1" noChangeArrowheads="1"/>
          </p:cNvSpPr>
          <p:nvPr>
            <p:ph type="body" idx="1"/>
          </p:nvPr>
        </p:nvSpPr>
        <p:spPr bwMode="auto">
          <a:xfrm>
            <a:off x="304800" y="1295400"/>
            <a:ext cx="8534400"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9" name="Rectangle 7"/>
          <p:cNvSpPr>
            <a:spLocks noGrp="1" noChangeArrowheads="1"/>
          </p:cNvSpPr>
          <p:nvPr>
            <p:ph type="dt" sz="half" idx="2"/>
          </p:nvPr>
        </p:nvSpPr>
        <p:spPr bwMode="auto">
          <a:xfrm>
            <a:off x="685800" y="6477000"/>
            <a:ext cx="19050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chemeClr val="bg1"/>
                </a:solidFill>
              </a:defRPr>
            </a:lvl1pPr>
          </a:lstStyle>
          <a:p>
            <a:r>
              <a:rPr lang="en-US"/>
              <a:t>September 14, 2010</a:t>
            </a:r>
            <a:endParaRPr lang="en-US">
              <a:solidFill>
                <a:schemeClr val="tx1"/>
              </a:solidFill>
            </a:endParaRPr>
          </a:p>
        </p:txBody>
      </p:sp>
      <p:sp>
        <p:nvSpPr>
          <p:cNvPr id="3080" name="Rectangle 8"/>
          <p:cNvSpPr>
            <a:spLocks noGrp="1" noChangeArrowheads="1"/>
          </p:cNvSpPr>
          <p:nvPr>
            <p:ph type="ftr" sz="quarter" idx="3"/>
          </p:nvPr>
        </p:nvSpPr>
        <p:spPr bwMode="auto">
          <a:xfrm>
            <a:off x="3124200" y="6477000"/>
            <a:ext cx="28956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3081" name="Rectangle 9"/>
          <p:cNvSpPr>
            <a:spLocks noGrp="1" noChangeArrowheads="1"/>
          </p:cNvSpPr>
          <p:nvPr>
            <p:ph type="sldNum" sz="quarter" idx="4"/>
          </p:nvPr>
        </p:nvSpPr>
        <p:spPr bwMode="auto">
          <a:xfrm>
            <a:off x="6553200" y="6477000"/>
            <a:ext cx="19050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fld id="{1BE8015B-A0AD-854C-BA4B-3AEBD3FE266B}" type="slidenum">
              <a:rPr lang="en-US"/>
              <a:pPr/>
              <a:t>‹#›</a:t>
            </a:fld>
            <a:endParaRPr lang="en-US">
              <a:solidFill>
                <a:schemeClr val="tx1"/>
              </a:solidFill>
            </a:endParaRPr>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74" r:id="rId12"/>
  </p:sldLayoutIdLst>
  <p:hf sldNum="0" hdr="0" ftr="0"/>
  <p:txStyles>
    <p:titleStyle>
      <a:lvl1pPr algn="ctr" rtl="0" fontAlgn="base">
        <a:spcBef>
          <a:spcPct val="0"/>
        </a:spcBef>
        <a:spcAft>
          <a:spcPct val="0"/>
        </a:spcAft>
        <a:defRPr sz="3600" b="1">
          <a:solidFill>
            <a:schemeClr val="accent2"/>
          </a:solidFill>
          <a:latin typeface="+mj-lt"/>
          <a:ea typeface="+mj-ea"/>
          <a:cs typeface="+mj-cs"/>
        </a:defRPr>
      </a:lvl1pPr>
      <a:lvl2pPr algn="ctr" rtl="0" fontAlgn="base">
        <a:spcBef>
          <a:spcPct val="0"/>
        </a:spcBef>
        <a:spcAft>
          <a:spcPct val="0"/>
        </a:spcAft>
        <a:defRPr sz="3600" b="1">
          <a:solidFill>
            <a:schemeClr val="accent2"/>
          </a:solidFill>
          <a:latin typeface="Chalkboard" charset="0"/>
          <a:ea typeface="ＭＳ Ｐゴシック" charset="0"/>
          <a:cs typeface="ＭＳ Ｐゴシック" charset="0"/>
        </a:defRPr>
      </a:lvl2pPr>
      <a:lvl3pPr algn="ctr" rtl="0" fontAlgn="base">
        <a:spcBef>
          <a:spcPct val="0"/>
        </a:spcBef>
        <a:spcAft>
          <a:spcPct val="0"/>
        </a:spcAft>
        <a:defRPr sz="3600" b="1">
          <a:solidFill>
            <a:schemeClr val="accent2"/>
          </a:solidFill>
          <a:latin typeface="Chalkboard" charset="0"/>
          <a:ea typeface="ＭＳ Ｐゴシック" charset="0"/>
          <a:cs typeface="ＭＳ Ｐゴシック" charset="0"/>
        </a:defRPr>
      </a:lvl3pPr>
      <a:lvl4pPr algn="ctr" rtl="0" fontAlgn="base">
        <a:spcBef>
          <a:spcPct val="0"/>
        </a:spcBef>
        <a:spcAft>
          <a:spcPct val="0"/>
        </a:spcAft>
        <a:defRPr sz="3600" b="1">
          <a:solidFill>
            <a:schemeClr val="accent2"/>
          </a:solidFill>
          <a:latin typeface="Chalkboard" charset="0"/>
          <a:ea typeface="ＭＳ Ｐゴシック" charset="0"/>
          <a:cs typeface="ＭＳ Ｐゴシック" charset="0"/>
        </a:defRPr>
      </a:lvl4pPr>
      <a:lvl5pPr algn="ctr" rtl="0" fontAlgn="base">
        <a:spcBef>
          <a:spcPct val="0"/>
        </a:spcBef>
        <a:spcAft>
          <a:spcPct val="0"/>
        </a:spcAft>
        <a:defRPr sz="3600" b="1">
          <a:solidFill>
            <a:schemeClr val="accent2"/>
          </a:solidFill>
          <a:latin typeface="Chalkboard" charset="0"/>
          <a:ea typeface="ＭＳ Ｐゴシック" charset="0"/>
          <a:cs typeface="ＭＳ Ｐゴシック" charset="0"/>
        </a:defRPr>
      </a:lvl5pPr>
      <a:lvl6pPr marL="457200" algn="ctr" rtl="0" fontAlgn="base">
        <a:spcBef>
          <a:spcPct val="0"/>
        </a:spcBef>
        <a:spcAft>
          <a:spcPct val="0"/>
        </a:spcAft>
        <a:defRPr sz="3600" b="1">
          <a:solidFill>
            <a:schemeClr val="accent2"/>
          </a:solidFill>
          <a:latin typeface="Chalkboard" charset="0"/>
          <a:ea typeface="ＭＳ Ｐゴシック" charset="0"/>
          <a:cs typeface="ＭＳ Ｐゴシック" charset="0"/>
        </a:defRPr>
      </a:lvl6pPr>
      <a:lvl7pPr marL="914400" algn="ctr" rtl="0" fontAlgn="base">
        <a:spcBef>
          <a:spcPct val="0"/>
        </a:spcBef>
        <a:spcAft>
          <a:spcPct val="0"/>
        </a:spcAft>
        <a:defRPr sz="3600" b="1">
          <a:solidFill>
            <a:schemeClr val="accent2"/>
          </a:solidFill>
          <a:latin typeface="Chalkboard" charset="0"/>
          <a:ea typeface="ＭＳ Ｐゴシック" charset="0"/>
          <a:cs typeface="ＭＳ Ｐゴシック" charset="0"/>
        </a:defRPr>
      </a:lvl7pPr>
      <a:lvl8pPr marL="1371600" algn="ctr" rtl="0" fontAlgn="base">
        <a:spcBef>
          <a:spcPct val="0"/>
        </a:spcBef>
        <a:spcAft>
          <a:spcPct val="0"/>
        </a:spcAft>
        <a:defRPr sz="3600" b="1">
          <a:solidFill>
            <a:schemeClr val="accent2"/>
          </a:solidFill>
          <a:latin typeface="Chalkboard" charset="0"/>
          <a:ea typeface="ＭＳ Ｐゴシック" charset="0"/>
          <a:cs typeface="ＭＳ Ｐゴシック" charset="0"/>
        </a:defRPr>
      </a:lvl8pPr>
      <a:lvl9pPr marL="1828800" algn="ctr" rtl="0" fontAlgn="base">
        <a:spcBef>
          <a:spcPct val="0"/>
        </a:spcBef>
        <a:spcAft>
          <a:spcPct val="0"/>
        </a:spcAft>
        <a:defRPr sz="3600" b="1">
          <a:solidFill>
            <a:schemeClr val="accent2"/>
          </a:solidFill>
          <a:latin typeface="Chalkboard" charset="0"/>
          <a:ea typeface="ＭＳ Ｐゴシック" charset="0"/>
          <a:cs typeface="ＭＳ Ｐゴシック" charset="0"/>
        </a:defRPr>
      </a:lvl9pPr>
    </p:titleStyle>
    <p:bodyStyle>
      <a:lvl1pPr marL="342900" indent="-342900" algn="l" rtl="0" fontAlgn="base">
        <a:spcBef>
          <a:spcPct val="20000"/>
        </a:spcBef>
        <a:spcAft>
          <a:spcPct val="0"/>
        </a:spcAft>
        <a:buClr>
          <a:srgbClr val="0000FF"/>
        </a:buClr>
        <a:buFont typeface="Wingdings" charset="0"/>
        <a:buChar char="§"/>
        <a:defRPr sz="2000" b="1">
          <a:solidFill>
            <a:schemeClr val="tx1"/>
          </a:solidFill>
          <a:latin typeface="+mn-lt"/>
          <a:ea typeface="+mn-ea"/>
          <a:cs typeface="+mn-cs"/>
        </a:defRPr>
      </a:lvl1pPr>
      <a:lvl2pPr marL="742950" indent="-285750" algn="l" rtl="0" fontAlgn="base">
        <a:spcBef>
          <a:spcPct val="20000"/>
        </a:spcBef>
        <a:spcAft>
          <a:spcPct val="0"/>
        </a:spcAft>
        <a:buClr>
          <a:srgbClr val="FFFF00"/>
        </a:buClr>
        <a:buFont typeface="Wingdings" charset="0"/>
        <a:buChar char="§"/>
        <a:defRPr sz="2000" b="1">
          <a:solidFill>
            <a:schemeClr val="tx1"/>
          </a:solidFill>
          <a:latin typeface="+mn-lt"/>
          <a:ea typeface="+mn-ea"/>
        </a:defRPr>
      </a:lvl2pPr>
      <a:lvl3pPr marL="1143000" indent="-228600" algn="l" rtl="0" fontAlgn="base">
        <a:spcBef>
          <a:spcPct val="20000"/>
        </a:spcBef>
        <a:spcAft>
          <a:spcPct val="0"/>
        </a:spcAft>
        <a:buClr>
          <a:srgbClr val="FF0000"/>
        </a:buClr>
        <a:buFont typeface="Wingdings" charset="0"/>
        <a:buChar char="§"/>
        <a:defRPr sz="2000" b="1">
          <a:solidFill>
            <a:schemeClr val="tx1"/>
          </a:solidFill>
          <a:latin typeface="+mn-lt"/>
          <a:ea typeface="+mn-ea"/>
        </a:defRPr>
      </a:lvl3pPr>
      <a:lvl4pPr marL="1600200" indent="-228600" algn="l" rtl="0" fontAlgn="base">
        <a:spcBef>
          <a:spcPct val="20000"/>
        </a:spcBef>
        <a:spcAft>
          <a:spcPct val="0"/>
        </a:spcAft>
        <a:buChar char="–"/>
        <a:defRPr sz="2000" b="1">
          <a:solidFill>
            <a:schemeClr val="tx1"/>
          </a:solidFill>
          <a:latin typeface="+mn-lt"/>
          <a:ea typeface="+mn-ea"/>
        </a:defRPr>
      </a:lvl4pPr>
      <a:lvl5pPr marL="2057400" indent="-228600" algn="l" rtl="0" fontAlgn="base">
        <a:spcBef>
          <a:spcPct val="20000"/>
        </a:spcBef>
        <a:spcAft>
          <a:spcPct val="0"/>
        </a:spcAft>
        <a:buChar char="»"/>
        <a:defRPr sz="2000" b="1">
          <a:solidFill>
            <a:schemeClr val="tx1"/>
          </a:solidFill>
          <a:latin typeface="+mn-lt"/>
          <a:ea typeface="+mn-ea"/>
        </a:defRPr>
      </a:lvl5pPr>
      <a:lvl6pPr marL="2514600" indent="-228600" algn="l" rtl="0" fontAlgn="base">
        <a:spcBef>
          <a:spcPct val="20000"/>
        </a:spcBef>
        <a:spcAft>
          <a:spcPct val="0"/>
        </a:spcAft>
        <a:buChar char="»"/>
        <a:defRPr sz="2000" b="1">
          <a:solidFill>
            <a:schemeClr val="tx1"/>
          </a:solidFill>
          <a:latin typeface="+mn-lt"/>
          <a:ea typeface="+mn-ea"/>
        </a:defRPr>
      </a:lvl6pPr>
      <a:lvl7pPr marL="2971800" indent="-228600" algn="l" rtl="0" fontAlgn="base">
        <a:spcBef>
          <a:spcPct val="20000"/>
        </a:spcBef>
        <a:spcAft>
          <a:spcPct val="0"/>
        </a:spcAft>
        <a:buChar char="»"/>
        <a:defRPr sz="2000" b="1">
          <a:solidFill>
            <a:schemeClr val="tx1"/>
          </a:solidFill>
          <a:latin typeface="+mn-lt"/>
          <a:ea typeface="+mn-ea"/>
        </a:defRPr>
      </a:lvl7pPr>
      <a:lvl8pPr marL="3429000" indent="-228600" algn="l" rtl="0" fontAlgn="base">
        <a:spcBef>
          <a:spcPct val="20000"/>
        </a:spcBef>
        <a:spcAft>
          <a:spcPct val="0"/>
        </a:spcAft>
        <a:buChar char="»"/>
        <a:defRPr sz="2000" b="1">
          <a:solidFill>
            <a:schemeClr val="tx1"/>
          </a:solidFill>
          <a:latin typeface="+mn-lt"/>
          <a:ea typeface="+mn-ea"/>
        </a:defRPr>
      </a:lvl8pPr>
      <a:lvl9pPr marL="3886200" indent="-228600" algn="l" rtl="0" fontAlgn="base">
        <a:spcBef>
          <a:spcPct val="20000"/>
        </a:spcBef>
        <a:spcAft>
          <a:spcPct val="0"/>
        </a:spcAft>
        <a:buChar char="»"/>
        <a:defRPr sz="2000" b="1">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7" name="Rectangle 5"/>
          <p:cNvSpPr>
            <a:spLocks noGrp="1" noChangeArrowheads="1"/>
          </p:cNvSpPr>
          <p:nvPr>
            <p:ph type="title"/>
          </p:nvPr>
        </p:nvSpPr>
        <p:spPr bwMode="auto">
          <a:xfrm>
            <a:off x="685800" y="228600"/>
            <a:ext cx="77724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8" name="Rectangle 6"/>
          <p:cNvSpPr>
            <a:spLocks noGrp="1" noChangeArrowheads="1"/>
          </p:cNvSpPr>
          <p:nvPr>
            <p:ph type="body" idx="1"/>
          </p:nvPr>
        </p:nvSpPr>
        <p:spPr bwMode="auto">
          <a:xfrm>
            <a:off x="304800" y="1295400"/>
            <a:ext cx="8534400"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9" name="Rectangle 7"/>
          <p:cNvSpPr>
            <a:spLocks noGrp="1" noChangeArrowheads="1"/>
          </p:cNvSpPr>
          <p:nvPr>
            <p:ph type="dt" sz="half" idx="2"/>
          </p:nvPr>
        </p:nvSpPr>
        <p:spPr bwMode="auto">
          <a:xfrm>
            <a:off x="685800" y="6477000"/>
            <a:ext cx="19050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chemeClr val="bg1"/>
                </a:solidFill>
              </a:defRPr>
            </a:lvl1pPr>
          </a:lstStyle>
          <a:p>
            <a:r>
              <a:rPr lang="en-US">
                <a:solidFill>
                  <a:srgbClr val="FFFFFF"/>
                </a:solidFill>
              </a:rPr>
              <a:t>September 14, 2010</a:t>
            </a:r>
            <a:endParaRPr lang="en-US">
              <a:solidFill>
                <a:srgbClr val="000000"/>
              </a:solidFill>
            </a:endParaRPr>
          </a:p>
        </p:txBody>
      </p:sp>
      <p:sp>
        <p:nvSpPr>
          <p:cNvPr id="3080" name="Rectangle 8"/>
          <p:cNvSpPr>
            <a:spLocks noGrp="1" noChangeArrowheads="1"/>
          </p:cNvSpPr>
          <p:nvPr>
            <p:ph type="ftr" sz="quarter" idx="3"/>
          </p:nvPr>
        </p:nvSpPr>
        <p:spPr bwMode="auto">
          <a:xfrm>
            <a:off x="3124200" y="6477000"/>
            <a:ext cx="28956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endParaRPr>
          </a:p>
        </p:txBody>
      </p:sp>
      <p:sp>
        <p:nvSpPr>
          <p:cNvPr id="3081" name="Rectangle 9"/>
          <p:cNvSpPr>
            <a:spLocks noGrp="1" noChangeArrowheads="1"/>
          </p:cNvSpPr>
          <p:nvPr>
            <p:ph type="sldNum" sz="quarter" idx="4"/>
          </p:nvPr>
        </p:nvSpPr>
        <p:spPr bwMode="auto">
          <a:xfrm>
            <a:off x="6553200" y="6477000"/>
            <a:ext cx="19050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fld id="{1BE8015B-A0AD-854C-BA4B-3AEBD3FE266B}" type="slidenum">
              <a:rPr lang="en-US">
                <a:solidFill>
                  <a:srgbClr val="FFFFFF"/>
                </a:solidFill>
              </a:rPr>
              <a:pPr/>
              <a:t>‹#›</a:t>
            </a:fld>
            <a:endParaRPr lang="en-US">
              <a:solidFill>
                <a:srgbClr val="000000"/>
              </a:solidFill>
            </a:endParaRPr>
          </a:p>
        </p:txBody>
      </p:sp>
    </p:spTree>
    <p:extLst>
      <p:ext uri="{BB962C8B-B14F-4D97-AF65-F5344CB8AC3E}">
        <p14:creationId xmlns:p14="http://schemas.microsoft.com/office/powerpoint/2010/main" val="3945745609"/>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9" r:id="rId8"/>
    <p:sldLayoutId id="2147483723" r:id="rId9"/>
    <p:sldLayoutId id="2147483724" r:id="rId10"/>
    <p:sldLayoutId id="2147483725" r:id="rId11"/>
    <p:sldLayoutId id="2147483726" r:id="rId12"/>
    <p:sldLayoutId id="2147483727" r:id="rId13"/>
    <p:sldLayoutId id="2147483728" r:id="rId14"/>
  </p:sldLayoutIdLst>
  <p:hf sldNum="0" hdr="0" ftr="0"/>
  <p:txStyles>
    <p:titleStyle>
      <a:lvl1pPr algn="ctr" rtl="0" fontAlgn="base">
        <a:spcBef>
          <a:spcPct val="0"/>
        </a:spcBef>
        <a:spcAft>
          <a:spcPct val="0"/>
        </a:spcAft>
        <a:defRPr sz="3600" b="1">
          <a:solidFill>
            <a:schemeClr val="accent2"/>
          </a:solidFill>
          <a:latin typeface="+mj-lt"/>
          <a:ea typeface="+mj-ea"/>
          <a:cs typeface="+mj-cs"/>
        </a:defRPr>
      </a:lvl1pPr>
      <a:lvl2pPr algn="ctr" rtl="0" fontAlgn="base">
        <a:spcBef>
          <a:spcPct val="0"/>
        </a:spcBef>
        <a:spcAft>
          <a:spcPct val="0"/>
        </a:spcAft>
        <a:defRPr sz="3600" b="1">
          <a:solidFill>
            <a:schemeClr val="accent2"/>
          </a:solidFill>
          <a:latin typeface="Chalkboard" charset="0"/>
          <a:ea typeface="ＭＳ Ｐゴシック" charset="0"/>
          <a:cs typeface="ＭＳ Ｐゴシック" charset="0"/>
        </a:defRPr>
      </a:lvl2pPr>
      <a:lvl3pPr algn="ctr" rtl="0" fontAlgn="base">
        <a:spcBef>
          <a:spcPct val="0"/>
        </a:spcBef>
        <a:spcAft>
          <a:spcPct val="0"/>
        </a:spcAft>
        <a:defRPr sz="3600" b="1">
          <a:solidFill>
            <a:schemeClr val="accent2"/>
          </a:solidFill>
          <a:latin typeface="Chalkboard" charset="0"/>
          <a:ea typeface="ＭＳ Ｐゴシック" charset="0"/>
          <a:cs typeface="ＭＳ Ｐゴシック" charset="0"/>
        </a:defRPr>
      </a:lvl3pPr>
      <a:lvl4pPr algn="ctr" rtl="0" fontAlgn="base">
        <a:spcBef>
          <a:spcPct val="0"/>
        </a:spcBef>
        <a:spcAft>
          <a:spcPct val="0"/>
        </a:spcAft>
        <a:defRPr sz="3600" b="1">
          <a:solidFill>
            <a:schemeClr val="accent2"/>
          </a:solidFill>
          <a:latin typeface="Chalkboard" charset="0"/>
          <a:ea typeface="ＭＳ Ｐゴシック" charset="0"/>
          <a:cs typeface="ＭＳ Ｐゴシック" charset="0"/>
        </a:defRPr>
      </a:lvl4pPr>
      <a:lvl5pPr algn="ctr" rtl="0" fontAlgn="base">
        <a:spcBef>
          <a:spcPct val="0"/>
        </a:spcBef>
        <a:spcAft>
          <a:spcPct val="0"/>
        </a:spcAft>
        <a:defRPr sz="3600" b="1">
          <a:solidFill>
            <a:schemeClr val="accent2"/>
          </a:solidFill>
          <a:latin typeface="Chalkboard" charset="0"/>
          <a:ea typeface="ＭＳ Ｐゴシック" charset="0"/>
          <a:cs typeface="ＭＳ Ｐゴシック" charset="0"/>
        </a:defRPr>
      </a:lvl5pPr>
      <a:lvl6pPr marL="457200" algn="ctr" rtl="0" fontAlgn="base">
        <a:spcBef>
          <a:spcPct val="0"/>
        </a:spcBef>
        <a:spcAft>
          <a:spcPct val="0"/>
        </a:spcAft>
        <a:defRPr sz="3600" b="1">
          <a:solidFill>
            <a:schemeClr val="accent2"/>
          </a:solidFill>
          <a:latin typeface="Chalkboard" charset="0"/>
          <a:ea typeface="ＭＳ Ｐゴシック" charset="0"/>
          <a:cs typeface="ＭＳ Ｐゴシック" charset="0"/>
        </a:defRPr>
      </a:lvl6pPr>
      <a:lvl7pPr marL="914400" algn="ctr" rtl="0" fontAlgn="base">
        <a:spcBef>
          <a:spcPct val="0"/>
        </a:spcBef>
        <a:spcAft>
          <a:spcPct val="0"/>
        </a:spcAft>
        <a:defRPr sz="3600" b="1">
          <a:solidFill>
            <a:schemeClr val="accent2"/>
          </a:solidFill>
          <a:latin typeface="Chalkboard" charset="0"/>
          <a:ea typeface="ＭＳ Ｐゴシック" charset="0"/>
          <a:cs typeface="ＭＳ Ｐゴシック" charset="0"/>
        </a:defRPr>
      </a:lvl7pPr>
      <a:lvl8pPr marL="1371600" algn="ctr" rtl="0" fontAlgn="base">
        <a:spcBef>
          <a:spcPct val="0"/>
        </a:spcBef>
        <a:spcAft>
          <a:spcPct val="0"/>
        </a:spcAft>
        <a:defRPr sz="3600" b="1">
          <a:solidFill>
            <a:schemeClr val="accent2"/>
          </a:solidFill>
          <a:latin typeface="Chalkboard" charset="0"/>
          <a:ea typeface="ＭＳ Ｐゴシック" charset="0"/>
          <a:cs typeface="ＭＳ Ｐゴシック" charset="0"/>
        </a:defRPr>
      </a:lvl8pPr>
      <a:lvl9pPr marL="1828800" algn="ctr" rtl="0" fontAlgn="base">
        <a:spcBef>
          <a:spcPct val="0"/>
        </a:spcBef>
        <a:spcAft>
          <a:spcPct val="0"/>
        </a:spcAft>
        <a:defRPr sz="3600" b="1">
          <a:solidFill>
            <a:schemeClr val="accent2"/>
          </a:solidFill>
          <a:latin typeface="Chalkboard" charset="0"/>
          <a:ea typeface="ＭＳ Ｐゴシック" charset="0"/>
          <a:cs typeface="ＭＳ Ｐゴシック" charset="0"/>
        </a:defRPr>
      </a:lvl9pPr>
    </p:titleStyle>
    <p:bodyStyle>
      <a:lvl1pPr marL="342900" indent="-342900" algn="l" rtl="0" fontAlgn="base">
        <a:spcBef>
          <a:spcPct val="20000"/>
        </a:spcBef>
        <a:spcAft>
          <a:spcPct val="0"/>
        </a:spcAft>
        <a:buClr>
          <a:srgbClr val="0000FF"/>
        </a:buClr>
        <a:buFont typeface="Wingdings" charset="0"/>
        <a:buChar char="§"/>
        <a:defRPr sz="2000" b="1">
          <a:solidFill>
            <a:schemeClr val="tx1"/>
          </a:solidFill>
          <a:latin typeface="+mn-lt"/>
          <a:ea typeface="+mn-ea"/>
          <a:cs typeface="+mn-cs"/>
        </a:defRPr>
      </a:lvl1pPr>
      <a:lvl2pPr marL="742950" indent="-285750" algn="l" rtl="0" fontAlgn="base">
        <a:spcBef>
          <a:spcPct val="20000"/>
        </a:spcBef>
        <a:spcAft>
          <a:spcPct val="0"/>
        </a:spcAft>
        <a:buClr>
          <a:srgbClr val="FFFF00"/>
        </a:buClr>
        <a:buFont typeface="Wingdings" charset="0"/>
        <a:buChar char="§"/>
        <a:defRPr sz="2000" b="1">
          <a:solidFill>
            <a:schemeClr val="tx1"/>
          </a:solidFill>
          <a:latin typeface="+mn-lt"/>
          <a:ea typeface="+mn-ea"/>
        </a:defRPr>
      </a:lvl2pPr>
      <a:lvl3pPr marL="1143000" indent="-228600" algn="l" rtl="0" fontAlgn="base">
        <a:spcBef>
          <a:spcPct val="20000"/>
        </a:spcBef>
        <a:spcAft>
          <a:spcPct val="0"/>
        </a:spcAft>
        <a:buClr>
          <a:srgbClr val="FF0000"/>
        </a:buClr>
        <a:buFont typeface="Wingdings" charset="0"/>
        <a:buChar char="§"/>
        <a:defRPr sz="2000" b="1">
          <a:solidFill>
            <a:schemeClr val="tx1"/>
          </a:solidFill>
          <a:latin typeface="+mn-lt"/>
          <a:ea typeface="+mn-ea"/>
        </a:defRPr>
      </a:lvl3pPr>
      <a:lvl4pPr marL="1600200" indent="-228600" algn="l" rtl="0" fontAlgn="base">
        <a:spcBef>
          <a:spcPct val="20000"/>
        </a:spcBef>
        <a:spcAft>
          <a:spcPct val="0"/>
        </a:spcAft>
        <a:buChar char="–"/>
        <a:defRPr sz="2000" b="1">
          <a:solidFill>
            <a:schemeClr val="tx1"/>
          </a:solidFill>
          <a:latin typeface="+mn-lt"/>
          <a:ea typeface="+mn-ea"/>
        </a:defRPr>
      </a:lvl4pPr>
      <a:lvl5pPr marL="2057400" indent="-228600" algn="l" rtl="0" fontAlgn="base">
        <a:spcBef>
          <a:spcPct val="20000"/>
        </a:spcBef>
        <a:spcAft>
          <a:spcPct val="0"/>
        </a:spcAft>
        <a:buChar char="»"/>
        <a:defRPr sz="2000" b="1">
          <a:solidFill>
            <a:schemeClr val="tx1"/>
          </a:solidFill>
          <a:latin typeface="+mn-lt"/>
          <a:ea typeface="+mn-ea"/>
        </a:defRPr>
      </a:lvl5pPr>
      <a:lvl6pPr marL="2514600" indent="-228600" algn="l" rtl="0" fontAlgn="base">
        <a:spcBef>
          <a:spcPct val="20000"/>
        </a:spcBef>
        <a:spcAft>
          <a:spcPct val="0"/>
        </a:spcAft>
        <a:buChar char="»"/>
        <a:defRPr sz="2000" b="1">
          <a:solidFill>
            <a:schemeClr val="tx1"/>
          </a:solidFill>
          <a:latin typeface="+mn-lt"/>
          <a:ea typeface="+mn-ea"/>
        </a:defRPr>
      </a:lvl6pPr>
      <a:lvl7pPr marL="2971800" indent="-228600" algn="l" rtl="0" fontAlgn="base">
        <a:spcBef>
          <a:spcPct val="20000"/>
        </a:spcBef>
        <a:spcAft>
          <a:spcPct val="0"/>
        </a:spcAft>
        <a:buChar char="»"/>
        <a:defRPr sz="2000" b="1">
          <a:solidFill>
            <a:schemeClr val="tx1"/>
          </a:solidFill>
          <a:latin typeface="+mn-lt"/>
          <a:ea typeface="+mn-ea"/>
        </a:defRPr>
      </a:lvl7pPr>
      <a:lvl8pPr marL="3429000" indent="-228600" algn="l" rtl="0" fontAlgn="base">
        <a:spcBef>
          <a:spcPct val="20000"/>
        </a:spcBef>
        <a:spcAft>
          <a:spcPct val="0"/>
        </a:spcAft>
        <a:buChar char="»"/>
        <a:defRPr sz="2000" b="1">
          <a:solidFill>
            <a:schemeClr val="tx1"/>
          </a:solidFill>
          <a:latin typeface="+mn-lt"/>
          <a:ea typeface="+mn-ea"/>
        </a:defRPr>
      </a:lvl8pPr>
      <a:lvl9pPr marL="3886200" indent="-228600" algn="l" rtl="0" fontAlgn="base">
        <a:spcBef>
          <a:spcPct val="20000"/>
        </a:spcBef>
        <a:spcAft>
          <a:spcPct val="0"/>
        </a:spcAft>
        <a:buChar char="»"/>
        <a:defRPr sz="2000" b="1">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hyperlink" Target="mailto:learn@icecube.wisc.edu" TargetMode="External"/><Relationship Id="rId6" Type="http://schemas.openxmlformats.org/officeDocument/2006/relationships/hyperlink" Target="http://go.wisc.edu/a3qi7z" TargetMode="External"/><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2.w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4.png"/><Relationship Id="rId5" Type="http://schemas.openxmlformats.org/officeDocument/2006/relationships/image" Target="../media/image15.png"/><Relationship Id="rId6" Type="http://schemas.openxmlformats.org/officeDocument/2006/relationships/oleObject" Target="../embeddings/oleObject3.bin"/><Relationship Id="rId7" Type="http://schemas.openxmlformats.org/officeDocument/2006/relationships/image" Target="../media/image14.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8.xml"/><Relationship Id="rId5" Type="http://schemas.openxmlformats.org/officeDocument/2006/relationships/image" Target="../media/image18.png"/><Relationship Id="rId1" Type="http://schemas.microsoft.com/office/2007/relationships/media" Target="../media/media1.mp4"/><Relationship Id="rId2" Type="http://schemas.openxmlformats.org/officeDocument/2006/relationships/video" Target="../media/media1.mp4"/></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microsoft.com/office/2007/relationships/media" Target="../media/media2.avi"/><Relationship Id="rId4" Type="http://schemas.openxmlformats.org/officeDocument/2006/relationships/video" Target="../media/media2.avi"/><Relationship Id="rId5" Type="http://schemas.openxmlformats.org/officeDocument/2006/relationships/slideLayout" Target="../slideLayouts/slideLayout20.xml"/><Relationship Id="rId6" Type="http://schemas.openxmlformats.org/officeDocument/2006/relationships/notesSlide" Target="../notesSlides/notesSlide20.xml"/><Relationship Id="rId7" Type="http://schemas.openxmlformats.org/officeDocument/2006/relationships/image" Target="../media/image20.png"/><Relationship Id="rId8" Type="http://schemas.openxmlformats.org/officeDocument/2006/relationships/image" Target="../media/image21.png"/><Relationship Id="rId1" Type="http://schemas.microsoft.com/office/2007/relationships/media" Target="file://localhost/Users/sbravo/Dropbox/10ms_event_movie.avi" TargetMode="External"/><Relationship Id="rId2" Type="http://schemas.openxmlformats.org/officeDocument/2006/relationships/video" Target="file://localhost/Users/sbravo/Dropbox/10ms_event_movie.avi"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4.jpg"/><Relationship Id="rId1" Type="http://schemas.openxmlformats.org/officeDocument/2006/relationships/slideLayout" Target="../slideLayouts/slideLayout19.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xml"/><Relationship Id="rId3"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4.png"/><Relationship Id="rId5" Type="http://schemas.openxmlformats.org/officeDocument/2006/relationships/oleObject" Target="../embeddings/oleObject1.bin"/><Relationship Id="rId6" Type="http://schemas.openxmlformats.org/officeDocument/2006/relationships/image" Target="../media/image8.png"/><Relationship Id="rId7" Type="http://schemas.openxmlformats.org/officeDocument/2006/relationships/oleObject" Target="../embeddings/oleObject2.bin"/><Relationship Id="rId8" Type="http://schemas.openxmlformats.org/officeDocument/2006/relationships/image" Target="../media/image9.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3"/>
          <p:cNvSpPr>
            <a:spLocks noGrp="1"/>
          </p:cNvSpPr>
          <p:nvPr>
            <p:ph type="dt" sz="half" idx="10"/>
          </p:nvPr>
        </p:nvSpPr>
        <p:spPr/>
        <p:txBody>
          <a:bodyPr/>
          <a:lstStyle/>
          <a:p>
            <a:r>
              <a:rPr lang="en-US"/>
              <a:t>September 14, 2010</a:t>
            </a:r>
            <a:endParaRPr lang="en-US">
              <a:solidFill>
                <a:schemeClr val="tx1"/>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00" y="0"/>
            <a:ext cx="10401300" cy="6934200"/>
          </a:xfrm>
          <a:prstGeom prst="rect">
            <a:avLst/>
          </a:prstGeom>
        </p:spPr>
      </p:pic>
      <p:sp>
        <p:nvSpPr>
          <p:cNvPr id="8" name="TextBox 7"/>
          <p:cNvSpPr txBox="1"/>
          <p:nvPr/>
        </p:nvSpPr>
        <p:spPr>
          <a:xfrm>
            <a:off x="3429000" y="1143000"/>
            <a:ext cx="5943600" cy="1692771"/>
          </a:xfrm>
          <a:prstGeom prst="rect">
            <a:avLst/>
          </a:prstGeom>
          <a:noFill/>
        </p:spPr>
        <p:txBody>
          <a:bodyPr wrap="square" rtlCol="0">
            <a:spAutoFit/>
          </a:bodyPr>
          <a:lstStyle/>
          <a:p>
            <a:endParaRPr lang="en-US" dirty="0" smtClean="0"/>
          </a:p>
          <a:p>
            <a:r>
              <a:rPr lang="en-US" sz="4000" b="1" dirty="0" smtClean="0">
                <a:solidFill>
                  <a:schemeClr val="bg1"/>
                </a:solidFill>
                <a:latin typeface="Myriad Pro Light"/>
                <a:cs typeface="Myriad Pro Light"/>
              </a:rPr>
              <a:t>Exploring the Universe with Neutrinos</a:t>
            </a:r>
            <a:endParaRPr lang="en-US" sz="4000" b="1" dirty="0">
              <a:solidFill>
                <a:schemeClr val="bg1"/>
              </a:solidFill>
              <a:latin typeface="Myriad Pro Light"/>
              <a:cs typeface="Myriad Pro Light"/>
            </a:endParaRPr>
          </a:p>
        </p:txBody>
      </p:sp>
      <p:pic>
        <p:nvPicPr>
          <p:cNvPr id="4" name="Picture 3" descr="icecube_1c_white.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19200" y="850392"/>
            <a:ext cx="1828800" cy="2121408"/>
          </a:xfrm>
          <a:prstGeom prst="rect">
            <a:avLst/>
          </a:prstGeom>
        </p:spPr>
      </p:pic>
      <p:sp>
        <p:nvSpPr>
          <p:cNvPr id="2" name="TextBox 1"/>
          <p:cNvSpPr txBox="1"/>
          <p:nvPr/>
        </p:nvSpPr>
        <p:spPr>
          <a:xfrm>
            <a:off x="0" y="6258742"/>
            <a:ext cx="4698495" cy="584776"/>
          </a:xfrm>
          <a:prstGeom prst="rect">
            <a:avLst/>
          </a:prstGeom>
          <a:noFill/>
        </p:spPr>
        <p:txBody>
          <a:bodyPr wrap="none" rtlCol="0">
            <a:spAutoFit/>
          </a:bodyPr>
          <a:lstStyle/>
          <a:p>
            <a:r>
              <a:rPr lang="en-US" sz="1600" b="1" i="1" dirty="0" smtClean="0">
                <a:solidFill>
                  <a:srgbClr val="FFFFFF"/>
                </a:solidFill>
                <a:latin typeface="Myriad pro"/>
                <a:cs typeface="Myriad pro"/>
              </a:rPr>
              <a:t>Silvia Bravo </a:t>
            </a:r>
            <a:r>
              <a:rPr lang="en-US" sz="1600" b="1" i="1" dirty="0" err="1" smtClean="0">
                <a:solidFill>
                  <a:srgbClr val="FFFFFF"/>
                </a:solidFill>
                <a:latin typeface="Myriad pro"/>
                <a:cs typeface="Myriad pro"/>
              </a:rPr>
              <a:t>Gallart</a:t>
            </a:r>
            <a:r>
              <a:rPr lang="en-US" sz="1600" b="1" i="1" dirty="0" smtClean="0">
                <a:solidFill>
                  <a:srgbClr val="FFFFFF"/>
                </a:solidFill>
                <a:latin typeface="Myriad pro"/>
                <a:cs typeface="Myriad pro"/>
              </a:rPr>
              <a:t> (WIPAC</a:t>
            </a:r>
            <a:r>
              <a:rPr lang="en-US" sz="1600" b="1" i="1" smtClean="0">
                <a:solidFill>
                  <a:srgbClr val="FFFFFF"/>
                </a:solidFill>
                <a:latin typeface="Myriad pro"/>
                <a:cs typeface="Myriad pro"/>
              </a:rPr>
              <a:t>). February </a:t>
            </a:r>
            <a:r>
              <a:rPr lang="en-US" sz="1600" b="1" i="1" dirty="0" smtClean="0">
                <a:solidFill>
                  <a:srgbClr val="FFFFFF"/>
                </a:solidFill>
                <a:latin typeface="Myriad pro"/>
                <a:cs typeface="Myriad pro"/>
              </a:rPr>
              <a:t>2015</a:t>
            </a:r>
          </a:p>
          <a:p>
            <a:r>
              <a:rPr lang="en-US" sz="1600" b="1" i="1" dirty="0" smtClean="0">
                <a:solidFill>
                  <a:srgbClr val="FFFFFF"/>
                </a:solidFill>
                <a:latin typeface="Myriad pro"/>
                <a:cs typeface="Myriad pro"/>
                <a:hlinkClick r:id="rId5"/>
              </a:rPr>
              <a:t>learn@icecube.wisc.edu</a:t>
            </a:r>
            <a:r>
              <a:rPr lang="en-US" sz="1600" b="1" i="1" dirty="0" smtClean="0">
                <a:solidFill>
                  <a:srgbClr val="FFFFFF"/>
                </a:solidFill>
                <a:latin typeface="Myriad pro"/>
                <a:cs typeface="Myriad pro"/>
              </a:rPr>
              <a:t> // </a:t>
            </a:r>
            <a:r>
              <a:rPr lang="en-US" sz="1600" b="1" i="1" dirty="0">
                <a:solidFill>
                  <a:srgbClr val="FFFFFF"/>
                </a:solidFill>
                <a:latin typeface="Myriad pro"/>
                <a:cs typeface="Myriad pro"/>
                <a:hlinkClick r:id="rId6"/>
              </a:rPr>
              <a:t>go.wisc.edu/a3qi7z</a:t>
            </a:r>
            <a:endParaRPr lang="en-US" sz="1600" b="1" i="1" dirty="0">
              <a:solidFill>
                <a:srgbClr val="FFFFFF"/>
              </a:solidFill>
              <a:latin typeface="Myriad pro"/>
              <a:cs typeface="Myriad pro"/>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295400" y="838200"/>
            <a:ext cx="5923280" cy="4673600"/>
          </a:xfrm>
          <a:prstGeom prst="rect">
            <a:avLst/>
          </a:prstGeom>
        </p:spPr>
      </p:pic>
      <p:sp>
        <p:nvSpPr>
          <p:cNvPr id="4" name="Oval 3"/>
          <p:cNvSpPr/>
          <p:nvPr/>
        </p:nvSpPr>
        <p:spPr bwMode="auto">
          <a:xfrm rot="2543678">
            <a:off x="4882140" y="3933208"/>
            <a:ext cx="2495583" cy="782373"/>
          </a:xfrm>
          <a:prstGeom prst="ellipse">
            <a:avLst/>
          </a:prstGeom>
          <a:solidFill>
            <a:schemeClr val="accent6">
              <a:alpha val="16000"/>
            </a:schemeClr>
          </a:solidFill>
          <a:ln w="9525" cap="flat" cmpd="sng" algn="ctr">
            <a:solidFill>
              <a:schemeClr val="accent6"/>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a:ln>
                <a:noFill/>
              </a:ln>
              <a:solidFill>
                <a:srgbClr val="FF0000"/>
              </a:solidFill>
              <a:effectLst/>
              <a:latin typeface="Arial" charset="0"/>
              <a:ea typeface="ＭＳ Ｐゴシック" charset="0"/>
              <a:cs typeface="ＭＳ Ｐゴシック" charset="0"/>
            </a:endParaRPr>
          </a:p>
        </p:txBody>
      </p:sp>
      <p:sp>
        <p:nvSpPr>
          <p:cNvPr id="5" name="TextBox 4"/>
          <p:cNvSpPr txBox="1"/>
          <p:nvPr/>
        </p:nvSpPr>
        <p:spPr>
          <a:xfrm>
            <a:off x="7315200" y="4267200"/>
            <a:ext cx="1331013" cy="461665"/>
          </a:xfrm>
          <a:prstGeom prst="rect">
            <a:avLst/>
          </a:prstGeom>
          <a:noFill/>
        </p:spPr>
        <p:txBody>
          <a:bodyPr wrap="none" rtlCol="0">
            <a:spAutoFit/>
          </a:bodyPr>
          <a:lstStyle/>
          <a:p>
            <a:r>
              <a:rPr lang="en-US" dirty="0" err="1" smtClean="0">
                <a:solidFill>
                  <a:srgbClr val="2D2D8A"/>
                </a:solidFill>
              </a:rPr>
              <a:t>IceCube</a:t>
            </a:r>
            <a:endParaRPr lang="en-US" dirty="0">
              <a:solidFill>
                <a:srgbClr val="2D2D8A"/>
              </a:solidFill>
            </a:endParaRPr>
          </a:p>
        </p:txBody>
      </p:sp>
      <p:cxnSp>
        <p:nvCxnSpPr>
          <p:cNvPr id="7" name="Straight Arrow Connector 6"/>
          <p:cNvCxnSpPr>
            <a:stCxn id="5" idx="1"/>
            <a:endCxn id="4" idx="7"/>
          </p:cNvCxnSpPr>
          <p:nvPr/>
        </p:nvCxnSpPr>
        <p:spPr bwMode="auto">
          <a:xfrm flipH="1">
            <a:off x="6968042" y="4498033"/>
            <a:ext cx="347158" cy="216970"/>
          </a:xfrm>
          <a:prstGeom prst="straightConnector1">
            <a:avLst/>
          </a:prstGeom>
          <a:solidFill>
            <a:schemeClr val="accent1"/>
          </a:solidFill>
          <a:ln w="9525" cap="flat" cmpd="sng" algn="ctr">
            <a:solidFill>
              <a:schemeClr val="accent6"/>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55235892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723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440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359389" y="238780"/>
            <a:ext cx="1900430" cy="523220"/>
          </a:xfrm>
          <a:prstGeom prst="rect">
            <a:avLst/>
          </a:prstGeom>
          <a:noFill/>
        </p:spPr>
        <p:txBody>
          <a:bodyPr wrap="none" rtlCol="0">
            <a:spAutoFit/>
          </a:bodyPr>
          <a:lstStyle/>
          <a:p>
            <a:pPr defTabSz="914400" fontAlgn="base">
              <a:spcBef>
                <a:spcPct val="0"/>
              </a:spcBef>
              <a:spcAft>
                <a:spcPct val="0"/>
              </a:spcAft>
            </a:pPr>
            <a:r>
              <a:rPr lang="en-US" sz="2800" dirty="0">
                <a:solidFill>
                  <a:srgbClr val="000000"/>
                </a:solidFill>
                <a:latin typeface="Arial" charset="0"/>
                <a:ea typeface="ＭＳ Ｐゴシック" charset="0"/>
                <a:cs typeface="ＭＳ Ｐゴシック" charset="0"/>
              </a:rPr>
              <a:t>cosmic ray</a:t>
            </a:r>
          </a:p>
        </p:txBody>
      </p:sp>
      <p:sp>
        <p:nvSpPr>
          <p:cNvPr id="5" name="Rectangle 4"/>
          <p:cNvSpPr/>
          <p:nvPr/>
        </p:nvSpPr>
        <p:spPr>
          <a:xfrm>
            <a:off x="5350543" y="1280106"/>
            <a:ext cx="1980380" cy="523220"/>
          </a:xfrm>
          <a:prstGeom prst="rect">
            <a:avLst/>
          </a:prstGeom>
        </p:spPr>
        <p:txBody>
          <a:bodyPr wrap="none">
            <a:spAutoFit/>
          </a:bodyPr>
          <a:lstStyle/>
          <a:p>
            <a:pPr defTabSz="914400" fontAlgn="base">
              <a:spcBef>
                <a:spcPct val="0"/>
              </a:spcBef>
              <a:spcAft>
                <a:spcPct val="0"/>
              </a:spcAft>
            </a:pPr>
            <a:r>
              <a:rPr lang="en-US" sz="2800" dirty="0">
                <a:solidFill>
                  <a:srgbClr val="000000"/>
                </a:solidFill>
                <a:latin typeface="Arial" charset="0"/>
                <a:ea typeface="ＭＳ Ｐゴシック" charset="0"/>
                <a:cs typeface="ＭＳ Ｐゴシック" charset="0"/>
              </a:rPr>
              <a:t>…K, charm</a:t>
            </a:r>
          </a:p>
        </p:txBody>
      </p:sp>
    </p:spTree>
    <p:extLst>
      <p:ext uri="{BB962C8B-B14F-4D97-AF65-F5344CB8AC3E}">
        <p14:creationId xmlns:p14="http://schemas.microsoft.com/office/powerpoint/2010/main" val="1730570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xit" presetSubtype="10" fill="hold" grpId="0" nodeType="withEffect">
                                  <p:stCondLst>
                                    <p:cond delay="0"/>
                                  </p:stCondLst>
                                  <p:childTnLst>
                                    <p:animEffect transition="out" filter="checkerboard(across)">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5" presetClass="exit" presetSubtype="10" fill="hold" grpId="0" nodeType="withEffect">
                                  <p:stCondLst>
                                    <p:cond delay="0"/>
                                  </p:stCondLst>
                                  <p:childTnLst>
                                    <p:animEffect transition="out" filter="checkerboard(across)">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6"/>
          <p:cNvSpPr>
            <a:spLocks noGrp="1" noChangeArrowheads="1"/>
          </p:cNvSpPr>
          <p:nvPr>
            <p:ph type="title"/>
          </p:nvPr>
        </p:nvSpPr>
        <p:spPr>
          <a:xfrm>
            <a:off x="5448300" y="546100"/>
            <a:ext cx="3581400" cy="1728788"/>
          </a:xfrm>
        </p:spPr>
        <p:txBody>
          <a:bodyPr/>
          <a:lstStyle/>
          <a:p>
            <a:pPr algn="l"/>
            <a:r>
              <a:rPr lang="en-US" sz="3600" b="1" dirty="0" smtClean="0">
                <a:solidFill>
                  <a:srgbClr val="000000"/>
                </a:solidFill>
                <a:latin typeface="Myriad Pro" charset="0"/>
                <a:ea typeface="ＭＳ Ｐゴシック" charset="0"/>
                <a:cs typeface="Myriad Pro" charset="0"/>
              </a:rPr>
              <a:t>Cosmic-ray </a:t>
            </a:r>
            <a:r>
              <a:rPr lang="en-US" dirty="0" smtClean="0">
                <a:solidFill>
                  <a:srgbClr val="000000"/>
                </a:solidFill>
                <a:latin typeface="Myriad Pro" charset="0"/>
                <a:ea typeface="ＭＳ Ｐゴシック" charset="0"/>
                <a:cs typeface="Myriad Pro" charset="0"/>
              </a:rPr>
              <a:t>e</a:t>
            </a:r>
            <a:r>
              <a:rPr lang="en-US" sz="3600" b="1" dirty="0" smtClean="0">
                <a:solidFill>
                  <a:srgbClr val="000000"/>
                </a:solidFill>
                <a:latin typeface="Myriad Pro" charset="0"/>
                <a:ea typeface="ＭＳ Ｐゴシック" charset="0"/>
                <a:cs typeface="Myriad Pro" charset="0"/>
              </a:rPr>
              <a:t>nergy </a:t>
            </a:r>
            <a:r>
              <a:rPr lang="en-US" dirty="0" smtClean="0">
                <a:solidFill>
                  <a:srgbClr val="000000"/>
                </a:solidFill>
                <a:latin typeface="Myriad Pro" charset="0"/>
                <a:ea typeface="ＭＳ Ｐゴシック" charset="0"/>
                <a:cs typeface="Myriad Pro" charset="0"/>
              </a:rPr>
              <a:t>s</a:t>
            </a:r>
            <a:r>
              <a:rPr lang="en-US" sz="3600" b="1" dirty="0" smtClean="0">
                <a:solidFill>
                  <a:srgbClr val="000000"/>
                </a:solidFill>
                <a:latin typeface="Myriad Pro" charset="0"/>
                <a:ea typeface="ＭＳ Ｐゴシック" charset="0"/>
                <a:cs typeface="Myriad Pro" charset="0"/>
              </a:rPr>
              <a:t>pectrum</a:t>
            </a:r>
            <a:endParaRPr lang="en-US" sz="3600" b="1" dirty="0">
              <a:solidFill>
                <a:srgbClr val="000000"/>
              </a:solidFill>
              <a:latin typeface="Myriad Pro" charset="0"/>
              <a:ea typeface="ＭＳ Ｐゴシック" charset="0"/>
              <a:cs typeface="Myriad Pro" charset="0"/>
            </a:endParaRPr>
          </a:p>
        </p:txBody>
      </p:sp>
      <p:sp>
        <p:nvSpPr>
          <p:cNvPr id="1168391" name="Rectangle 7"/>
          <p:cNvSpPr>
            <a:spLocks noGrp="1" noChangeArrowheads="1"/>
          </p:cNvSpPr>
          <p:nvPr>
            <p:ph type="body" idx="1"/>
          </p:nvPr>
        </p:nvSpPr>
        <p:spPr>
          <a:xfrm>
            <a:off x="5664200" y="2622550"/>
            <a:ext cx="3421063" cy="3487738"/>
          </a:xfrm>
        </p:spPr>
        <p:txBody>
          <a:bodyPr/>
          <a:lstStyle/>
          <a:p>
            <a:pPr marL="0" indent="0">
              <a:lnSpc>
                <a:spcPct val="90000"/>
              </a:lnSpc>
              <a:buClr>
                <a:srgbClr val="F79646"/>
              </a:buClr>
              <a:buFont typeface="Arial" charset="0"/>
              <a:buNone/>
            </a:pPr>
            <a:r>
              <a:rPr lang="en-US" sz="2400" dirty="0">
                <a:latin typeface="Myriad Pro" charset="0"/>
                <a:ea typeface="ＭＳ Ｐゴシック" charset="0"/>
                <a:cs typeface="Myriad Pro" charset="0"/>
              </a:rPr>
              <a:t>Origins of cosmic rays at energies above </a:t>
            </a:r>
            <a:r>
              <a:rPr lang="en-US" sz="2400" dirty="0" err="1">
                <a:latin typeface="Myriad Pro" charset="0"/>
                <a:ea typeface="ＭＳ Ｐゴシック" charset="0"/>
                <a:cs typeface="Myriad Pro" charset="0"/>
              </a:rPr>
              <a:t>GeV</a:t>
            </a:r>
            <a:r>
              <a:rPr lang="en-US" sz="2400" dirty="0">
                <a:latin typeface="Myriad Pro" charset="0"/>
                <a:ea typeface="ＭＳ Ｐゴシック" charset="0"/>
                <a:cs typeface="Myriad Pro" charset="0"/>
              </a:rPr>
              <a:t>?</a:t>
            </a:r>
          </a:p>
          <a:p>
            <a:pPr marL="0" indent="0">
              <a:lnSpc>
                <a:spcPct val="90000"/>
              </a:lnSpc>
              <a:buClr>
                <a:srgbClr val="F79646"/>
              </a:buClr>
              <a:buFont typeface="Arial" charset="0"/>
              <a:buNone/>
            </a:pPr>
            <a:endParaRPr lang="en-US" sz="2400" i="1" dirty="0">
              <a:latin typeface="Myriad Pro" charset="0"/>
              <a:ea typeface="ＭＳ Ｐゴシック" charset="0"/>
              <a:cs typeface="ＭＳ Ｐゴシック" charset="0"/>
            </a:endParaRPr>
          </a:p>
          <a:p>
            <a:pPr marL="0" indent="0">
              <a:lnSpc>
                <a:spcPct val="90000"/>
              </a:lnSpc>
              <a:buClr>
                <a:srgbClr val="F79646"/>
              </a:buClr>
            </a:pPr>
            <a:r>
              <a:rPr lang="en-US" sz="2400" i="1" dirty="0">
                <a:latin typeface="Myriad Pro" charset="0"/>
                <a:ea typeface="ＭＳ Ｐゴシック" charset="0"/>
                <a:cs typeface="ＭＳ Ｐゴシック" charset="0"/>
              </a:rPr>
              <a:t>Supernova </a:t>
            </a:r>
            <a:r>
              <a:rPr lang="en-US" sz="2400" i="1" dirty="0" smtClean="0">
                <a:latin typeface="Myriad Pro" charset="0"/>
                <a:ea typeface="ＭＳ Ｐゴシック" charset="0"/>
                <a:cs typeface="ＭＳ Ｐゴシック" charset="0"/>
              </a:rPr>
              <a:t>remnants</a:t>
            </a:r>
            <a:endParaRPr lang="en-US" sz="2400" i="1" dirty="0">
              <a:latin typeface="Myriad Pro" charset="0"/>
              <a:ea typeface="ＭＳ Ｐゴシック" charset="0"/>
              <a:cs typeface="ＭＳ Ｐゴシック" charset="0"/>
            </a:endParaRPr>
          </a:p>
          <a:p>
            <a:pPr marL="0" indent="0">
              <a:lnSpc>
                <a:spcPct val="90000"/>
              </a:lnSpc>
              <a:buClr>
                <a:srgbClr val="F79646"/>
              </a:buClr>
            </a:pPr>
            <a:r>
              <a:rPr lang="en-US" sz="2400" i="1" dirty="0" smtClean="0">
                <a:latin typeface="Myriad Pro" charset="0"/>
                <a:ea typeface="ＭＳ Ｐゴシック" charset="0"/>
                <a:cs typeface="ＭＳ Ｐゴシック" charset="0"/>
              </a:rPr>
              <a:t>Gamma-ray </a:t>
            </a:r>
            <a:r>
              <a:rPr lang="en-US" sz="2400" i="1" dirty="0">
                <a:latin typeface="Myriad Pro" charset="0"/>
                <a:ea typeface="ＭＳ Ｐゴシック" charset="0"/>
                <a:cs typeface="ＭＳ Ｐゴシック" charset="0"/>
              </a:rPr>
              <a:t>bursts</a:t>
            </a:r>
          </a:p>
          <a:p>
            <a:pPr marL="0" indent="0">
              <a:lnSpc>
                <a:spcPct val="90000"/>
              </a:lnSpc>
              <a:buClr>
                <a:srgbClr val="F79646"/>
              </a:buClr>
            </a:pPr>
            <a:r>
              <a:rPr lang="en-US" sz="2400" i="1" dirty="0">
                <a:latin typeface="Myriad Pro" charset="0"/>
                <a:ea typeface="ＭＳ Ｐゴシック" charset="0"/>
                <a:cs typeface="ＭＳ Ｐゴシック" charset="0"/>
              </a:rPr>
              <a:t>Active </a:t>
            </a:r>
            <a:r>
              <a:rPr lang="en-US" sz="2400" i="1" dirty="0" smtClean="0">
                <a:latin typeface="Myriad Pro" charset="0"/>
                <a:ea typeface="ＭＳ Ｐゴシック" charset="0"/>
                <a:cs typeface="ＭＳ Ｐゴシック" charset="0"/>
              </a:rPr>
              <a:t>galactic </a:t>
            </a:r>
            <a:r>
              <a:rPr lang="en-US" sz="2400" i="1" dirty="0">
                <a:latin typeface="Myriad Pro" charset="0"/>
                <a:ea typeface="ＭＳ Ｐゴシック" charset="0"/>
                <a:cs typeface="ＭＳ Ｐゴシック" charset="0"/>
              </a:rPr>
              <a:t>n</a:t>
            </a:r>
            <a:r>
              <a:rPr lang="en-US" sz="2400" i="1" dirty="0" smtClean="0">
                <a:latin typeface="Myriad Pro" charset="0"/>
                <a:ea typeface="ＭＳ Ｐゴシック" charset="0"/>
                <a:cs typeface="ＭＳ Ｐゴシック" charset="0"/>
              </a:rPr>
              <a:t>uclei</a:t>
            </a:r>
            <a:endParaRPr lang="en-US" sz="2400" i="1" dirty="0">
              <a:latin typeface="Calibri" charset="0"/>
              <a:ea typeface="ＭＳ Ｐゴシック" charset="0"/>
              <a:cs typeface="ＭＳ Ｐゴシック" charset="0"/>
            </a:endParaRPr>
          </a:p>
          <a:p>
            <a:pPr marL="0" indent="0">
              <a:lnSpc>
                <a:spcPct val="90000"/>
              </a:lnSpc>
            </a:pPr>
            <a:endParaRPr lang="en-US" sz="1400" dirty="0">
              <a:latin typeface="Calibri" charset="0"/>
              <a:ea typeface="ＭＳ Ｐゴシック" charset="0"/>
              <a:cs typeface="ＭＳ Ｐゴシック" charset="0"/>
            </a:endParaRPr>
          </a:p>
        </p:txBody>
      </p:sp>
      <p:pic>
        <p:nvPicPr>
          <p:cNvPr id="1536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471" y="609600"/>
            <a:ext cx="5494338" cy="618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359845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1211394"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3396" b="10335"/>
          <a:stretch/>
        </p:blipFill>
        <p:spPr bwMode="auto">
          <a:xfrm>
            <a:off x="5424473" y="657554"/>
            <a:ext cx="3567127" cy="5514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211395" name="Rectangle 3"/>
          <p:cNvSpPr>
            <a:spLocks noGrp="1" noChangeArrowheads="1"/>
          </p:cNvSpPr>
          <p:nvPr>
            <p:ph type="title"/>
          </p:nvPr>
        </p:nvSpPr>
        <p:spPr>
          <a:xfrm>
            <a:off x="0" y="228600"/>
            <a:ext cx="9144000" cy="533400"/>
          </a:xfrm>
        </p:spPr>
        <p:txBody>
          <a:bodyPr/>
          <a:lstStyle/>
          <a:p>
            <a:r>
              <a:rPr lang="en-US" dirty="0" smtClean="0">
                <a:solidFill>
                  <a:srgbClr val="000000"/>
                </a:solidFill>
                <a:latin typeface="Myriad Pro"/>
                <a:cs typeface="Myriad Pro"/>
              </a:rPr>
              <a:t>Cosmic messengers</a:t>
            </a:r>
            <a:endParaRPr lang="en-US" dirty="0">
              <a:solidFill>
                <a:srgbClr val="000000"/>
              </a:solidFill>
              <a:latin typeface="Myriad Pro"/>
              <a:cs typeface="Myriad Pro"/>
            </a:endParaRPr>
          </a:p>
        </p:txBody>
      </p:sp>
      <p:sp>
        <p:nvSpPr>
          <p:cNvPr id="1211396" name="Line 4"/>
          <p:cNvSpPr>
            <a:spLocks noChangeShapeType="1"/>
          </p:cNvSpPr>
          <p:nvPr/>
        </p:nvSpPr>
        <p:spPr bwMode="auto">
          <a:xfrm>
            <a:off x="5105400" y="5486400"/>
            <a:ext cx="990600" cy="762000"/>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211397" name="Rectangle 5"/>
          <p:cNvSpPr>
            <a:spLocks noGrp="1" noChangeArrowheads="1"/>
          </p:cNvSpPr>
          <p:nvPr>
            <p:ph type="body" idx="1"/>
          </p:nvPr>
        </p:nvSpPr>
        <p:spPr>
          <a:xfrm>
            <a:off x="304800" y="1295400"/>
            <a:ext cx="5410200" cy="5410200"/>
          </a:xfrm>
        </p:spPr>
        <p:txBody>
          <a:bodyPr/>
          <a:lstStyle/>
          <a:p>
            <a:pPr>
              <a:lnSpc>
                <a:spcPct val="90000"/>
              </a:lnSpc>
              <a:buClr>
                <a:schemeClr val="tx1">
                  <a:lumMod val="75000"/>
                  <a:lumOff val="25000"/>
                </a:schemeClr>
              </a:buClr>
            </a:pPr>
            <a:r>
              <a:rPr lang="en-US" sz="2400" b="0" dirty="0">
                <a:latin typeface="Myriad Pro"/>
                <a:cs typeface="Myriad Pro"/>
              </a:rPr>
              <a:t>Cosmic rays </a:t>
            </a:r>
            <a:r>
              <a:rPr lang="en-US" sz="2400" b="0" dirty="0" smtClean="0">
                <a:latin typeface="Myriad Pro"/>
                <a:cs typeface="Myriad Pro"/>
              </a:rPr>
              <a:t>are </a:t>
            </a:r>
            <a:r>
              <a:rPr lang="en-US" sz="2400" b="0" dirty="0">
                <a:latin typeface="Myriad Pro"/>
                <a:cs typeface="Myriad Pro"/>
              </a:rPr>
              <a:t>not the only </a:t>
            </a:r>
            <a:r>
              <a:rPr lang="en-US" sz="2400" b="0" dirty="0" smtClean="0">
                <a:latin typeface="Myriad Pro"/>
                <a:cs typeface="Myriad Pro"/>
              </a:rPr>
              <a:t>messengers </a:t>
            </a:r>
            <a:r>
              <a:rPr lang="en-US" sz="2400" b="0" dirty="0">
                <a:latin typeface="Myriad Pro"/>
                <a:cs typeface="Myriad Pro"/>
              </a:rPr>
              <a:t>from high energy sources - a cosmic ray source is also a </a:t>
            </a:r>
            <a:r>
              <a:rPr lang="en-US" sz="2400" b="0" i="1" dirty="0">
                <a:solidFill>
                  <a:srgbClr val="8FA0AA"/>
                </a:solidFill>
                <a:latin typeface="Myriad Pro"/>
                <a:cs typeface="Myriad Pro"/>
              </a:rPr>
              <a:t>beam-dump</a:t>
            </a:r>
            <a:r>
              <a:rPr lang="en-US" sz="2400" b="0" i="1" dirty="0">
                <a:solidFill>
                  <a:schemeClr val="tx1">
                    <a:lumMod val="75000"/>
                    <a:lumOff val="25000"/>
                  </a:schemeClr>
                </a:solidFill>
                <a:latin typeface="Myriad Pro"/>
                <a:cs typeface="Myriad Pro"/>
              </a:rPr>
              <a:t>.</a:t>
            </a:r>
          </a:p>
          <a:p>
            <a:pPr>
              <a:lnSpc>
                <a:spcPct val="90000"/>
              </a:lnSpc>
              <a:buClr>
                <a:schemeClr val="tx1">
                  <a:lumMod val="75000"/>
                  <a:lumOff val="25000"/>
                </a:schemeClr>
              </a:buClr>
            </a:pPr>
            <a:endParaRPr lang="en-US" sz="1600" i="1" dirty="0">
              <a:solidFill>
                <a:schemeClr val="accent2"/>
              </a:solidFill>
              <a:latin typeface="Myriad Pro"/>
              <a:cs typeface="Myriad Pro"/>
            </a:endParaRPr>
          </a:p>
          <a:p>
            <a:pPr>
              <a:lnSpc>
                <a:spcPct val="90000"/>
              </a:lnSpc>
              <a:buClr>
                <a:schemeClr val="tx1">
                  <a:lumMod val="75000"/>
                  <a:lumOff val="25000"/>
                </a:schemeClr>
              </a:buClr>
            </a:pPr>
            <a:r>
              <a:rPr lang="en-US" sz="2400" b="0" dirty="0">
                <a:latin typeface="Myriad Pro"/>
                <a:cs typeface="Myriad Pro"/>
              </a:rPr>
              <a:t>Cosmic rays inevitably interact with radiation and gas surrounding their source, </a:t>
            </a:r>
            <a:r>
              <a:rPr lang="en-US" sz="2400" b="0" i="1" dirty="0">
                <a:latin typeface="Myriad Pro"/>
                <a:cs typeface="Myriad Pro"/>
              </a:rPr>
              <a:t>e.g</a:t>
            </a:r>
            <a:r>
              <a:rPr lang="en-US" sz="2400" b="0" i="1" dirty="0" smtClean="0">
                <a:latin typeface="Myriad Pro"/>
                <a:cs typeface="Myriad Pro"/>
              </a:rPr>
              <a:t>.,</a:t>
            </a:r>
            <a:endParaRPr lang="en-US" sz="2400" b="0" i="1" dirty="0">
              <a:latin typeface="Myriad Pro"/>
              <a:cs typeface="Myriad Pro"/>
            </a:endParaRPr>
          </a:p>
          <a:p>
            <a:pPr>
              <a:lnSpc>
                <a:spcPct val="90000"/>
              </a:lnSpc>
              <a:buClr>
                <a:schemeClr val="tx1">
                  <a:lumMod val="75000"/>
                  <a:lumOff val="25000"/>
                </a:schemeClr>
              </a:buClr>
            </a:pPr>
            <a:endParaRPr lang="en-US" sz="1600" dirty="0">
              <a:latin typeface="Myriad Pro"/>
              <a:cs typeface="Myriad Pro"/>
            </a:endParaRPr>
          </a:p>
          <a:p>
            <a:pPr>
              <a:lnSpc>
                <a:spcPct val="90000"/>
              </a:lnSpc>
              <a:buClr>
                <a:schemeClr val="tx1">
                  <a:lumMod val="75000"/>
                  <a:lumOff val="25000"/>
                </a:schemeClr>
              </a:buClr>
            </a:pPr>
            <a:endParaRPr lang="en-US" sz="1600" dirty="0">
              <a:latin typeface="Myriad Pro"/>
              <a:cs typeface="Myriad Pro"/>
            </a:endParaRPr>
          </a:p>
          <a:p>
            <a:pPr>
              <a:lnSpc>
                <a:spcPct val="90000"/>
              </a:lnSpc>
              <a:buClr>
                <a:schemeClr val="tx1">
                  <a:lumMod val="75000"/>
                  <a:lumOff val="25000"/>
                </a:schemeClr>
              </a:buClr>
            </a:pPr>
            <a:endParaRPr lang="en-US" sz="1600" dirty="0">
              <a:latin typeface="Myriad Pro"/>
              <a:cs typeface="Myriad Pro"/>
            </a:endParaRPr>
          </a:p>
          <a:p>
            <a:pPr marL="0" indent="0">
              <a:lnSpc>
                <a:spcPct val="90000"/>
              </a:lnSpc>
              <a:buClr>
                <a:schemeClr val="tx1">
                  <a:lumMod val="75000"/>
                  <a:lumOff val="25000"/>
                </a:schemeClr>
              </a:buClr>
              <a:buNone/>
            </a:pPr>
            <a:endParaRPr lang="en-US" sz="1600" dirty="0">
              <a:latin typeface="Myriad Pro"/>
              <a:cs typeface="Myriad Pro"/>
            </a:endParaRPr>
          </a:p>
          <a:p>
            <a:pPr>
              <a:lnSpc>
                <a:spcPct val="90000"/>
              </a:lnSpc>
              <a:buClr>
                <a:schemeClr val="tx1">
                  <a:lumMod val="75000"/>
                  <a:lumOff val="25000"/>
                </a:schemeClr>
              </a:buClr>
            </a:pPr>
            <a:endParaRPr lang="en-US" sz="1600" dirty="0">
              <a:latin typeface="Myriad Pro"/>
              <a:cs typeface="Myriad Pro"/>
            </a:endParaRPr>
          </a:p>
          <a:p>
            <a:pPr>
              <a:lnSpc>
                <a:spcPct val="90000"/>
              </a:lnSpc>
              <a:buClr>
                <a:schemeClr val="tx1">
                  <a:lumMod val="75000"/>
                  <a:lumOff val="25000"/>
                </a:schemeClr>
              </a:buClr>
            </a:pPr>
            <a:r>
              <a:rPr lang="en-US" sz="2400" b="0" dirty="0">
                <a:latin typeface="Myriad Pro"/>
                <a:cs typeface="Myriad Pro"/>
              </a:rPr>
              <a:t>Energy escaping the source is distributed among </a:t>
            </a:r>
            <a:r>
              <a:rPr lang="en-US" sz="2400" b="0" i="1" dirty="0">
                <a:solidFill>
                  <a:srgbClr val="8FA0AA"/>
                </a:solidFill>
                <a:latin typeface="Myriad Pro"/>
                <a:cs typeface="Myriad Pro"/>
              </a:rPr>
              <a:t>cosmic rays</a:t>
            </a:r>
            <a:r>
              <a:rPr lang="en-US" sz="2400" b="0" dirty="0">
                <a:solidFill>
                  <a:srgbClr val="404040"/>
                </a:solidFill>
                <a:latin typeface="Myriad Pro"/>
                <a:cs typeface="Myriad Pro"/>
              </a:rPr>
              <a:t>, </a:t>
            </a:r>
            <a:r>
              <a:rPr lang="en-US" sz="2400" b="0" i="1" dirty="0">
                <a:solidFill>
                  <a:srgbClr val="8FA0AA"/>
                </a:solidFill>
                <a:latin typeface="Myriad Pro"/>
                <a:cs typeface="Myriad Pro"/>
              </a:rPr>
              <a:t>gamma rays</a:t>
            </a:r>
            <a:r>
              <a:rPr lang="en-US" sz="2400" b="0" dirty="0">
                <a:solidFill>
                  <a:srgbClr val="404040"/>
                </a:solidFill>
                <a:latin typeface="Myriad Pro"/>
                <a:cs typeface="Myriad Pro"/>
              </a:rPr>
              <a:t>, and </a:t>
            </a:r>
            <a:r>
              <a:rPr lang="en-US" sz="2400" b="0" i="1" dirty="0">
                <a:solidFill>
                  <a:srgbClr val="8FA0AA"/>
                </a:solidFill>
                <a:latin typeface="Myriad Pro"/>
                <a:cs typeface="Myriad Pro"/>
              </a:rPr>
              <a:t>neutrinos</a:t>
            </a:r>
            <a:r>
              <a:rPr lang="en-US" sz="2400" b="0" dirty="0">
                <a:solidFill>
                  <a:srgbClr val="404040"/>
                </a:solidFill>
                <a:latin typeface="Myriad Pro"/>
                <a:cs typeface="Myriad Pro"/>
              </a:rPr>
              <a:t>. </a:t>
            </a:r>
          </a:p>
          <a:p>
            <a:pPr>
              <a:lnSpc>
                <a:spcPct val="90000"/>
              </a:lnSpc>
              <a:buClr>
                <a:schemeClr val="accent6"/>
              </a:buClr>
            </a:pPr>
            <a:endParaRPr lang="en-US" sz="1600" dirty="0">
              <a:latin typeface="Myriad Pro"/>
              <a:cs typeface="Myriad Pro"/>
            </a:endParaRPr>
          </a:p>
          <a:p>
            <a:pPr>
              <a:lnSpc>
                <a:spcPct val="90000"/>
              </a:lnSpc>
            </a:pPr>
            <a:endParaRPr lang="en-US" sz="1600" dirty="0"/>
          </a:p>
        </p:txBody>
      </p:sp>
      <p:graphicFrame>
        <p:nvGraphicFramePr>
          <p:cNvPr id="1211398" name="Object 6"/>
          <p:cNvGraphicFramePr>
            <a:graphicFrameLocks noChangeAspect="1"/>
          </p:cNvGraphicFramePr>
          <p:nvPr>
            <p:extLst>
              <p:ext uri="{D42A27DB-BD31-4B8C-83A1-F6EECF244321}">
                <p14:modId xmlns:p14="http://schemas.microsoft.com/office/powerpoint/2010/main" val="3520769239"/>
              </p:ext>
            </p:extLst>
          </p:nvPr>
        </p:nvGraphicFramePr>
        <p:xfrm>
          <a:off x="1111250" y="4038600"/>
          <a:ext cx="3163888" cy="1270000"/>
        </p:xfrm>
        <a:graphic>
          <a:graphicData uri="http://schemas.openxmlformats.org/presentationml/2006/ole">
            <mc:AlternateContent xmlns:mc="http://schemas.openxmlformats.org/markup-compatibility/2006">
              <mc:Choice xmlns:v="urn:schemas-microsoft-com:vml" Requires="v">
                <p:oleObj spid="_x0000_s1211510" name="Equation" r:id="rId6" imgW="1855800" imgH="740520" progId="Equation.3">
                  <p:embed/>
                </p:oleObj>
              </mc:Choice>
              <mc:Fallback>
                <p:oleObj name="Equation" r:id="rId6" imgW="1855800" imgH="740520" progId="Equation.3">
                  <p:embed/>
                  <p:pic>
                    <p:nvPicPr>
                      <p:cNvPr id="0"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1250" y="4038600"/>
                        <a:ext cx="3163888" cy="127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rgbClr val="000000">
                                  <a:alpha val="74997"/>
                                </a:srgb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September 14, 2010</a:t>
            </a:r>
            <a:endParaRPr lang="en-US">
              <a:solidFill>
                <a:schemeClr val="tx1"/>
              </a:solidFill>
            </a:endParaRPr>
          </a:p>
        </p:txBody>
      </p:sp>
      <p:sp>
        <p:nvSpPr>
          <p:cNvPr id="6" name="Rectangle 3"/>
          <p:cNvSpPr>
            <a:spLocks noGrp="1" noChangeArrowheads="1"/>
          </p:cNvSpPr>
          <p:nvPr>
            <p:ph type="title" idx="4294967295"/>
          </p:nvPr>
        </p:nvSpPr>
        <p:spPr>
          <a:xfrm>
            <a:off x="0" y="228600"/>
            <a:ext cx="9144000" cy="533400"/>
          </a:xfrm>
        </p:spPr>
        <p:txBody>
          <a:bodyPr/>
          <a:lstStyle/>
          <a:p>
            <a:r>
              <a:rPr lang="en-US" dirty="0" smtClean="0">
                <a:solidFill>
                  <a:srgbClr val="000000"/>
                </a:solidFill>
                <a:latin typeface="Myriad Pro"/>
                <a:cs typeface="Myriad Pro"/>
              </a:rPr>
              <a:t>Cosmic messengers</a:t>
            </a:r>
            <a:endParaRPr lang="en-US" dirty="0">
              <a:solidFill>
                <a:srgbClr val="000000"/>
              </a:solidFill>
              <a:latin typeface="Myriad Pro"/>
              <a:cs typeface="Myriad Pro"/>
            </a:endParaRPr>
          </a:p>
        </p:txBody>
      </p:sp>
      <p:pic>
        <p:nvPicPr>
          <p:cNvPr id="5" name="Picture 4"/>
          <p:cNvPicPr>
            <a:picLocks noChangeAspect="1"/>
          </p:cNvPicPr>
          <p:nvPr/>
        </p:nvPicPr>
        <p:blipFill>
          <a:blip r:embed="rId3"/>
          <a:stretch>
            <a:fillRect/>
          </a:stretch>
        </p:blipFill>
        <p:spPr>
          <a:xfrm>
            <a:off x="-76200" y="990600"/>
            <a:ext cx="9290050" cy="5308600"/>
          </a:xfrm>
          <a:prstGeom prst="rect">
            <a:avLst/>
          </a:prstGeom>
        </p:spPr>
      </p:pic>
    </p:spTree>
    <p:extLst>
      <p:ext uri="{BB962C8B-B14F-4D97-AF65-F5344CB8AC3E}">
        <p14:creationId xmlns:p14="http://schemas.microsoft.com/office/powerpoint/2010/main" val="386389926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69380" name="Picture 4"/>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t="1" b="10371"/>
          <a:stretch/>
        </p:blipFill>
        <p:spPr bwMode="auto">
          <a:xfrm>
            <a:off x="5105400" y="735954"/>
            <a:ext cx="3692525" cy="5512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69378" name="Rectangle 2"/>
          <p:cNvSpPr>
            <a:spLocks noGrp="1" noChangeArrowheads="1"/>
          </p:cNvSpPr>
          <p:nvPr>
            <p:ph type="title"/>
          </p:nvPr>
        </p:nvSpPr>
        <p:spPr>
          <a:xfrm>
            <a:off x="0" y="228600"/>
            <a:ext cx="9144000" cy="533400"/>
          </a:xfrm>
        </p:spPr>
        <p:txBody>
          <a:bodyPr/>
          <a:lstStyle/>
          <a:p>
            <a:r>
              <a:rPr lang="en-US" dirty="0" smtClean="0">
                <a:solidFill>
                  <a:schemeClr val="tx1"/>
                </a:solidFill>
                <a:latin typeface="Myriad Pro"/>
                <a:cs typeface="Myriad Pro"/>
              </a:rPr>
              <a:t>Neutrinos as comic messengers</a:t>
            </a:r>
            <a:endParaRPr lang="en-US" dirty="0">
              <a:solidFill>
                <a:schemeClr val="tx1"/>
              </a:solidFill>
              <a:latin typeface="Myriad Pro"/>
              <a:cs typeface="Myriad Pro"/>
            </a:endParaRPr>
          </a:p>
        </p:txBody>
      </p:sp>
      <p:sp>
        <p:nvSpPr>
          <p:cNvPr id="869383" name="Line 7"/>
          <p:cNvSpPr>
            <a:spLocks noChangeShapeType="1"/>
          </p:cNvSpPr>
          <p:nvPr/>
        </p:nvSpPr>
        <p:spPr bwMode="auto">
          <a:xfrm>
            <a:off x="5105400" y="5486400"/>
            <a:ext cx="990600" cy="762000"/>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69387" name="Rectangle 11"/>
          <p:cNvSpPr>
            <a:spLocks noGrp="1" noChangeArrowheads="1"/>
          </p:cNvSpPr>
          <p:nvPr>
            <p:ph type="body" idx="1"/>
          </p:nvPr>
        </p:nvSpPr>
        <p:spPr>
          <a:xfrm>
            <a:off x="304800" y="1295400"/>
            <a:ext cx="5029200" cy="4953000"/>
          </a:xfrm>
        </p:spPr>
        <p:txBody>
          <a:bodyPr/>
          <a:lstStyle/>
          <a:p>
            <a:pPr>
              <a:buClr>
                <a:schemeClr val="tx1">
                  <a:lumMod val="75000"/>
                  <a:lumOff val="25000"/>
                </a:schemeClr>
              </a:buClr>
            </a:pPr>
            <a:r>
              <a:rPr lang="en-US" sz="2400" b="0" dirty="0" smtClean="0">
                <a:latin typeface="Myriad Pro"/>
                <a:cs typeface="Myriad Pro"/>
              </a:rPr>
              <a:t> Neutrinos </a:t>
            </a:r>
            <a:r>
              <a:rPr lang="en-US" sz="2400" b="0" dirty="0">
                <a:latin typeface="Myriad Pro"/>
                <a:cs typeface="Myriad Pro"/>
              </a:rPr>
              <a:t>are the ideal </a:t>
            </a:r>
            <a:r>
              <a:rPr lang="en-US" sz="2400" b="0" dirty="0" smtClean="0">
                <a:latin typeface="Myriad Pro"/>
                <a:cs typeface="Myriad Pro"/>
              </a:rPr>
              <a:t>    </a:t>
            </a:r>
            <a:br>
              <a:rPr lang="en-US" sz="2400" b="0" dirty="0" smtClean="0">
                <a:latin typeface="Myriad Pro"/>
                <a:cs typeface="Myriad Pro"/>
              </a:rPr>
            </a:br>
            <a:r>
              <a:rPr lang="en-US" sz="2400" b="0" dirty="0" smtClean="0">
                <a:latin typeface="Myriad Pro"/>
                <a:cs typeface="Myriad Pro"/>
              </a:rPr>
              <a:t> </a:t>
            </a:r>
            <a:r>
              <a:rPr lang="ja-JP" altLang="en-US" sz="2400" b="0" dirty="0" smtClean="0">
                <a:latin typeface="Myriad Pro"/>
                <a:cs typeface="Myriad Pro"/>
              </a:rPr>
              <a:t>“</a:t>
            </a:r>
            <a:r>
              <a:rPr lang="en-US" sz="2400" b="0" dirty="0" smtClean="0">
                <a:latin typeface="Myriad Pro"/>
                <a:cs typeface="Myriad Pro"/>
              </a:rPr>
              <a:t>messenger particle:</a:t>
            </a:r>
            <a:r>
              <a:rPr lang="ja-JP" altLang="en-US" sz="2400" b="0" dirty="0" smtClean="0">
                <a:latin typeface="Myriad Pro"/>
                <a:cs typeface="Myriad Pro"/>
              </a:rPr>
              <a:t>”</a:t>
            </a:r>
            <a:endParaRPr lang="en-US" altLang="ja-JP" sz="2400" b="0" dirty="0" smtClean="0">
              <a:latin typeface="Myriad Pro"/>
              <a:cs typeface="Myriad Pro"/>
            </a:endParaRPr>
          </a:p>
          <a:p>
            <a:pPr>
              <a:buClr>
                <a:schemeClr val="tx1">
                  <a:lumMod val="75000"/>
                  <a:lumOff val="25000"/>
                </a:schemeClr>
              </a:buClr>
            </a:pPr>
            <a:endParaRPr lang="en-US" altLang="ja-JP" sz="1600" b="0" dirty="0">
              <a:latin typeface="Myriad Pro"/>
              <a:cs typeface="Myriad Pro"/>
            </a:endParaRPr>
          </a:p>
          <a:p>
            <a:pPr>
              <a:buClr>
                <a:schemeClr val="tx1">
                  <a:lumMod val="75000"/>
                  <a:lumOff val="25000"/>
                </a:schemeClr>
              </a:buClr>
            </a:pPr>
            <a:r>
              <a:rPr lang="en-US" sz="2400" b="0" dirty="0" smtClean="0">
                <a:latin typeface="Myriad Pro"/>
                <a:cs typeface="Myriad Pro"/>
              </a:rPr>
              <a:t>Neutrinos </a:t>
            </a:r>
            <a:r>
              <a:rPr lang="en-US" sz="2400" b="0" dirty="0">
                <a:latin typeface="Myriad Pro"/>
                <a:cs typeface="Myriad Pro"/>
              </a:rPr>
              <a:t>propagate in a straight line and are not easily absorbed – they can get away from the </a:t>
            </a:r>
            <a:r>
              <a:rPr lang="en-US" sz="2400" b="0" dirty="0" smtClean="0">
                <a:latin typeface="Myriad Pro"/>
                <a:cs typeface="Myriad Pro"/>
              </a:rPr>
              <a:t>source</a:t>
            </a:r>
            <a:endParaRPr lang="en-US" sz="2400" b="0" dirty="0">
              <a:latin typeface="Myriad Pro"/>
              <a:cs typeface="Myriad Pro"/>
            </a:endParaRPr>
          </a:p>
          <a:p>
            <a:pPr>
              <a:buClr>
                <a:schemeClr val="tx1">
                  <a:lumMod val="75000"/>
                  <a:lumOff val="25000"/>
                </a:schemeClr>
              </a:buClr>
            </a:pPr>
            <a:endParaRPr lang="en-US" sz="1600" b="0" dirty="0" smtClean="0">
              <a:latin typeface="Myriad Pro"/>
              <a:cs typeface="Myriad Pro"/>
            </a:endParaRPr>
          </a:p>
          <a:p>
            <a:pPr>
              <a:buClr>
                <a:schemeClr val="tx1">
                  <a:lumMod val="75000"/>
                  <a:lumOff val="25000"/>
                </a:schemeClr>
              </a:buClr>
            </a:pPr>
            <a:r>
              <a:rPr lang="en-US" sz="2400" b="0" dirty="0" smtClean="0">
                <a:latin typeface="Myriad Pro"/>
                <a:cs typeface="Myriad Pro"/>
              </a:rPr>
              <a:t>However</a:t>
            </a:r>
            <a:r>
              <a:rPr lang="en-US" sz="2400" b="0" dirty="0">
                <a:latin typeface="Myriad Pro"/>
                <a:cs typeface="Myriad Pro"/>
              </a:rPr>
              <a:t>, they are not easily </a:t>
            </a:r>
            <a:r>
              <a:rPr lang="ja-JP" altLang="en-US" sz="2400" b="0" dirty="0">
                <a:latin typeface="Myriad Pro"/>
                <a:cs typeface="Myriad Pro"/>
              </a:rPr>
              <a:t>“</a:t>
            </a:r>
            <a:r>
              <a:rPr lang="en-US" sz="2400" b="0" dirty="0">
                <a:latin typeface="Myriad Pro"/>
                <a:cs typeface="Myriad Pro"/>
              </a:rPr>
              <a:t>absorbed</a:t>
            </a:r>
            <a:r>
              <a:rPr lang="ja-JP" altLang="en-US" sz="2400" b="0" dirty="0">
                <a:latin typeface="Myriad Pro"/>
                <a:cs typeface="Myriad Pro"/>
              </a:rPr>
              <a:t>”</a:t>
            </a:r>
            <a:r>
              <a:rPr lang="en-US" sz="2400" b="0" dirty="0">
                <a:latin typeface="Myriad Pro"/>
                <a:cs typeface="Myriad Pro"/>
              </a:rPr>
              <a:t> in detectors, either… we need km</a:t>
            </a:r>
            <a:r>
              <a:rPr lang="en-US" sz="2400" b="0" baseline="30000" dirty="0">
                <a:latin typeface="Myriad Pro"/>
                <a:cs typeface="Myriad Pro"/>
              </a:rPr>
              <a:t>3</a:t>
            </a:r>
            <a:r>
              <a:rPr lang="en-US" sz="2400" b="0" dirty="0">
                <a:latin typeface="Myriad Pro"/>
                <a:cs typeface="Myriad Pro"/>
              </a:rPr>
              <a:t> size detectors!</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949252" name="Rectangle 4"/>
          <p:cNvSpPr>
            <a:spLocks noGrp="1" noChangeArrowheads="1"/>
          </p:cNvSpPr>
          <p:nvPr>
            <p:ph type="title"/>
          </p:nvPr>
        </p:nvSpPr>
        <p:spPr>
          <a:xfrm>
            <a:off x="0" y="228600"/>
            <a:ext cx="9144000" cy="533400"/>
          </a:xfrm>
        </p:spPr>
        <p:txBody>
          <a:bodyPr/>
          <a:lstStyle/>
          <a:p>
            <a:r>
              <a:rPr lang="en-US" dirty="0">
                <a:solidFill>
                  <a:schemeClr val="tx1"/>
                </a:solidFill>
                <a:latin typeface="Myriad Pro"/>
                <a:cs typeface="Myriad Pro"/>
              </a:rPr>
              <a:t>Requirements for a </a:t>
            </a:r>
            <a:r>
              <a:rPr lang="en-US" dirty="0" smtClean="0">
                <a:solidFill>
                  <a:schemeClr val="tx1"/>
                </a:solidFill>
                <a:latin typeface="Myriad Pro"/>
                <a:cs typeface="Myriad Pro"/>
              </a:rPr>
              <a:t>neutrino detector</a:t>
            </a:r>
            <a:endParaRPr lang="en-US" dirty="0">
              <a:solidFill>
                <a:schemeClr val="tx1"/>
              </a:solidFill>
              <a:latin typeface="Myriad Pro"/>
              <a:cs typeface="Myriad Pro"/>
            </a:endParaRPr>
          </a:p>
        </p:txBody>
      </p:sp>
      <p:sp>
        <p:nvSpPr>
          <p:cNvPr id="949253" name="Rectangle 5"/>
          <p:cNvSpPr>
            <a:spLocks noGrp="1" noChangeArrowheads="1"/>
          </p:cNvSpPr>
          <p:nvPr>
            <p:ph type="body" idx="1"/>
          </p:nvPr>
        </p:nvSpPr>
        <p:spPr/>
        <p:txBody>
          <a:bodyPr/>
          <a:lstStyle/>
          <a:p>
            <a:pPr>
              <a:buClr>
                <a:schemeClr val="tx1">
                  <a:lumMod val="75000"/>
                  <a:lumOff val="25000"/>
                </a:schemeClr>
              </a:buClr>
            </a:pPr>
            <a:r>
              <a:rPr lang="en-US" sz="2400" b="0" dirty="0">
                <a:solidFill>
                  <a:srgbClr val="8FA0AA"/>
                </a:solidFill>
                <a:latin typeface="Myriad Pro"/>
                <a:cs typeface="Myriad Pro"/>
              </a:rPr>
              <a:t>Large detector volumes </a:t>
            </a:r>
            <a:r>
              <a:rPr lang="en-US" sz="2400" b="0" dirty="0">
                <a:latin typeface="Myriad Pro"/>
                <a:cs typeface="Myriad Pro"/>
              </a:rPr>
              <a:t>– </a:t>
            </a:r>
            <a:r>
              <a:rPr lang="en-US" sz="2400" b="0" dirty="0" smtClean="0">
                <a:latin typeface="Myriad Pro"/>
                <a:cs typeface="Myriad Pro"/>
              </a:rPr>
              <a:t>on the order of~ </a:t>
            </a:r>
            <a:r>
              <a:rPr lang="en-US" sz="2400" b="0" dirty="0">
                <a:latin typeface="Myriad Pro"/>
                <a:cs typeface="Myriad Pro"/>
              </a:rPr>
              <a:t>km</a:t>
            </a:r>
            <a:r>
              <a:rPr lang="en-US" sz="2400" b="0" baseline="30000" dirty="0">
                <a:latin typeface="Myriad Pro"/>
                <a:cs typeface="Myriad Pro"/>
              </a:rPr>
              <a:t>3</a:t>
            </a:r>
            <a:r>
              <a:rPr lang="en-US" sz="2400" b="0" dirty="0">
                <a:latin typeface="Myriad Pro"/>
                <a:cs typeface="Myriad Pro"/>
              </a:rPr>
              <a:t> if we want to detect a few neutrinos from astrophysical sources per </a:t>
            </a:r>
            <a:r>
              <a:rPr lang="en-US" sz="2400" b="0" dirty="0" smtClean="0">
                <a:latin typeface="Myriad Pro"/>
                <a:cs typeface="Myriad Pro"/>
              </a:rPr>
              <a:t>year.</a:t>
            </a:r>
            <a:endParaRPr lang="en-US" sz="2400" b="0" dirty="0">
              <a:latin typeface="Myriad Pro"/>
              <a:cs typeface="Myriad Pro"/>
            </a:endParaRPr>
          </a:p>
          <a:p>
            <a:pPr>
              <a:buClr>
                <a:schemeClr val="tx1">
                  <a:lumMod val="75000"/>
                  <a:lumOff val="25000"/>
                </a:schemeClr>
              </a:buClr>
            </a:pPr>
            <a:endParaRPr lang="en-US" sz="1600" b="0" dirty="0">
              <a:latin typeface="Myriad Pro"/>
              <a:cs typeface="Myriad Pro"/>
            </a:endParaRPr>
          </a:p>
          <a:p>
            <a:pPr>
              <a:buClr>
                <a:schemeClr val="tx1">
                  <a:lumMod val="75000"/>
                  <a:lumOff val="25000"/>
                </a:schemeClr>
              </a:buClr>
            </a:pPr>
            <a:r>
              <a:rPr lang="en-US" sz="2400" b="0" dirty="0">
                <a:latin typeface="Myriad Pro"/>
                <a:cs typeface="Myriad Pro"/>
              </a:rPr>
              <a:t>Neutrinos must </a:t>
            </a:r>
            <a:r>
              <a:rPr lang="en-US" sz="2400" b="0" dirty="0">
                <a:solidFill>
                  <a:srgbClr val="404040"/>
                </a:solidFill>
                <a:latin typeface="Myriad Pro"/>
                <a:cs typeface="Myriad Pro"/>
              </a:rPr>
              <a:t>interact</a:t>
            </a:r>
            <a:r>
              <a:rPr lang="en-US" sz="2400" b="0" dirty="0">
                <a:latin typeface="Myriad Pro"/>
                <a:cs typeface="Myriad Pro"/>
              </a:rPr>
              <a:t> near or in the detector and produce a particle that can be detected, for example a </a:t>
            </a:r>
            <a:r>
              <a:rPr lang="en-US" sz="2400" b="0" dirty="0" err="1">
                <a:latin typeface="Myriad Pro"/>
                <a:cs typeface="Myriad Pro"/>
              </a:rPr>
              <a:t>muon</a:t>
            </a:r>
            <a:r>
              <a:rPr lang="en-US" sz="2400" b="0" dirty="0">
                <a:latin typeface="Myriad Pro"/>
                <a:cs typeface="Myriad Pro"/>
              </a:rPr>
              <a:t>.</a:t>
            </a:r>
          </a:p>
          <a:p>
            <a:pPr>
              <a:buClr>
                <a:schemeClr val="tx1">
                  <a:lumMod val="75000"/>
                  <a:lumOff val="25000"/>
                </a:schemeClr>
              </a:buClr>
            </a:pPr>
            <a:endParaRPr lang="en-US" sz="1600" b="0" dirty="0">
              <a:latin typeface="Myriad Pro"/>
              <a:cs typeface="Myriad Pro"/>
            </a:endParaRPr>
          </a:p>
          <a:p>
            <a:pPr>
              <a:buClr>
                <a:schemeClr val="tx1">
                  <a:lumMod val="75000"/>
                  <a:lumOff val="25000"/>
                </a:schemeClr>
              </a:buClr>
            </a:pPr>
            <a:r>
              <a:rPr lang="en-US" sz="2400" b="0" dirty="0">
                <a:latin typeface="Myriad Pro"/>
                <a:cs typeface="Myriad Pro"/>
              </a:rPr>
              <a:t>The detector must be </a:t>
            </a:r>
            <a:r>
              <a:rPr lang="en-US" sz="2400" b="0" dirty="0">
                <a:solidFill>
                  <a:srgbClr val="404040"/>
                </a:solidFill>
                <a:latin typeface="Myriad Pro"/>
                <a:cs typeface="Myriad Pro"/>
              </a:rPr>
              <a:t>shielded from the enormous background </a:t>
            </a:r>
            <a:r>
              <a:rPr lang="en-US" sz="2400" b="0" dirty="0">
                <a:latin typeface="Myriad Pro"/>
                <a:cs typeface="Myriad Pro"/>
              </a:rPr>
              <a:t>of atmospheric </a:t>
            </a:r>
            <a:r>
              <a:rPr lang="en-US" sz="2400" b="0" dirty="0" err="1">
                <a:latin typeface="Myriad Pro"/>
                <a:cs typeface="Myriad Pro"/>
              </a:rPr>
              <a:t>muons</a:t>
            </a:r>
            <a:r>
              <a:rPr lang="en-US" sz="2400" b="0" dirty="0">
                <a:latin typeface="Myriad Pro"/>
                <a:cs typeface="Myriad Pro"/>
              </a:rPr>
              <a:t>, so it needs to be deep below some absorbing material.  </a:t>
            </a:r>
          </a:p>
          <a:p>
            <a:pPr>
              <a:buClr>
                <a:schemeClr val="tx1">
                  <a:lumMod val="75000"/>
                  <a:lumOff val="25000"/>
                </a:schemeClr>
              </a:buClr>
            </a:pPr>
            <a:endParaRPr lang="en-US" sz="1600" b="0" dirty="0">
              <a:latin typeface="Myriad Pro"/>
              <a:cs typeface="Myriad Pro"/>
            </a:endParaRPr>
          </a:p>
          <a:p>
            <a:pPr>
              <a:buClr>
                <a:schemeClr val="tx1">
                  <a:lumMod val="75000"/>
                  <a:lumOff val="25000"/>
                </a:schemeClr>
              </a:buClr>
            </a:pPr>
            <a:r>
              <a:rPr lang="en-US" sz="2400" b="0" dirty="0">
                <a:latin typeface="Myriad Pro"/>
                <a:cs typeface="Myriad Pro"/>
              </a:rPr>
              <a:t>At the same time, the </a:t>
            </a:r>
            <a:r>
              <a:rPr lang="en-US" sz="2400" b="0" dirty="0">
                <a:solidFill>
                  <a:srgbClr val="404040"/>
                </a:solidFill>
                <a:latin typeface="Myriad Pro"/>
                <a:cs typeface="Myriad Pro"/>
              </a:rPr>
              <a:t>absorbing material </a:t>
            </a:r>
            <a:r>
              <a:rPr lang="en-US" sz="2400" b="0" dirty="0">
                <a:latin typeface="Myriad Pro"/>
                <a:cs typeface="Myriad Pro"/>
              </a:rPr>
              <a:t>must allow for detection of light from particles created by neutrinos.  </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1"/>
          <p:cNvSpPr>
            <a:spLocks noGrp="1"/>
          </p:cNvSpPr>
          <p:nvPr>
            <p:ph type="dt" sz="half" idx="10"/>
          </p:nvPr>
        </p:nvSpPr>
        <p:spPr/>
        <p:txBody>
          <a:bodyPr/>
          <a:lstStyle/>
          <a:p>
            <a:r>
              <a:rPr lang="en-US"/>
              <a:t>September 14, 2010</a:t>
            </a:r>
            <a:endParaRPr lang="en-US">
              <a:solidFill>
                <a:schemeClr val="tx1"/>
              </a:solidFill>
            </a:endParaRPr>
          </a:p>
        </p:txBody>
      </p:sp>
      <p:pic>
        <p:nvPicPr>
          <p:cNvPr id="9041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04195" name="Text Box 3"/>
          <p:cNvSpPr txBox="1">
            <a:spLocks noChangeArrowheads="1"/>
          </p:cNvSpPr>
          <p:nvPr/>
        </p:nvSpPr>
        <p:spPr bwMode="auto">
          <a:xfrm>
            <a:off x="1906466" y="5457825"/>
            <a:ext cx="5021988"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dirty="0">
                <a:solidFill>
                  <a:schemeClr val="bg1"/>
                </a:solidFill>
                <a:latin typeface="Myriad Pro"/>
                <a:cs typeface="Myriad Pro"/>
              </a:rPr>
              <a:t>Blue light travels 200+ meters in ice…</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September 14, 2010</a:t>
            </a:r>
            <a:endParaRPr lang="en-US">
              <a:solidFill>
                <a:schemeClr val="tx1"/>
              </a:solidFill>
            </a:endParaRPr>
          </a:p>
        </p:txBody>
      </p:sp>
      <p:pic>
        <p:nvPicPr>
          <p:cNvPr id="3" name="cherenkov.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65932421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2"/>
          <p:cNvSpPr>
            <a:spLocks noGrp="1"/>
          </p:cNvSpPr>
          <p:nvPr>
            <p:ph type="dt" sz="half" idx="10"/>
          </p:nvPr>
        </p:nvSpPr>
        <p:spPr/>
        <p:txBody>
          <a:bodyPr/>
          <a:lstStyle/>
          <a:p>
            <a:r>
              <a:rPr lang="en-US"/>
              <a:t>September 14, 2010</a:t>
            </a:r>
            <a:endParaRPr lang="en-US">
              <a:solidFill>
                <a:schemeClr val="tx1"/>
              </a:solidFill>
            </a:endParaRPr>
          </a:p>
        </p:txBody>
      </p:sp>
      <p:pic>
        <p:nvPicPr>
          <p:cNvPr id="1044483" name="Picture 3" descr="supersoni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44482" name="Rectangle 2"/>
          <p:cNvSpPr>
            <a:spLocks noGrp="1" noChangeArrowheads="1"/>
          </p:cNvSpPr>
          <p:nvPr>
            <p:ph type="title"/>
          </p:nvPr>
        </p:nvSpPr>
        <p:spPr>
          <a:xfrm>
            <a:off x="0" y="228600"/>
            <a:ext cx="9144000" cy="533400"/>
          </a:xfrm>
        </p:spPr>
        <p:txBody>
          <a:bodyPr/>
          <a:lstStyle/>
          <a:p>
            <a:r>
              <a:rPr lang="en-US" dirty="0">
                <a:solidFill>
                  <a:srgbClr val="000000"/>
                </a:solidFill>
                <a:latin typeface="Myriad Pro"/>
                <a:cs typeface="Myriad Pro"/>
              </a:rPr>
              <a:t>Cherenkov </a:t>
            </a:r>
            <a:r>
              <a:rPr lang="en-US" dirty="0" smtClean="0">
                <a:solidFill>
                  <a:srgbClr val="000000"/>
                </a:solidFill>
                <a:latin typeface="Myriad Pro"/>
                <a:cs typeface="Myriad Pro"/>
              </a:rPr>
              <a:t>light</a:t>
            </a:r>
            <a:endParaRPr lang="en-US" dirty="0">
              <a:solidFill>
                <a:srgbClr val="000000"/>
              </a:solidFill>
              <a:latin typeface="Myriad Pro"/>
              <a:cs typeface="Myriad Pro"/>
            </a:endParaRPr>
          </a:p>
        </p:txBody>
      </p:sp>
      <p:sp>
        <p:nvSpPr>
          <p:cNvPr id="1044484" name="Text Box 4"/>
          <p:cNvSpPr txBox="1">
            <a:spLocks noChangeArrowheads="1"/>
          </p:cNvSpPr>
          <p:nvPr/>
        </p:nvSpPr>
        <p:spPr bwMode="auto">
          <a:xfrm>
            <a:off x="2514600" y="5562600"/>
            <a:ext cx="5083851"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dirty="0">
                <a:latin typeface="Myriad Pro"/>
                <a:cs typeface="Myriad Pro"/>
              </a:rPr>
              <a:t>optical </a:t>
            </a:r>
            <a:r>
              <a:rPr lang="en-US" dirty="0" smtClean="0">
                <a:latin typeface="Myriad Pro"/>
                <a:cs typeface="Myriad Pro"/>
              </a:rPr>
              <a:t>equivalent to </a:t>
            </a:r>
            <a:r>
              <a:rPr lang="en-US" dirty="0">
                <a:latin typeface="Myriad Pro"/>
                <a:cs typeface="Myriad Pro"/>
              </a:rPr>
              <a:t>supersonic </a:t>
            </a:r>
            <a:r>
              <a:rPr lang="en-US" dirty="0" smtClean="0">
                <a:latin typeface="Myriad Pro"/>
                <a:cs typeface="Myriad Pro"/>
              </a:rPr>
              <a:t>boost</a:t>
            </a:r>
            <a:endParaRPr lang="en-US" dirty="0">
              <a:latin typeface="Myriad Pro"/>
              <a:cs typeface="Myriad Pro"/>
            </a:endParaRPr>
          </a:p>
        </p:txBody>
      </p:sp>
      <p:sp>
        <p:nvSpPr>
          <p:cNvPr id="1044485" name="Text Box 5"/>
          <p:cNvSpPr txBox="1">
            <a:spLocks noChangeArrowheads="1"/>
          </p:cNvSpPr>
          <p:nvPr/>
        </p:nvSpPr>
        <p:spPr bwMode="auto">
          <a:xfrm>
            <a:off x="669925" y="1266825"/>
            <a:ext cx="8093075"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en-US" dirty="0">
                <a:latin typeface="Myriad Pro"/>
                <a:cs typeface="Myriad Pro"/>
              </a:rPr>
              <a:t>… </a:t>
            </a:r>
            <a:r>
              <a:rPr lang="en-US" dirty="0" smtClean="0">
                <a:latin typeface="Myriad Pro"/>
                <a:cs typeface="Myriad Pro"/>
              </a:rPr>
              <a:t>charged </a:t>
            </a:r>
            <a:r>
              <a:rPr lang="en-US" dirty="0">
                <a:latin typeface="Myriad Pro"/>
                <a:cs typeface="Myriad Pro"/>
              </a:rPr>
              <a:t>particles traveling </a:t>
            </a:r>
            <a:r>
              <a:rPr lang="en-US" dirty="0" smtClean="0">
                <a:latin typeface="Myriad Pro"/>
                <a:cs typeface="Myriad Pro"/>
              </a:rPr>
              <a:t>in a medium faster than the speed of light in that medium.</a:t>
            </a:r>
            <a:endParaRPr lang="en-US" dirty="0">
              <a:latin typeface="Myriad Pro"/>
              <a:cs typeface="Myriad Pro"/>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053698" name="Rectangle 2"/>
          <p:cNvSpPr>
            <a:spLocks noGrp="1" noChangeArrowheads="1"/>
          </p:cNvSpPr>
          <p:nvPr>
            <p:ph type="title"/>
          </p:nvPr>
        </p:nvSpPr>
        <p:spPr>
          <a:xfrm>
            <a:off x="0" y="228600"/>
            <a:ext cx="9144000" cy="533400"/>
          </a:xfrm>
        </p:spPr>
        <p:txBody>
          <a:bodyPr/>
          <a:lstStyle/>
          <a:p>
            <a:r>
              <a:rPr lang="en-US" dirty="0" err="1">
                <a:solidFill>
                  <a:schemeClr val="tx1"/>
                </a:solidFill>
                <a:latin typeface="Myriad Pro"/>
                <a:cs typeface="Myriad Pro"/>
              </a:rPr>
              <a:t>IceCube</a:t>
            </a:r>
            <a:r>
              <a:rPr lang="en-US" dirty="0">
                <a:solidFill>
                  <a:schemeClr val="tx1"/>
                </a:solidFill>
                <a:latin typeface="Myriad Pro"/>
                <a:cs typeface="Myriad Pro"/>
              </a:rPr>
              <a:t>: </a:t>
            </a:r>
            <a:r>
              <a:rPr lang="en-US" dirty="0" smtClean="0">
                <a:solidFill>
                  <a:schemeClr val="tx1"/>
                </a:solidFill>
                <a:latin typeface="Myriad Pro"/>
                <a:cs typeface="Myriad Pro"/>
              </a:rPr>
              <a:t>the strangest detector</a:t>
            </a:r>
            <a:endParaRPr lang="en-US" dirty="0">
              <a:solidFill>
                <a:schemeClr val="tx1"/>
              </a:solidFill>
              <a:latin typeface="Myriad Pro"/>
              <a:cs typeface="Myriad Pro"/>
            </a:endParaRPr>
          </a:p>
        </p:txBody>
      </p:sp>
      <p:sp>
        <p:nvSpPr>
          <p:cNvPr id="1053699" name="Rectangle 3"/>
          <p:cNvSpPr>
            <a:spLocks noGrp="1" noChangeArrowheads="1"/>
          </p:cNvSpPr>
          <p:nvPr>
            <p:ph type="body" idx="1"/>
          </p:nvPr>
        </p:nvSpPr>
        <p:spPr>
          <a:xfrm>
            <a:off x="1295400" y="1295400"/>
            <a:ext cx="6477000" cy="4419600"/>
          </a:xfrm>
          <a:solidFill>
            <a:schemeClr val="bg1">
              <a:alpha val="20000"/>
            </a:schemeClr>
          </a:solidFill>
        </p:spPr>
        <p:txBody>
          <a:bodyPr/>
          <a:lstStyle/>
          <a:p>
            <a:pPr>
              <a:lnSpc>
                <a:spcPct val="90000"/>
              </a:lnSpc>
              <a:buClr>
                <a:schemeClr val="tx1">
                  <a:lumMod val="75000"/>
                  <a:lumOff val="25000"/>
                </a:schemeClr>
              </a:buClr>
              <a:buFont typeface="Wingdings" pitchFamily="2" charset="2"/>
              <a:buChar char="§"/>
            </a:pPr>
            <a:r>
              <a:rPr lang="en-US" sz="2400" b="0" dirty="0" err="1">
                <a:latin typeface="Myriad Pro"/>
                <a:cs typeface="Myriad Pro"/>
              </a:rPr>
              <a:t>IceCube</a:t>
            </a:r>
            <a:r>
              <a:rPr lang="en-US" sz="2400" b="0" dirty="0">
                <a:latin typeface="Myriad Pro"/>
                <a:cs typeface="Myriad Pro"/>
              </a:rPr>
              <a:t> is a cubic-kilometer-size </a:t>
            </a:r>
            <a:r>
              <a:rPr lang="en-US" sz="2400" b="0" dirty="0" smtClean="0">
                <a:latin typeface="Myriad Pro"/>
                <a:cs typeface="Myriad Pro"/>
              </a:rPr>
              <a:t>detector, with more than 5,000 light detectors frozen in the Antarctic ice at depths between 1,500 and 2,500 meters. </a:t>
            </a:r>
          </a:p>
          <a:p>
            <a:pPr>
              <a:lnSpc>
                <a:spcPct val="90000"/>
              </a:lnSpc>
              <a:buClr>
                <a:schemeClr val="tx1">
                  <a:lumMod val="75000"/>
                  <a:lumOff val="25000"/>
                </a:schemeClr>
              </a:buClr>
              <a:buFont typeface="Wingdings" pitchFamily="2" charset="2"/>
              <a:buChar char="§"/>
            </a:pPr>
            <a:endParaRPr lang="en-US" sz="1600" b="0" dirty="0" smtClean="0">
              <a:latin typeface="Myriad Pro"/>
              <a:cs typeface="Myriad Pro"/>
            </a:endParaRPr>
          </a:p>
          <a:p>
            <a:pPr>
              <a:lnSpc>
                <a:spcPct val="90000"/>
              </a:lnSpc>
              <a:buClr>
                <a:schemeClr val="tx1">
                  <a:lumMod val="75000"/>
                  <a:lumOff val="25000"/>
                </a:schemeClr>
              </a:buClr>
              <a:buFont typeface="Wingdings" pitchFamily="2" charset="2"/>
              <a:buChar char="§"/>
            </a:pPr>
            <a:r>
              <a:rPr lang="en-US" sz="2400" b="0" dirty="0" err="1" smtClean="0">
                <a:latin typeface="Myriad Pro"/>
                <a:cs typeface="Myriad Pro"/>
              </a:rPr>
              <a:t>IceCube</a:t>
            </a:r>
            <a:r>
              <a:rPr lang="en-US" sz="2400" b="0" dirty="0" smtClean="0">
                <a:latin typeface="Myriad Pro"/>
                <a:cs typeface="Myriad Pro"/>
              </a:rPr>
              <a:t> was built to detect neutrinos produced in galactic and extragalactic sources.</a:t>
            </a:r>
            <a:endParaRPr lang="en-US" sz="2400" b="0" dirty="0">
              <a:latin typeface="Myriad Pro"/>
              <a:cs typeface="Myriad Pro"/>
            </a:endParaRPr>
          </a:p>
          <a:p>
            <a:pPr>
              <a:lnSpc>
                <a:spcPct val="90000"/>
              </a:lnSpc>
              <a:buClr>
                <a:schemeClr val="tx1">
                  <a:lumMod val="75000"/>
                  <a:lumOff val="25000"/>
                </a:schemeClr>
              </a:buClr>
              <a:buFont typeface="Wingdings" pitchFamily="2" charset="2"/>
              <a:buChar char="§"/>
            </a:pPr>
            <a:endParaRPr lang="en-US" sz="1600" b="0" dirty="0" smtClean="0">
              <a:latin typeface="Myriad Pro"/>
              <a:cs typeface="Myriad Pro"/>
            </a:endParaRPr>
          </a:p>
          <a:p>
            <a:pPr>
              <a:lnSpc>
                <a:spcPct val="90000"/>
              </a:lnSpc>
              <a:buClr>
                <a:schemeClr val="tx1">
                  <a:lumMod val="75000"/>
                  <a:lumOff val="25000"/>
                </a:schemeClr>
              </a:buClr>
              <a:buFont typeface="Wingdings" pitchFamily="2" charset="2"/>
              <a:buChar char="§"/>
            </a:pPr>
            <a:r>
              <a:rPr lang="en-US" sz="2400" b="0" dirty="0" smtClean="0">
                <a:latin typeface="Myriad Pro"/>
                <a:cs typeface="Myriad Pro"/>
              </a:rPr>
              <a:t>With those neutrinos we will learn </a:t>
            </a:r>
            <a:r>
              <a:rPr lang="en-US" sz="2400" b="0" dirty="0">
                <a:latin typeface="Myriad Pro"/>
                <a:cs typeface="Myriad Pro"/>
              </a:rPr>
              <a:t>more about the most energetic and most violent objects in the Universe!</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0ms_event_movie.avi" descr="/Users/halzen/Desktop/active talks/10ms_event_movie.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9407" y="45720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10ms_event_movie.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0" y="457200"/>
            <a:ext cx="9144000" cy="5943600"/>
          </a:xfrm>
          <a:prstGeom prst="rect">
            <a:avLst/>
          </a:prstGeom>
        </p:spPr>
      </p:pic>
    </p:spTree>
    <p:extLst>
      <p:ext uri="{BB962C8B-B14F-4D97-AF65-F5344CB8AC3E}">
        <p14:creationId xmlns:p14="http://schemas.microsoft.com/office/powerpoint/2010/main" val="3472403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1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video>
              <p:cMediaNode vol="80000">
                <p:cTn id="18"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752600" y="1752600"/>
            <a:ext cx="4916731"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dirty="0" err="1" smtClean="0">
                <a:latin typeface="Myriad Pro"/>
                <a:cs typeface="Myriad Pro"/>
              </a:rPr>
              <a:t>muons</a:t>
            </a:r>
            <a:r>
              <a:rPr lang="en-US" dirty="0" smtClean="0">
                <a:latin typeface="Myriad Pro"/>
                <a:cs typeface="Myriad Pro"/>
              </a:rPr>
              <a:t> </a:t>
            </a:r>
            <a:r>
              <a:rPr lang="en-US" dirty="0">
                <a:latin typeface="Myriad Pro"/>
                <a:cs typeface="Myriad Pro"/>
              </a:rPr>
              <a:t>detected per year:</a:t>
            </a:r>
          </a:p>
          <a:p>
            <a:pPr defTabSz="914400" eaLnBrk="1" fontAlgn="base" hangingPunct="1">
              <a:spcBef>
                <a:spcPct val="0"/>
              </a:spcBef>
              <a:spcAft>
                <a:spcPct val="0"/>
              </a:spcAft>
            </a:pPr>
            <a:endParaRPr lang="en-US" sz="1600" dirty="0">
              <a:latin typeface="Myriad Pro"/>
              <a:cs typeface="Myriad Pro"/>
            </a:endParaRPr>
          </a:p>
          <a:p>
            <a:pPr marL="457200" indent="-457200" defTabSz="914400" eaLnBrk="1" fontAlgn="base" hangingPunct="1">
              <a:spcBef>
                <a:spcPct val="0"/>
              </a:spcBef>
              <a:spcAft>
                <a:spcPct val="0"/>
              </a:spcAft>
              <a:buClr>
                <a:schemeClr val="tx1">
                  <a:lumMod val="75000"/>
                  <a:lumOff val="25000"/>
                </a:schemeClr>
              </a:buClr>
              <a:buFont typeface="Wingdings" charset="2"/>
              <a:buChar char="§"/>
            </a:pPr>
            <a:r>
              <a:rPr lang="en-US" dirty="0">
                <a:solidFill>
                  <a:schemeClr val="accent6"/>
                </a:solidFill>
                <a:latin typeface="Myriad Pro"/>
                <a:cs typeface="Myriad Pro"/>
              </a:rPr>
              <a:t> </a:t>
            </a:r>
            <a:r>
              <a:rPr lang="en-US" dirty="0">
                <a:latin typeface="Myriad Pro"/>
                <a:cs typeface="Myriad Pro"/>
              </a:rPr>
              <a:t>atmospheric*    m  </a:t>
            </a:r>
            <a:r>
              <a:rPr lang="en-US" dirty="0">
                <a:latin typeface="Myriad Pro"/>
                <a:cs typeface="Myriad Pro"/>
                <a:sym typeface="Wingdings" charset="0"/>
              </a:rPr>
              <a:t>              ~ 10</a:t>
            </a:r>
            <a:r>
              <a:rPr lang="en-US" baseline="30000" dirty="0">
                <a:latin typeface="Myriad Pro"/>
                <a:cs typeface="Myriad Pro"/>
                <a:sym typeface="Wingdings" charset="0"/>
              </a:rPr>
              <a:t>11</a:t>
            </a:r>
          </a:p>
          <a:p>
            <a:pPr marL="457200" indent="-457200" defTabSz="914400" eaLnBrk="1" fontAlgn="base" hangingPunct="1">
              <a:spcBef>
                <a:spcPct val="0"/>
              </a:spcBef>
              <a:spcAft>
                <a:spcPct val="0"/>
              </a:spcAft>
              <a:buClr>
                <a:schemeClr val="tx1">
                  <a:lumMod val="75000"/>
                  <a:lumOff val="25000"/>
                </a:schemeClr>
              </a:buClr>
              <a:buFont typeface="Wingdings" charset="2"/>
              <a:buChar char="§"/>
            </a:pPr>
            <a:endParaRPr lang="en-US" baseline="30000" dirty="0">
              <a:latin typeface="Myriad Pro"/>
              <a:cs typeface="Myriad Pro"/>
              <a:sym typeface="Wingdings" charset="0"/>
            </a:endParaRPr>
          </a:p>
          <a:p>
            <a:pPr marL="457200" indent="-457200" defTabSz="914400" eaLnBrk="1" fontAlgn="base" hangingPunct="1">
              <a:spcBef>
                <a:spcPct val="0"/>
              </a:spcBef>
              <a:spcAft>
                <a:spcPct val="0"/>
              </a:spcAft>
              <a:buClr>
                <a:schemeClr val="tx1">
                  <a:lumMod val="75000"/>
                  <a:lumOff val="25000"/>
                </a:schemeClr>
              </a:buClr>
              <a:buFont typeface="Wingdings" charset="2"/>
              <a:buChar char="§"/>
            </a:pPr>
            <a:r>
              <a:rPr lang="en-US" baseline="30000" dirty="0">
                <a:latin typeface="Myriad Pro"/>
                <a:cs typeface="Myriad Pro"/>
                <a:sym typeface="Wingdings" charset="0"/>
              </a:rPr>
              <a:t> </a:t>
            </a:r>
            <a:r>
              <a:rPr lang="en-US" dirty="0">
                <a:latin typeface="Myriad Pro"/>
                <a:cs typeface="Myriad Pro"/>
                <a:sym typeface="Wingdings" charset="0"/>
              </a:rPr>
              <a:t>atmospheric**   n  m          ~ 10</a:t>
            </a:r>
            <a:r>
              <a:rPr lang="en-US" baseline="30000" dirty="0">
                <a:latin typeface="Myriad Pro"/>
                <a:cs typeface="Myriad Pro"/>
                <a:sym typeface="Wingdings" charset="0"/>
              </a:rPr>
              <a:t>5</a:t>
            </a:r>
          </a:p>
          <a:p>
            <a:pPr marL="457200" indent="-457200" defTabSz="914400" eaLnBrk="1" fontAlgn="base" hangingPunct="1">
              <a:spcBef>
                <a:spcPct val="0"/>
              </a:spcBef>
              <a:spcAft>
                <a:spcPct val="0"/>
              </a:spcAft>
              <a:buClr>
                <a:schemeClr val="tx1">
                  <a:lumMod val="75000"/>
                  <a:lumOff val="25000"/>
                </a:schemeClr>
              </a:buClr>
              <a:buFont typeface="Wingdings" charset="2"/>
              <a:buChar char="§"/>
            </a:pPr>
            <a:endParaRPr lang="en-US" baseline="30000" dirty="0">
              <a:latin typeface="Myriad Pro"/>
              <a:cs typeface="Myriad Pro"/>
              <a:sym typeface="Wingdings" charset="0"/>
            </a:endParaRPr>
          </a:p>
          <a:p>
            <a:pPr marL="457200" indent="-457200" defTabSz="914400" eaLnBrk="1" fontAlgn="base" hangingPunct="1">
              <a:spcBef>
                <a:spcPct val="0"/>
              </a:spcBef>
              <a:spcAft>
                <a:spcPct val="0"/>
              </a:spcAft>
              <a:buClr>
                <a:schemeClr val="tx1">
                  <a:lumMod val="75000"/>
                  <a:lumOff val="25000"/>
                </a:schemeClr>
              </a:buClr>
              <a:buFont typeface="Wingdings" charset="2"/>
              <a:buChar char="§"/>
            </a:pPr>
            <a:r>
              <a:rPr lang="en-US" dirty="0">
                <a:latin typeface="Myriad Pro"/>
                <a:cs typeface="Myriad Pro"/>
                <a:sym typeface="Wingdings" charset="0"/>
              </a:rPr>
              <a:t> cosmic              n  m         ~  10</a:t>
            </a:r>
          </a:p>
          <a:p>
            <a:pPr defTabSz="914400" eaLnBrk="1" fontAlgn="base" hangingPunct="1">
              <a:spcBef>
                <a:spcPct val="0"/>
              </a:spcBef>
              <a:spcAft>
                <a:spcPct val="0"/>
              </a:spcAft>
              <a:buFontTx/>
              <a:buChar char="•"/>
            </a:pPr>
            <a:endParaRPr lang="en-US" sz="1600" dirty="0" smtClean="0">
              <a:latin typeface="Symbol" charset="0"/>
              <a:sym typeface="Wingdings" charset="0"/>
            </a:endParaRPr>
          </a:p>
          <a:p>
            <a:pPr defTabSz="914400" eaLnBrk="1" fontAlgn="base" hangingPunct="1">
              <a:spcBef>
                <a:spcPct val="0"/>
              </a:spcBef>
              <a:spcAft>
                <a:spcPct val="0"/>
              </a:spcAft>
              <a:buFontTx/>
              <a:buChar char="•"/>
            </a:pPr>
            <a:endParaRPr lang="en-US" sz="1600" dirty="0">
              <a:latin typeface="Symbol" charset="0"/>
              <a:sym typeface="Wingdings" charset="0"/>
            </a:endParaRPr>
          </a:p>
          <a:p>
            <a:pPr defTabSz="914400" eaLnBrk="1" fontAlgn="base" hangingPunct="1">
              <a:spcBef>
                <a:spcPct val="0"/>
              </a:spcBef>
              <a:spcAft>
                <a:spcPct val="0"/>
              </a:spcAft>
            </a:pPr>
            <a:r>
              <a:rPr lang="en-US" sz="1600" dirty="0" smtClean="0">
                <a:latin typeface="Myriad Pro"/>
                <a:cs typeface="Myriad Pro"/>
                <a:sym typeface="Wingdings" charset="0"/>
              </a:rPr>
              <a:t>* </a:t>
            </a:r>
            <a:r>
              <a:rPr lang="en-US" sz="1600" dirty="0">
                <a:latin typeface="Myriad Pro"/>
                <a:cs typeface="Myriad Pro"/>
                <a:sym typeface="Wingdings" charset="0"/>
              </a:rPr>
              <a:t>2700 per second</a:t>
            </a:r>
            <a:r>
              <a:rPr lang="en-US" sz="1800" dirty="0">
                <a:latin typeface="Myriad Pro"/>
                <a:cs typeface="Myriad Pro"/>
                <a:sym typeface="Wingdings" charset="0"/>
              </a:rPr>
              <a:t>	              </a:t>
            </a:r>
            <a:r>
              <a:rPr lang="en-US" sz="1600" dirty="0">
                <a:latin typeface="Myriad Pro"/>
                <a:cs typeface="Myriad Pro"/>
                <a:sym typeface="Wingdings" charset="0"/>
              </a:rPr>
              <a:t>** 1 every 6 minutes</a:t>
            </a:r>
            <a:r>
              <a:rPr lang="en-US" sz="1800" dirty="0">
                <a:latin typeface="Myriad Pro"/>
                <a:cs typeface="Myriad Pro"/>
                <a:sym typeface="Wingdings" charset="0"/>
              </a:rPr>
              <a:t>	</a:t>
            </a:r>
          </a:p>
        </p:txBody>
      </p:sp>
      <p:sp>
        <p:nvSpPr>
          <p:cNvPr id="5" name="Rectangle 2"/>
          <p:cNvSpPr txBox="1">
            <a:spLocks noChangeArrowheads="1"/>
          </p:cNvSpPr>
          <p:nvPr/>
        </p:nvSpPr>
        <p:spPr>
          <a:xfrm>
            <a:off x="0" y="228600"/>
            <a:ext cx="9144000" cy="533400"/>
          </a:xfrm>
          <a:prstGeom prst="rect">
            <a:avLst/>
          </a:prstGeom>
        </p:spPr>
        <p:txBody>
          <a:bodyPr/>
          <a:lstStyle>
            <a:lvl1pPr algn="ctr" rtl="0" fontAlgn="base">
              <a:spcBef>
                <a:spcPct val="0"/>
              </a:spcBef>
              <a:spcAft>
                <a:spcPct val="0"/>
              </a:spcAft>
              <a:defRPr sz="3600" b="1">
                <a:solidFill>
                  <a:schemeClr val="accent2"/>
                </a:solidFill>
                <a:latin typeface="+mj-lt"/>
                <a:ea typeface="+mj-ea"/>
                <a:cs typeface="+mj-cs"/>
              </a:defRPr>
            </a:lvl1pPr>
            <a:lvl2pPr algn="ctr" rtl="0" fontAlgn="base">
              <a:spcBef>
                <a:spcPct val="0"/>
              </a:spcBef>
              <a:spcAft>
                <a:spcPct val="0"/>
              </a:spcAft>
              <a:defRPr sz="3600" b="1">
                <a:solidFill>
                  <a:schemeClr val="accent2"/>
                </a:solidFill>
                <a:latin typeface="Chalkboard" charset="0"/>
                <a:ea typeface="ＭＳ Ｐゴシック" charset="0"/>
                <a:cs typeface="ＭＳ Ｐゴシック" charset="0"/>
              </a:defRPr>
            </a:lvl2pPr>
            <a:lvl3pPr algn="ctr" rtl="0" fontAlgn="base">
              <a:spcBef>
                <a:spcPct val="0"/>
              </a:spcBef>
              <a:spcAft>
                <a:spcPct val="0"/>
              </a:spcAft>
              <a:defRPr sz="3600" b="1">
                <a:solidFill>
                  <a:schemeClr val="accent2"/>
                </a:solidFill>
                <a:latin typeface="Chalkboard" charset="0"/>
                <a:ea typeface="ＭＳ Ｐゴシック" charset="0"/>
                <a:cs typeface="ＭＳ Ｐゴシック" charset="0"/>
              </a:defRPr>
            </a:lvl3pPr>
            <a:lvl4pPr algn="ctr" rtl="0" fontAlgn="base">
              <a:spcBef>
                <a:spcPct val="0"/>
              </a:spcBef>
              <a:spcAft>
                <a:spcPct val="0"/>
              </a:spcAft>
              <a:defRPr sz="3600" b="1">
                <a:solidFill>
                  <a:schemeClr val="accent2"/>
                </a:solidFill>
                <a:latin typeface="Chalkboard" charset="0"/>
                <a:ea typeface="ＭＳ Ｐゴシック" charset="0"/>
                <a:cs typeface="ＭＳ Ｐゴシック" charset="0"/>
              </a:defRPr>
            </a:lvl4pPr>
            <a:lvl5pPr algn="ctr" rtl="0" fontAlgn="base">
              <a:spcBef>
                <a:spcPct val="0"/>
              </a:spcBef>
              <a:spcAft>
                <a:spcPct val="0"/>
              </a:spcAft>
              <a:defRPr sz="3600" b="1">
                <a:solidFill>
                  <a:schemeClr val="accent2"/>
                </a:solidFill>
                <a:latin typeface="Chalkboard" charset="0"/>
                <a:ea typeface="ＭＳ Ｐゴシック" charset="0"/>
                <a:cs typeface="ＭＳ Ｐゴシック" charset="0"/>
              </a:defRPr>
            </a:lvl5pPr>
            <a:lvl6pPr marL="457200" algn="ctr" rtl="0" fontAlgn="base">
              <a:spcBef>
                <a:spcPct val="0"/>
              </a:spcBef>
              <a:spcAft>
                <a:spcPct val="0"/>
              </a:spcAft>
              <a:defRPr sz="3600" b="1">
                <a:solidFill>
                  <a:schemeClr val="accent2"/>
                </a:solidFill>
                <a:latin typeface="Chalkboard" charset="0"/>
                <a:ea typeface="ＭＳ Ｐゴシック" charset="0"/>
                <a:cs typeface="ＭＳ Ｐゴシック" charset="0"/>
              </a:defRPr>
            </a:lvl6pPr>
            <a:lvl7pPr marL="914400" algn="ctr" rtl="0" fontAlgn="base">
              <a:spcBef>
                <a:spcPct val="0"/>
              </a:spcBef>
              <a:spcAft>
                <a:spcPct val="0"/>
              </a:spcAft>
              <a:defRPr sz="3600" b="1">
                <a:solidFill>
                  <a:schemeClr val="accent2"/>
                </a:solidFill>
                <a:latin typeface="Chalkboard" charset="0"/>
                <a:ea typeface="ＭＳ Ｐゴシック" charset="0"/>
                <a:cs typeface="ＭＳ Ｐゴシック" charset="0"/>
              </a:defRPr>
            </a:lvl7pPr>
            <a:lvl8pPr marL="1371600" algn="ctr" rtl="0" fontAlgn="base">
              <a:spcBef>
                <a:spcPct val="0"/>
              </a:spcBef>
              <a:spcAft>
                <a:spcPct val="0"/>
              </a:spcAft>
              <a:defRPr sz="3600" b="1">
                <a:solidFill>
                  <a:schemeClr val="accent2"/>
                </a:solidFill>
                <a:latin typeface="Chalkboard" charset="0"/>
                <a:ea typeface="ＭＳ Ｐゴシック" charset="0"/>
                <a:cs typeface="ＭＳ Ｐゴシック" charset="0"/>
              </a:defRPr>
            </a:lvl8pPr>
            <a:lvl9pPr marL="1828800" algn="ctr" rtl="0" fontAlgn="base">
              <a:spcBef>
                <a:spcPct val="0"/>
              </a:spcBef>
              <a:spcAft>
                <a:spcPct val="0"/>
              </a:spcAft>
              <a:defRPr sz="3600" b="1">
                <a:solidFill>
                  <a:schemeClr val="accent2"/>
                </a:solidFill>
                <a:latin typeface="Chalkboard" charset="0"/>
                <a:ea typeface="ＭＳ Ｐゴシック" charset="0"/>
                <a:cs typeface="ＭＳ Ｐゴシック" charset="0"/>
              </a:defRPr>
            </a:lvl9pPr>
          </a:lstStyle>
          <a:p>
            <a:r>
              <a:rPr lang="en-US" dirty="0" smtClean="0">
                <a:solidFill>
                  <a:srgbClr val="000000"/>
                </a:solidFill>
                <a:latin typeface="Myriad Pro"/>
                <a:cs typeface="Myriad Pro"/>
              </a:rPr>
              <a:t>… you looked at 10 </a:t>
            </a:r>
            <a:r>
              <a:rPr lang="en-US" dirty="0" err="1" smtClean="0">
                <a:solidFill>
                  <a:srgbClr val="000000"/>
                </a:solidFill>
                <a:latin typeface="Myriad Pro"/>
                <a:cs typeface="Myriad Pro"/>
              </a:rPr>
              <a:t>msec</a:t>
            </a:r>
            <a:r>
              <a:rPr lang="en-US" dirty="0" smtClean="0">
                <a:solidFill>
                  <a:srgbClr val="000000"/>
                </a:solidFill>
                <a:latin typeface="Myriad Pro"/>
                <a:cs typeface="Myriad Pro"/>
              </a:rPr>
              <a:t> of data!</a:t>
            </a:r>
            <a:endParaRPr lang="en-US" dirty="0">
              <a:solidFill>
                <a:srgbClr val="000000"/>
              </a:solidFill>
              <a:latin typeface="Myriad Pro"/>
              <a:cs typeface="Myriad Pro"/>
            </a:endParaRPr>
          </a:p>
        </p:txBody>
      </p:sp>
    </p:spTree>
    <p:extLst>
      <p:ext uri="{BB962C8B-B14F-4D97-AF65-F5344CB8AC3E}">
        <p14:creationId xmlns:p14="http://schemas.microsoft.com/office/powerpoint/2010/main" val="989248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Picture 4" descr="Screen Shot 2014-05-15 at 1.08.19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219200"/>
            <a:ext cx="9144000" cy="2330710"/>
          </a:xfrm>
          <a:prstGeom prst="rect">
            <a:avLst/>
          </a:prstGeom>
        </p:spPr>
      </p:pic>
      <p:sp>
        <p:nvSpPr>
          <p:cNvPr id="6" name="Rectangle 5"/>
          <p:cNvSpPr/>
          <p:nvPr/>
        </p:nvSpPr>
        <p:spPr>
          <a:xfrm>
            <a:off x="304800" y="3733800"/>
            <a:ext cx="8534400" cy="2308324"/>
          </a:xfrm>
          <a:prstGeom prst="rect">
            <a:avLst/>
          </a:prstGeom>
        </p:spPr>
        <p:txBody>
          <a:bodyPr wrap="square">
            <a:spAutoFit/>
          </a:bodyPr>
          <a:lstStyle/>
          <a:p>
            <a:r>
              <a:rPr lang="en-US" sz="1600" dirty="0" smtClean="0">
                <a:latin typeface="Myriad Pro"/>
                <a:cs typeface="Myriad Pro"/>
              </a:rPr>
              <a:t>Left: </a:t>
            </a:r>
            <a:r>
              <a:rPr lang="en-US" sz="1600" b="1" dirty="0" smtClean="0">
                <a:latin typeface="Myriad Pro"/>
                <a:cs typeface="Myriad Pro"/>
              </a:rPr>
              <a:t>cascade pattern</a:t>
            </a:r>
            <a:r>
              <a:rPr lang="en-US" sz="1600" dirty="0">
                <a:latin typeface="Myriad Pro"/>
                <a:cs typeface="Myriad Pro"/>
              </a:rPr>
              <a:t> </a:t>
            </a:r>
            <a:r>
              <a:rPr lang="en-US" sz="1600" dirty="0" smtClean="0">
                <a:latin typeface="Myriad Pro"/>
                <a:cs typeface="Myriad Pro"/>
              </a:rPr>
              <a:t>is </a:t>
            </a:r>
            <a:r>
              <a:rPr lang="en-US" sz="1600" dirty="0">
                <a:latin typeface="Myriad Pro"/>
                <a:cs typeface="Myriad Pro"/>
              </a:rPr>
              <a:t>a typical signature for an </a:t>
            </a:r>
            <a:r>
              <a:rPr lang="en-US" sz="1600" b="1" dirty="0">
                <a:latin typeface="Myriad Pro"/>
                <a:cs typeface="Myriad Pro"/>
              </a:rPr>
              <a:t>electron </a:t>
            </a:r>
            <a:r>
              <a:rPr lang="en-US" sz="1600" b="1" dirty="0" smtClean="0">
                <a:latin typeface="Myriad Pro"/>
                <a:cs typeface="Myriad Pro"/>
              </a:rPr>
              <a:t>neutrino</a:t>
            </a:r>
            <a:r>
              <a:rPr lang="en-US" sz="1600" dirty="0" smtClean="0">
                <a:latin typeface="Myriad Pro"/>
                <a:cs typeface="Myriad Pro"/>
              </a:rPr>
              <a:t>, which </a:t>
            </a:r>
            <a:r>
              <a:rPr lang="en-US" sz="1600" dirty="0">
                <a:latin typeface="Myriad Pro"/>
                <a:cs typeface="Myriad Pro"/>
              </a:rPr>
              <a:t>interacts in the detector producing a shower of particles</a:t>
            </a:r>
            <a:r>
              <a:rPr lang="en-US" sz="1600" dirty="0" smtClean="0">
                <a:latin typeface="Myriad Pro"/>
                <a:cs typeface="Myriad Pro"/>
              </a:rPr>
              <a:t>.</a:t>
            </a:r>
          </a:p>
          <a:p>
            <a:endParaRPr lang="en-US" sz="1600" dirty="0">
              <a:latin typeface="Myriad Pro"/>
              <a:cs typeface="Myriad Pro"/>
            </a:endParaRPr>
          </a:p>
          <a:p>
            <a:r>
              <a:rPr lang="en-US" sz="1600" dirty="0" smtClean="0">
                <a:latin typeface="Myriad Pro"/>
                <a:cs typeface="Myriad Pro"/>
              </a:rPr>
              <a:t>Center: When </a:t>
            </a:r>
            <a:r>
              <a:rPr lang="en-US" sz="1600" dirty="0">
                <a:latin typeface="Myriad Pro"/>
                <a:cs typeface="Myriad Pro"/>
              </a:rPr>
              <a:t>a </a:t>
            </a:r>
            <a:r>
              <a:rPr lang="en-US" sz="1600" b="1" dirty="0" err="1">
                <a:latin typeface="Myriad Pro"/>
                <a:cs typeface="Myriad Pro"/>
              </a:rPr>
              <a:t>muon</a:t>
            </a:r>
            <a:r>
              <a:rPr lang="en-US" sz="1600" b="1" dirty="0">
                <a:latin typeface="Myriad Pro"/>
                <a:cs typeface="Myriad Pro"/>
              </a:rPr>
              <a:t> </a:t>
            </a:r>
            <a:r>
              <a:rPr lang="en-US" sz="1600" b="1" dirty="0" smtClean="0">
                <a:latin typeface="Myriad Pro"/>
                <a:cs typeface="Myriad Pro"/>
              </a:rPr>
              <a:t>neutrino</a:t>
            </a:r>
            <a:r>
              <a:rPr lang="en-US" sz="1600" dirty="0">
                <a:latin typeface="Myriad Pro"/>
                <a:cs typeface="Myriad Pro"/>
              </a:rPr>
              <a:t> </a:t>
            </a:r>
            <a:r>
              <a:rPr lang="en-US" sz="1600" dirty="0" smtClean="0">
                <a:latin typeface="Myriad Pro"/>
                <a:cs typeface="Myriad Pro"/>
              </a:rPr>
              <a:t>interacts </a:t>
            </a:r>
            <a:r>
              <a:rPr lang="en-US" sz="1600" dirty="0">
                <a:latin typeface="Myriad Pro"/>
                <a:cs typeface="Myriad Pro"/>
              </a:rPr>
              <a:t>in </a:t>
            </a:r>
            <a:r>
              <a:rPr lang="en-US" sz="1600" dirty="0" err="1" smtClean="0">
                <a:latin typeface="Myriad Pro"/>
                <a:cs typeface="Myriad Pro"/>
              </a:rPr>
              <a:t>IceCube</a:t>
            </a:r>
            <a:r>
              <a:rPr lang="en-US" sz="1600" dirty="0" smtClean="0">
                <a:latin typeface="Myriad Pro"/>
                <a:cs typeface="Myriad Pro"/>
              </a:rPr>
              <a:t>, </a:t>
            </a:r>
            <a:r>
              <a:rPr lang="en-US" sz="1600" dirty="0">
                <a:latin typeface="Myriad Pro"/>
                <a:cs typeface="Myriad Pro"/>
              </a:rPr>
              <a:t>it creates a </a:t>
            </a:r>
            <a:r>
              <a:rPr lang="en-US" sz="1600" dirty="0" err="1">
                <a:latin typeface="Myriad Pro"/>
                <a:cs typeface="Myriad Pro"/>
              </a:rPr>
              <a:t>muon</a:t>
            </a:r>
            <a:r>
              <a:rPr lang="en-US" sz="1600" dirty="0">
                <a:latin typeface="Myriad Pro"/>
                <a:cs typeface="Myriad Pro"/>
              </a:rPr>
              <a:t> as a secondary particle, which crosses the whole detector leaving </a:t>
            </a:r>
            <a:r>
              <a:rPr lang="en-US" sz="1600" b="1" dirty="0">
                <a:latin typeface="Myriad Pro"/>
                <a:cs typeface="Myriad Pro"/>
              </a:rPr>
              <a:t>a track</a:t>
            </a:r>
            <a:r>
              <a:rPr lang="en-US" sz="1600" dirty="0">
                <a:latin typeface="Myriad Pro"/>
                <a:cs typeface="Myriad Pro"/>
              </a:rPr>
              <a:t> of light in the detector</a:t>
            </a:r>
            <a:r>
              <a:rPr lang="en-US" sz="1600" dirty="0" smtClean="0">
                <a:latin typeface="Myriad Pro"/>
                <a:cs typeface="Myriad Pro"/>
              </a:rPr>
              <a:t>.</a:t>
            </a:r>
          </a:p>
          <a:p>
            <a:endParaRPr lang="en-US" sz="1600" dirty="0">
              <a:latin typeface="Myriad Pro"/>
              <a:cs typeface="Myriad Pro"/>
            </a:endParaRPr>
          </a:p>
          <a:p>
            <a:r>
              <a:rPr lang="en-US" sz="1600" dirty="0" smtClean="0">
                <a:latin typeface="Myriad Pro"/>
                <a:cs typeface="Myriad Pro"/>
              </a:rPr>
              <a:t>Right: The </a:t>
            </a:r>
            <a:r>
              <a:rPr lang="en-US" sz="1600" dirty="0">
                <a:latin typeface="Myriad Pro"/>
                <a:cs typeface="Myriad Pro"/>
              </a:rPr>
              <a:t>third signature, right, also called the </a:t>
            </a:r>
            <a:r>
              <a:rPr lang="en-US" sz="1600" b="1" dirty="0">
                <a:latin typeface="Myriad Pro"/>
                <a:cs typeface="Myriad Pro"/>
              </a:rPr>
              <a:t>double-bang signature</a:t>
            </a:r>
            <a:r>
              <a:rPr lang="en-US" sz="1600" dirty="0">
                <a:latin typeface="Myriad Pro"/>
                <a:cs typeface="Myriad Pro"/>
              </a:rPr>
              <a:t>, is produced by a </a:t>
            </a:r>
            <a:r>
              <a:rPr lang="en-US" sz="1600" b="1" dirty="0">
                <a:latin typeface="Myriad Pro"/>
                <a:cs typeface="Myriad Pro"/>
              </a:rPr>
              <a:t>tau </a:t>
            </a:r>
            <a:r>
              <a:rPr lang="en-US" sz="1600" b="1" dirty="0" smtClean="0">
                <a:latin typeface="Myriad Pro"/>
                <a:cs typeface="Myriad Pro"/>
              </a:rPr>
              <a:t>neutrino</a:t>
            </a:r>
            <a:r>
              <a:rPr lang="en-US" sz="1600" dirty="0">
                <a:latin typeface="Myriad Pro"/>
                <a:cs typeface="Myriad Pro"/>
              </a:rPr>
              <a:t> </a:t>
            </a:r>
            <a:r>
              <a:rPr lang="en-US" sz="1600" dirty="0" smtClean="0">
                <a:latin typeface="Myriad Pro"/>
                <a:cs typeface="Myriad Pro"/>
              </a:rPr>
              <a:t>that </a:t>
            </a:r>
            <a:r>
              <a:rPr lang="en-US" sz="1600" dirty="0">
                <a:latin typeface="Myriad Pro"/>
                <a:cs typeface="Myriad Pro"/>
              </a:rPr>
              <a:t>interacts with the ice creating a </a:t>
            </a:r>
            <a:r>
              <a:rPr lang="en-US" sz="1600" dirty="0" err="1">
                <a:latin typeface="Myriad Pro"/>
                <a:cs typeface="Myriad Pro"/>
              </a:rPr>
              <a:t>hadronic</a:t>
            </a:r>
            <a:r>
              <a:rPr lang="en-US" sz="1600" dirty="0">
                <a:latin typeface="Myriad Pro"/>
                <a:cs typeface="Myriad Pro"/>
              </a:rPr>
              <a:t> shower </a:t>
            </a:r>
            <a:r>
              <a:rPr lang="en-US" sz="1600" dirty="0" smtClean="0">
                <a:latin typeface="Myriad Pro"/>
                <a:cs typeface="Myriad Pro"/>
              </a:rPr>
              <a:t>and </a:t>
            </a:r>
            <a:r>
              <a:rPr lang="en-US" sz="1600" dirty="0">
                <a:latin typeface="Myriad Pro"/>
                <a:cs typeface="Myriad Pro"/>
              </a:rPr>
              <a:t>a tau, which decays almost immediately creating a second shower of </a:t>
            </a:r>
            <a:r>
              <a:rPr lang="en-US" sz="1600" dirty="0" smtClean="0">
                <a:latin typeface="Myriad Pro"/>
                <a:cs typeface="Myriad Pro"/>
              </a:rPr>
              <a:t>particles.</a:t>
            </a:r>
            <a:endParaRPr lang="en-US" sz="1600" dirty="0">
              <a:latin typeface="Myriad Pro"/>
              <a:cs typeface="Myriad Pro"/>
            </a:endParaRPr>
          </a:p>
        </p:txBody>
      </p:sp>
      <p:sp>
        <p:nvSpPr>
          <p:cNvPr id="9" name="Rectangle 4"/>
          <p:cNvSpPr txBox="1">
            <a:spLocks noChangeArrowheads="1"/>
          </p:cNvSpPr>
          <p:nvPr/>
        </p:nvSpPr>
        <p:spPr>
          <a:xfrm>
            <a:off x="990600" y="228600"/>
            <a:ext cx="7467600" cy="533400"/>
          </a:xfrm>
          <a:prstGeom prst="rect">
            <a:avLst/>
          </a:prstGeom>
        </p:spPr>
        <p:txBody>
          <a:bodyPr/>
          <a:lstStyle>
            <a:lvl1pPr algn="ctr" rtl="0" fontAlgn="base">
              <a:spcBef>
                <a:spcPct val="0"/>
              </a:spcBef>
              <a:spcAft>
                <a:spcPct val="0"/>
              </a:spcAft>
              <a:defRPr sz="3600" b="1">
                <a:solidFill>
                  <a:schemeClr val="accent2"/>
                </a:solidFill>
                <a:latin typeface="+mj-lt"/>
                <a:ea typeface="+mj-ea"/>
                <a:cs typeface="+mj-cs"/>
              </a:defRPr>
            </a:lvl1pPr>
            <a:lvl2pPr algn="ctr" rtl="0" fontAlgn="base">
              <a:spcBef>
                <a:spcPct val="0"/>
              </a:spcBef>
              <a:spcAft>
                <a:spcPct val="0"/>
              </a:spcAft>
              <a:defRPr sz="3600" b="1">
                <a:solidFill>
                  <a:schemeClr val="accent2"/>
                </a:solidFill>
                <a:latin typeface="Chalkboard" charset="0"/>
                <a:ea typeface="ＭＳ Ｐゴシック" charset="0"/>
                <a:cs typeface="ＭＳ Ｐゴシック" charset="0"/>
              </a:defRPr>
            </a:lvl2pPr>
            <a:lvl3pPr algn="ctr" rtl="0" fontAlgn="base">
              <a:spcBef>
                <a:spcPct val="0"/>
              </a:spcBef>
              <a:spcAft>
                <a:spcPct val="0"/>
              </a:spcAft>
              <a:defRPr sz="3600" b="1">
                <a:solidFill>
                  <a:schemeClr val="accent2"/>
                </a:solidFill>
                <a:latin typeface="Chalkboard" charset="0"/>
                <a:ea typeface="ＭＳ Ｐゴシック" charset="0"/>
                <a:cs typeface="ＭＳ Ｐゴシック" charset="0"/>
              </a:defRPr>
            </a:lvl3pPr>
            <a:lvl4pPr algn="ctr" rtl="0" fontAlgn="base">
              <a:spcBef>
                <a:spcPct val="0"/>
              </a:spcBef>
              <a:spcAft>
                <a:spcPct val="0"/>
              </a:spcAft>
              <a:defRPr sz="3600" b="1">
                <a:solidFill>
                  <a:schemeClr val="accent2"/>
                </a:solidFill>
                <a:latin typeface="Chalkboard" charset="0"/>
                <a:ea typeface="ＭＳ Ｐゴシック" charset="0"/>
                <a:cs typeface="ＭＳ Ｐゴシック" charset="0"/>
              </a:defRPr>
            </a:lvl4pPr>
            <a:lvl5pPr algn="ctr" rtl="0" fontAlgn="base">
              <a:spcBef>
                <a:spcPct val="0"/>
              </a:spcBef>
              <a:spcAft>
                <a:spcPct val="0"/>
              </a:spcAft>
              <a:defRPr sz="3600" b="1">
                <a:solidFill>
                  <a:schemeClr val="accent2"/>
                </a:solidFill>
                <a:latin typeface="Chalkboard" charset="0"/>
                <a:ea typeface="ＭＳ Ｐゴシック" charset="0"/>
                <a:cs typeface="ＭＳ Ｐゴシック" charset="0"/>
              </a:defRPr>
            </a:lvl5pPr>
            <a:lvl6pPr marL="457200" algn="ctr" rtl="0" fontAlgn="base">
              <a:spcBef>
                <a:spcPct val="0"/>
              </a:spcBef>
              <a:spcAft>
                <a:spcPct val="0"/>
              </a:spcAft>
              <a:defRPr sz="3600" b="1">
                <a:solidFill>
                  <a:schemeClr val="accent2"/>
                </a:solidFill>
                <a:latin typeface="Chalkboard" charset="0"/>
                <a:ea typeface="ＭＳ Ｐゴシック" charset="0"/>
                <a:cs typeface="ＭＳ Ｐゴシック" charset="0"/>
              </a:defRPr>
            </a:lvl6pPr>
            <a:lvl7pPr marL="914400" algn="ctr" rtl="0" fontAlgn="base">
              <a:spcBef>
                <a:spcPct val="0"/>
              </a:spcBef>
              <a:spcAft>
                <a:spcPct val="0"/>
              </a:spcAft>
              <a:defRPr sz="3600" b="1">
                <a:solidFill>
                  <a:schemeClr val="accent2"/>
                </a:solidFill>
                <a:latin typeface="Chalkboard" charset="0"/>
                <a:ea typeface="ＭＳ Ｐゴシック" charset="0"/>
                <a:cs typeface="ＭＳ Ｐゴシック" charset="0"/>
              </a:defRPr>
            </a:lvl7pPr>
            <a:lvl8pPr marL="1371600" algn="ctr" rtl="0" fontAlgn="base">
              <a:spcBef>
                <a:spcPct val="0"/>
              </a:spcBef>
              <a:spcAft>
                <a:spcPct val="0"/>
              </a:spcAft>
              <a:defRPr sz="3600" b="1">
                <a:solidFill>
                  <a:schemeClr val="accent2"/>
                </a:solidFill>
                <a:latin typeface="Chalkboard" charset="0"/>
                <a:ea typeface="ＭＳ Ｐゴシック" charset="0"/>
                <a:cs typeface="ＭＳ Ｐゴシック" charset="0"/>
              </a:defRPr>
            </a:lvl8pPr>
            <a:lvl9pPr marL="1828800" algn="ctr" rtl="0" fontAlgn="base">
              <a:spcBef>
                <a:spcPct val="0"/>
              </a:spcBef>
              <a:spcAft>
                <a:spcPct val="0"/>
              </a:spcAft>
              <a:defRPr sz="3600" b="1">
                <a:solidFill>
                  <a:schemeClr val="accent2"/>
                </a:solidFill>
                <a:latin typeface="Chalkboard" charset="0"/>
                <a:ea typeface="ＭＳ Ｐゴシック" charset="0"/>
                <a:cs typeface="ＭＳ Ｐゴシック" charset="0"/>
              </a:defRPr>
            </a:lvl9pPr>
          </a:lstStyle>
          <a:p>
            <a:r>
              <a:rPr lang="en-US" dirty="0" smtClean="0">
                <a:solidFill>
                  <a:schemeClr val="tx1"/>
                </a:solidFill>
                <a:latin typeface="Myriad Pro"/>
                <a:cs typeface="Myriad Pro"/>
              </a:rPr>
              <a:t>Neutrinos in </a:t>
            </a:r>
            <a:r>
              <a:rPr lang="en-US" dirty="0" err="1" smtClean="0">
                <a:solidFill>
                  <a:schemeClr val="tx1"/>
                </a:solidFill>
                <a:latin typeface="Myriad Pro"/>
                <a:cs typeface="Myriad Pro"/>
              </a:rPr>
              <a:t>IceCube</a:t>
            </a:r>
            <a:endParaRPr lang="en-US" dirty="0">
              <a:solidFill>
                <a:schemeClr val="tx1"/>
              </a:solidFill>
              <a:latin typeface="Myriad Pro"/>
              <a:cs typeface="Myriad Pro"/>
            </a:endParaRPr>
          </a:p>
        </p:txBody>
      </p:sp>
    </p:spTree>
    <p:extLst>
      <p:ext uri="{BB962C8B-B14F-4D97-AF65-F5344CB8AC3E}">
        <p14:creationId xmlns:p14="http://schemas.microsoft.com/office/powerpoint/2010/main" val="2680520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9" name="Rectangle 4"/>
          <p:cNvSpPr txBox="1">
            <a:spLocks noChangeArrowheads="1"/>
          </p:cNvSpPr>
          <p:nvPr/>
        </p:nvSpPr>
        <p:spPr>
          <a:xfrm>
            <a:off x="0" y="228600"/>
            <a:ext cx="9144000" cy="533400"/>
          </a:xfrm>
          <a:prstGeom prst="rect">
            <a:avLst/>
          </a:prstGeom>
        </p:spPr>
        <p:txBody>
          <a:bodyPr/>
          <a:lstStyle>
            <a:lvl1pPr algn="ctr" rtl="0" fontAlgn="base">
              <a:spcBef>
                <a:spcPct val="0"/>
              </a:spcBef>
              <a:spcAft>
                <a:spcPct val="0"/>
              </a:spcAft>
              <a:defRPr sz="3600" b="1">
                <a:solidFill>
                  <a:schemeClr val="accent2"/>
                </a:solidFill>
                <a:latin typeface="+mj-lt"/>
                <a:ea typeface="+mj-ea"/>
                <a:cs typeface="+mj-cs"/>
              </a:defRPr>
            </a:lvl1pPr>
            <a:lvl2pPr algn="ctr" rtl="0" fontAlgn="base">
              <a:spcBef>
                <a:spcPct val="0"/>
              </a:spcBef>
              <a:spcAft>
                <a:spcPct val="0"/>
              </a:spcAft>
              <a:defRPr sz="3600" b="1">
                <a:solidFill>
                  <a:schemeClr val="accent2"/>
                </a:solidFill>
                <a:latin typeface="Chalkboard" charset="0"/>
                <a:ea typeface="ＭＳ Ｐゴシック" charset="0"/>
                <a:cs typeface="ＭＳ Ｐゴシック" charset="0"/>
              </a:defRPr>
            </a:lvl2pPr>
            <a:lvl3pPr algn="ctr" rtl="0" fontAlgn="base">
              <a:spcBef>
                <a:spcPct val="0"/>
              </a:spcBef>
              <a:spcAft>
                <a:spcPct val="0"/>
              </a:spcAft>
              <a:defRPr sz="3600" b="1">
                <a:solidFill>
                  <a:schemeClr val="accent2"/>
                </a:solidFill>
                <a:latin typeface="Chalkboard" charset="0"/>
                <a:ea typeface="ＭＳ Ｐゴシック" charset="0"/>
                <a:cs typeface="ＭＳ Ｐゴシック" charset="0"/>
              </a:defRPr>
            </a:lvl3pPr>
            <a:lvl4pPr algn="ctr" rtl="0" fontAlgn="base">
              <a:spcBef>
                <a:spcPct val="0"/>
              </a:spcBef>
              <a:spcAft>
                <a:spcPct val="0"/>
              </a:spcAft>
              <a:defRPr sz="3600" b="1">
                <a:solidFill>
                  <a:schemeClr val="accent2"/>
                </a:solidFill>
                <a:latin typeface="Chalkboard" charset="0"/>
                <a:ea typeface="ＭＳ Ｐゴシック" charset="0"/>
                <a:cs typeface="ＭＳ Ｐゴシック" charset="0"/>
              </a:defRPr>
            </a:lvl4pPr>
            <a:lvl5pPr algn="ctr" rtl="0" fontAlgn="base">
              <a:spcBef>
                <a:spcPct val="0"/>
              </a:spcBef>
              <a:spcAft>
                <a:spcPct val="0"/>
              </a:spcAft>
              <a:defRPr sz="3600" b="1">
                <a:solidFill>
                  <a:schemeClr val="accent2"/>
                </a:solidFill>
                <a:latin typeface="Chalkboard" charset="0"/>
                <a:ea typeface="ＭＳ Ｐゴシック" charset="0"/>
                <a:cs typeface="ＭＳ Ｐゴシック" charset="0"/>
              </a:defRPr>
            </a:lvl5pPr>
            <a:lvl6pPr marL="457200" algn="ctr" rtl="0" fontAlgn="base">
              <a:spcBef>
                <a:spcPct val="0"/>
              </a:spcBef>
              <a:spcAft>
                <a:spcPct val="0"/>
              </a:spcAft>
              <a:defRPr sz="3600" b="1">
                <a:solidFill>
                  <a:schemeClr val="accent2"/>
                </a:solidFill>
                <a:latin typeface="Chalkboard" charset="0"/>
                <a:ea typeface="ＭＳ Ｐゴシック" charset="0"/>
                <a:cs typeface="ＭＳ Ｐゴシック" charset="0"/>
              </a:defRPr>
            </a:lvl6pPr>
            <a:lvl7pPr marL="914400" algn="ctr" rtl="0" fontAlgn="base">
              <a:spcBef>
                <a:spcPct val="0"/>
              </a:spcBef>
              <a:spcAft>
                <a:spcPct val="0"/>
              </a:spcAft>
              <a:defRPr sz="3600" b="1">
                <a:solidFill>
                  <a:schemeClr val="accent2"/>
                </a:solidFill>
                <a:latin typeface="Chalkboard" charset="0"/>
                <a:ea typeface="ＭＳ Ｐゴシック" charset="0"/>
                <a:cs typeface="ＭＳ Ｐゴシック" charset="0"/>
              </a:defRPr>
            </a:lvl7pPr>
            <a:lvl8pPr marL="1371600" algn="ctr" rtl="0" fontAlgn="base">
              <a:spcBef>
                <a:spcPct val="0"/>
              </a:spcBef>
              <a:spcAft>
                <a:spcPct val="0"/>
              </a:spcAft>
              <a:defRPr sz="3600" b="1">
                <a:solidFill>
                  <a:schemeClr val="accent2"/>
                </a:solidFill>
                <a:latin typeface="Chalkboard" charset="0"/>
                <a:ea typeface="ＭＳ Ｐゴシック" charset="0"/>
                <a:cs typeface="ＭＳ Ｐゴシック" charset="0"/>
              </a:defRPr>
            </a:lvl8pPr>
            <a:lvl9pPr marL="1828800" algn="ctr" rtl="0" fontAlgn="base">
              <a:spcBef>
                <a:spcPct val="0"/>
              </a:spcBef>
              <a:spcAft>
                <a:spcPct val="0"/>
              </a:spcAft>
              <a:defRPr sz="3600" b="1">
                <a:solidFill>
                  <a:schemeClr val="accent2"/>
                </a:solidFill>
                <a:latin typeface="Chalkboard" charset="0"/>
                <a:ea typeface="ＭＳ Ｐゴシック" charset="0"/>
                <a:cs typeface="ＭＳ Ｐゴシック" charset="0"/>
              </a:defRPr>
            </a:lvl9pPr>
          </a:lstStyle>
          <a:p>
            <a:r>
              <a:rPr lang="en-US" dirty="0" smtClean="0">
                <a:solidFill>
                  <a:srgbClr val="000000"/>
                </a:solidFill>
                <a:latin typeface="Myriad Pro"/>
                <a:ea typeface="ＭＳ Ｐゴシック"/>
                <a:cs typeface="Myriad Pro"/>
              </a:rPr>
              <a:t>The highest energy neutrinos</a:t>
            </a:r>
            <a:endParaRPr lang="en-US" dirty="0">
              <a:solidFill>
                <a:srgbClr val="000000"/>
              </a:solidFill>
              <a:latin typeface="Myriad Pro"/>
              <a:ea typeface="ＭＳ Ｐゴシック"/>
              <a:cs typeface="Myriad Pro"/>
            </a:endParaRPr>
          </a:p>
        </p:txBody>
      </p:sp>
      <p:pic>
        <p:nvPicPr>
          <p:cNvPr id="5"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676400" y="1066800"/>
            <a:ext cx="6210300"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09600" y="5181600"/>
            <a:ext cx="4267200" cy="1200328"/>
          </a:xfrm>
          <a:prstGeom prst="rect">
            <a:avLst/>
          </a:prstGeom>
          <a:noFill/>
        </p:spPr>
        <p:txBody>
          <a:bodyPr wrap="square" rtlCol="0">
            <a:spAutoFit/>
          </a:bodyPr>
          <a:lstStyle/>
          <a:p>
            <a:r>
              <a:rPr lang="en-US" dirty="0" err="1" smtClean="0">
                <a:latin typeface="Myriad Pro"/>
                <a:cs typeface="Myriad Pro"/>
              </a:rPr>
              <a:t>PeV</a:t>
            </a:r>
            <a:r>
              <a:rPr lang="en-US" dirty="0" smtClean="0">
                <a:latin typeface="Myriad Pro"/>
                <a:cs typeface="Myriad Pro"/>
              </a:rPr>
              <a:t> neutrinos,</a:t>
            </a:r>
          </a:p>
          <a:p>
            <a:r>
              <a:rPr lang="en-US" dirty="0" smtClean="0">
                <a:latin typeface="Myriad Pro"/>
                <a:cs typeface="Myriad Pro"/>
              </a:rPr>
              <a:t>an energy 1,000 times  the particles accelerated at LHC</a:t>
            </a:r>
            <a:endParaRPr lang="en-US" dirty="0">
              <a:latin typeface="Myriad Pro"/>
              <a:cs typeface="Myriad Pro"/>
            </a:endParaRPr>
          </a:p>
        </p:txBody>
      </p:sp>
    </p:spTree>
    <p:extLst>
      <p:ext uri="{BB962C8B-B14F-4D97-AF65-F5344CB8AC3E}">
        <p14:creationId xmlns:p14="http://schemas.microsoft.com/office/powerpoint/2010/main" val="39174711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Picture 10" descr="map_collaboration_powerpoint_EUzoom_02091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8679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r>
              <a:rPr lang="en-US" smtClean="0"/>
              <a:t>September 14, 2010</a:t>
            </a:r>
            <a:endParaRPr lang="en-US">
              <a:solidFill>
                <a:schemeClr val="tx1"/>
              </a:solidFill>
            </a:endParaRPr>
          </a:p>
        </p:txBody>
      </p:sp>
      <p:pic>
        <p:nvPicPr>
          <p:cNvPr id="6" name="Picture 5" descr="Large_facilities_detector_pp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September 14, 2010</a:t>
            </a:r>
            <a:endParaRPr lang="en-US">
              <a:solidFill>
                <a:schemeClr val="tx1"/>
              </a:solidFill>
            </a:endParaRPr>
          </a:p>
        </p:txBody>
      </p:sp>
      <p:pic>
        <p:nvPicPr>
          <p:cNvPr id="5" name="Picture 4" descr="Large_facilities_science_012215.png"/>
          <p:cNvPicPr>
            <a:picLocks noChangeAspect="1"/>
          </p:cNvPicPr>
          <p:nvPr/>
        </p:nvPicPr>
        <p:blipFill rotWithShape="1">
          <a:blip r:embed="rId3" cstate="print">
            <a:extLst>
              <a:ext uri="{28A0092B-C50C-407E-A947-70E740481C1C}">
                <a14:useLocalDpi xmlns:a14="http://schemas.microsoft.com/office/drawing/2010/main"/>
              </a:ext>
            </a:extLst>
          </a:blip>
          <a:srcRect b="24933"/>
          <a:stretch/>
        </p:blipFill>
        <p:spPr>
          <a:xfrm>
            <a:off x="1143000" y="127512"/>
            <a:ext cx="6781107" cy="6501888"/>
          </a:xfrm>
          <a:prstGeom prst="rect">
            <a:avLst/>
          </a:prstGeom>
        </p:spPr>
      </p:pic>
    </p:spTree>
    <p:extLst>
      <p:ext uri="{BB962C8B-B14F-4D97-AF65-F5344CB8AC3E}">
        <p14:creationId xmlns:p14="http://schemas.microsoft.com/office/powerpoint/2010/main" val="88739495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045506" name="Rectangle 2"/>
          <p:cNvSpPr>
            <a:spLocks noGrp="1" noChangeArrowheads="1"/>
          </p:cNvSpPr>
          <p:nvPr>
            <p:ph type="title"/>
          </p:nvPr>
        </p:nvSpPr>
        <p:spPr>
          <a:xfrm>
            <a:off x="0" y="228600"/>
            <a:ext cx="9144000" cy="533400"/>
          </a:xfrm>
        </p:spPr>
        <p:txBody>
          <a:bodyPr/>
          <a:lstStyle/>
          <a:p>
            <a:r>
              <a:rPr lang="en-US" dirty="0" err="1" smtClean="0">
                <a:solidFill>
                  <a:srgbClr val="000000"/>
                </a:solidFill>
                <a:latin typeface="Myriad Pro"/>
                <a:cs typeface="Myriad Pro"/>
              </a:rPr>
              <a:t>IceCube</a:t>
            </a:r>
            <a:r>
              <a:rPr lang="en-US" dirty="0" smtClean="0">
                <a:solidFill>
                  <a:srgbClr val="000000"/>
                </a:solidFill>
                <a:latin typeface="Myriad Pro"/>
                <a:cs typeface="Myriad Pro"/>
              </a:rPr>
              <a:t>: a new era for astronomy</a:t>
            </a:r>
            <a:endParaRPr lang="en-US" dirty="0">
              <a:solidFill>
                <a:srgbClr val="000000"/>
              </a:solidFill>
              <a:latin typeface="Myriad Pro"/>
              <a:cs typeface="Myriad Pro"/>
            </a:endParaRPr>
          </a:p>
        </p:txBody>
      </p:sp>
      <p:sp>
        <p:nvSpPr>
          <p:cNvPr id="1045507" name="Rectangle 3"/>
          <p:cNvSpPr>
            <a:spLocks noGrp="1" noChangeArrowheads="1"/>
          </p:cNvSpPr>
          <p:nvPr>
            <p:ph type="body" idx="1"/>
          </p:nvPr>
        </p:nvSpPr>
        <p:spPr>
          <a:xfrm>
            <a:off x="381000" y="990600"/>
            <a:ext cx="8534400" cy="5486400"/>
          </a:xfrm>
        </p:spPr>
        <p:txBody>
          <a:bodyPr/>
          <a:lstStyle/>
          <a:p>
            <a:pPr>
              <a:buClr>
                <a:schemeClr val="tx1">
                  <a:lumMod val="75000"/>
                  <a:lumOff val="25000"/>
                </a:schemeClr>
              </a:buClr>
            </a:pPr>
            <a:r>
              <a:rPr lang="ja-JP" altLang="en-US" sz="2400" b="0" dirty="0">
                <a:solidFill>
                  <a:srgbClr val="8FA0AA"/>
                </a:solidFill>
                <a:latin typeface="Myriad Pro"/>
                <a:cs typeface="Myriad Pro"/>
              </a:rPr>
              <a:t>“</a:t>
            </a:r>
            <a:r>
              <a:rPr lang="en-US" sz="2400" b="0" dirty="0">
                <a:solidFill>
                  <a:srgbClr val="8FA0AA"/>
                </a:solidFill>
                <a:latin typeface="Myriad Pro"/>
                <a:cs typeface="Myriad Pro"/>
              </a:rPr>
              <a:t>Classical</a:t>
            </a:r>
            <a:r>
              <a:rPr lang="ja-JP" altLang="en-US" sz="2400" b="0" dirty="0">
                <a:solidFill>
                  <a:srgbClr val="8FA0AA"/>
                </a:solidFill>
                <a:latin typeface="Myriad Pro"/>
                <a:cs typeface="Myriad Pro"/>
              </a:rPr>
              <a:t>”</a:t>
            </a:r>
            <a:r>
              <a:rPr lang="en-US" sz="2400" b="0" dirty="0">
                <a:solidFill>
                  <a:srgbClr val="8FA0AA"/>
                </a:solidFill>
                <a:latin typeface="Myriad Pro"/>
                <a:cs typeface="Myriad Pro"/>
              </a:rPr>
              <a:t> Astronomy </a:t>
            </a:r>
            <a:r>
              <a:rPr lang="en-US" sz="2400" b="0" dirty="0">
                <a:latin typeface="Myriad Pro"/>
                <a:cs typeface="Myriad Pro"/>
              </a:rPr>
              <a:t>– electromagnetic spectrum from radio to X-rays.</a:t>
            </a:r>
          </a:p>
          <a:p>
            <a:pPr>
              <a:buClr>
                <a:schemeClr val="tx1">
                  <a:lumMod val="75000"/>
                  <a:lumOff val="25000"/>
                </a:schemeClr>
              </a:buClr>
            </a:pPr>
            <a:endParaRPr lang="en-US" sz="1600" b="0" dirty="0">
              <a:latin typeface="Myriad Pro"/>
              <a:cs typeface="Myriad Pro"/>
            </a:endParaRPr>
          </a:p>
          <a:p>
            <a:pPr>
              <a:buClr>
                <a:schemeClr val="tx1">
                  <a:lumMod val="75000"/>
                  <a:lumOff val="25000"/>
                </a:schemeClr>
              </a:buClr>
            </a:pPr>
            <a:r>
              <a:rPr lang="en-US" sz="2400" b="0" dirty="0">
                <a:solidFill>
                  <a:srgbClr val="8FA0AA"/>
                </a:solidFill>
                <a:latin typeface="Myriad Pro"/>
                <a:cs typeface="Myriad Pro"/>
              </a:rPr>
              <a:t>Gamma-ray Astronomy </a:t>
            </a:r>
            <a:r>
              <a:rPr lang="en-US" sz="2400" b="0" dirty="0">
                <a:latin typeface="Myriad Pro"/>
                <a:cs typeface="Myriad Pro"/>
              </a:rPr>
              <a:t>– photons (light particles) with energies </a:t>
            </a:r>
            <a:r>
              <a:rPr lang="en-US" sz="2400" b="0" dirty="0" smtClean="0">
                <a:latin typeface="Myriad Pro"/>
                <a:cs typeface="Myriad Pro"/>
              </a:rPr>
              <a:t>10</a:t>
            </a:r>
            <a:r>
              <a:rPr lang="en-US" sz="2400" b="0" baseline="30000" dirty="0" smtClean="0">
                <a:latin typeface="Myriad Pro"/>
                <a:cs typeface="Myriad Pro"/>
              </a:rPr>
              <a:t>^</a:t>
            </a:r>
            <a:r>
              <a:rPr lang="en-US" sz="2400" b="0" dirty="0">
                <a:latin typeface="Myriad Pro"/>
                <a:cs typeface="Myriad Pro"/>
              </a:rPr>
              <a:t>10 larger than optical light.</a:t>
            </a:r>
          </a:p>
          <a:p>
            <a:pPr>
              <a:buClr>
                <a:schemeClr val="tx1">
                  <a:lumMod val="75000"/>
                  <a:lumOff val="25000"/>
                </a:schemeClr>
              </a:buClr>
            </a:pPr>
            <a:endParaRPr lang="en-US" sz="1600" b="0" dirty="0">
              <a:latin typeface="Myriad Pro"/>
              <a:cs typeface="Myriad Pro"/>
            </a:endParaRPr>
          </a:p>
          <a:p>
            <a:pPr>
              <a:buClr>
                <a:schemeClr val="tx1">
                  <a:lumMod val="75000"/>
                  <a:lumOff val="25000"/>
                </a:schemeClr>
              </a:buClr>
            </a:pPr>
            <a:r>
              <a:rPr lang="en-US" sz="2400" b="0" dirty="0">
                <a:solidFill>
                  <a:srgbClr val="8FA0AA"/>
                </a:solidFill>
                <a:latin typeface="Myriad Pro"/>
                <a:cs typeface="Myriad Pro"/>
              </a:rPr>
              <a:t>Cosmic Rays </a:t>
            </a:r>
            <a:r>
              <a:rPr lang="en-US" sz="2400" b="0" dirty="0">
                <a:latin typeface="Myriad Pro"/>
                <a:cs typeface="Myriad Pro"/>
              </a:rPr>
              <a:t>– protons and heavier nuclei with energies up to several Joule, the highest </a:t>
            </a:r>
            <a:r>
              <a:rPr lang="en-US" sz="2400" b="0" dirty="0" smtClean="0">
                <a:latin typeface="Myriad Pro"/>
                <a:cs typeface="Myriad Pro"/>
              </a:rPr>
              <a:t>energy particle </a:t>
            </a:r>
            <a:r>
              <a:rPr lang="en-US" sz="2400" b="0" dirty="0">
                <a:latin typeface="Myriad Pro"/>
                <a:cs typeface="Myriad Pro"/>
              </a:rPr>
              <a:t>energies observed in the Universe.</a:t>
            </a:r>
          </a:p>
          <a:p>
            <a:pPr>
              <a:buClr>
                <a:schemeClr val="tx1">
                  <a:lumMod val="75000"/>
                  <a:lumOff val="25000"/>
                </a:schemeClr>
              </a:buClr>
            </a:pPr>
            <a:endParaRPr lang="en-US" sz="1600" b="0" dirty="0">
              <a:solidFill>
                <a:srgbClr val="2B649F"/>
              </a:solidFill>
              <a:latin typeface="Myriad Pro"/>
              <a:cs typeface="Myriad Pro"/>
            </a:endParaRPr>
          </a:p>
          <a:p>
            <a:pPr>
              <a:buClr>
                <a:schemeClr val="tx1">
                  <a:lumMod val="75000"/>
                  <a:lumOff val="25000"/>
                </a:schemeClr>
              </a:buClr>
            </a:pPr>
            <a:r>
              <a:rPr lang="en-US" sz="2400" b="0" dirty="0">
                <a:solidFill>
                  <a:srgbClr val="8FA0AA"/>
                </a:solidFill>
                <a:latin typeface="Myriad Pro"/>
                <a:cs typeface="Myriad Pro"/>
              </a:rPr>
              <a:t>Neutrinos</a:t>
            </a:r>
            <a:r>
              <a:rPr lang="en-US" sz="2400" b="0" dirty="0">
                <a:solidFill>
                  <a:srgbClr val="2B649F"/>
                </a:solidFill>
                <a:latin typeface="Myriad Pro"/>
                <a:cs typeface="Myriad Pro"/>
              </a:rPr>
              <a:t> </a:t>
            </a:r>
            <a:r>
              <a:rPr lang="en-US" sz="2400" b="0" dirty="0">
                <a:latin typeface="Myriad Pro"/>
                <a:cs typeface="Myriad Pro"/>
              </a:rPr>
              <a:t>– tightly connected to cosmic rays and their sources, but neutral and not subject to deflection in magnetic fields </a:t>
            </a:r>
            <a:r>
              <a:rPr lang="en-US" sz="2400" b="0" dirty="0" smtClean="0">
                <a:latin typeface="Myriad Pro"/>
                <a:cs typeface="Myriad Pro"/>
              </a:rPr>
              <a:t>(easier </a:t>
            </a:r>
            <a:r>
              <a:rPr lang="en-US" sz="2400" b="0" dirty="0">
                <a:latin typeface="Myriad Pro"/>
                <a:cs typeface="Myriad Pro"/>
              </a:rPr>
              <a:t>for </a:t>
            </a:r>
            <a:r>
              <a:rPr lang="ja-JP" altLang="en-US" sz="2400" b="0" dirty="0">
                <a:latin typeface="Myriad Pro"/>
                <a:cs typeface="Myriad Pro"/>
              </a:rPr>
              <a:t>“</a:t>
            </a:r>
            <a:r>
              <a:rPr lang="en-US" sz="2400" b="0" dirty="0">
                <a:latin typeface="Myriad Pro"/>
                <a:cs typeface="Myriad Pro"/>
              </a:rPr>
              <a:t>astronomy</a:t>
            </a:r>
            <a:r>
              <a:rPr lang="ja-JP" altLang="en-US" sz="2400" b="0" dirty="0" smtClean="0">
                <a:latin typeface="Myriad Pro"/>
                <a:cs typeface="Myriad Pro"/>
              </a:rPr>
              <a:t>” </a:t>
            </a:r>
            <a:r>
              <a:rPr lang="es-ES_tradnl" altLang="ja-JP" sz="2400" b="0" dirty="0" err="1" smtClean="0">
                <a:latin typeface="Myriad Pro"/>
                <a:cs typeface="Myriad Pro"/>
              </a:rPr>
              <a:t>because</a:t>
            </a:r>
            <a:r>
              <a:rPr lang="es-ES_tradnl" altLang="ja-JP" sz="2400" b="0" dirty="0" smtClean="0">
                <a:latin typeface="Myriad Pro"/>
                <a:cs typeface="Myriad Pro"/>
              </a:rPr>
              <a:t> </a:t>
            </a:r>
            <a:r>
              <a:rPr lang="es-ES_tradnl" altLang="ja-JP" sz="2400" b="0" dirty="0" err="1" smtClean="0">
                <a:latin typeface="Myriad Pro"/>
                <a:cs typeface="Myriad Pro"/>
              </a:rPr>
              <a:t>they</a:t>
            </a:r>
            <a:r>
              <a:rPr lang="es-ES_tradnl" altLang="ja-JP" sz="2400" b="0" dirty="0" smtClean="0">
                <a:latin typeface="Myriad Pro"/>
                <a:cs typeface="Myriad Pro"/>
              </a:rPr>
              <a:t> </a:t>
            </a:r>
            <a:r>
              <a:rPr lang="es-ES_tradnl" altLang="ja-JP" sz="2400" b="0" dirty="0" err="1" smtClean="0">
                <a:latin typeface="Myriad Pro"/>
                <a:cs typeface="Myriad Pro"/>
              </a:rPr>
              <a:t>point</a:t>
            </a:r>
            <a:r>
              <a:rPr lang="es-ES_tradnl" altLang="ja-JP" sz="2400" b="0" dirty="0" smtClean="0">
                <a:latin typeface="Myriad Pro"/>
                <a:cs typeface="Myriad Pro"/>
              </a:rPr>
              <a:t> </a:t>
            </a:r>
            <a:r>
              <a:rPr lang="es-ES_tradnl" altLang="ja-JP" sz="2400" b="0" dirty="0" err="1" smtClean="0">
                <a:latin typeface="Myriad Pro"/>
                <a:cs typeface="Myriad Pro"/>
              </a:rPr>
              <a:t>to</a:t>
            </a:r>
            <a:r>
              <a:rPr lang="es-ES_tradnl" altLang="ja-JP" sz="2400" b="0" dirty="0" smtClean="0">
                <a:latin typeface="Myriad Pro"/>
                <a:cs typeface="Myriad Pro"/>
              </a:rPr>
              <a:t> </a:t>
            </a:r>
            <a:r>
              <a:rPr lang="es-ES_tradnl" altLang="ja-JP" sz="2400" b="0" dirty="0" err="1" smtClean="0">
                <a:latin typeface="Myriad Pro"/>
                <a:cs typeface="Myriad Pro"/>
              </a:rPr>
              <a:t>their</a:t>
            </a:r>
            <a:r>
              <a:rPr lang="es-ES_tradnl" altLang="ja-JP" sz="2400" b="0" dirty="0" smtClean="0">
                <a:latin typeface="Myriad Pro"/>
                <a:cs typeface="Myriad Pro"/>
              </a:rPr>
              <a:t> </a:t>
            </a:r>
            <a:r>
              <a:rPr lang="es-ES_tradnl" altLang="ja-JP" sz="2400" b="0" dirty="0" err="1" smtClean="0">
                <a:latin typeface="Myriad Pro"/>
                <a:cs typeface="Myriad Pro"/>
              </a:rPr>
              <a:t>sources</a:t>
            </a:r>
            <a:r>
              <a:rPr lang="en-US" sz="2400" b="0" dirty="0" smtClean="0">
                <a:latin typeface="Myriad Pro"/>
                <a:cs typeface="Myriad Pro"/>
              </a:rPr>
              <a:t>).</a:t>
            </a:r>
            <a:endParaRPr lang="en-US" sz="2400" b="0" dirty="0">
              <a:latin typeface="Myriad Pro"/>
              <a:cs typeface="Myriad Pro"/>
            </a:endParaRPr>
          </a:p>
          <a:p>
            <a:pPr>
              <a:buClr>
                <a:schemeClr val="tx1">
                  <a:lumMod val="75000"/>
                  <a:lumOff val="25000"/>
                </a:schemeClr>
              </a:buClr>
            </a:pPr>
            <a:endParaRPr lang="en-US" dirty="0">
              <a:latin typeface="Myriad Pro"/>
              <a:cs typeface="Myriad Pro"/>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ndra.crab.jpg"/>
          <p:cNvPicPr>
            <a:picLocks noGrp="1" noChangeAspect="1"/>
          </p:cNvPicPr>
          <p:nvPr>
            <p:ph idx="4294967295"/>
          </p:nvPr>
        </p:nvPicPr>
        <p:blipFill>
          <a:blip r:embed="rId3">
            <a:extLst>
              <a:ext uri="{28A0092B-C50C-407E-A947-70E740481C1C}">
                <a14:useLocalDpi xmlns:a14="http://schemas.microsoft.com/office/drawing/2010/main" val="0"/>
              </a:ext>
            </a:extLst>
          </a:blip>
          <a:srcRect l="-22727" r="-22727"/>
          <a:stretch>
            <a:fillRect/>
          </a:stretch>
        </p:blipFill>
        <p:spPr>
          <a:xfrm>
            <a:off x="304800" y="457200"/>
            <a:ext cx="8534400" cy="5867400"/>
          </a:xfrm>
        </p:spPr>
      </p:pic>
      <p:sp>
        <p:nvSpPr>
          <p:cNvPr id="6" name="TextBox 5"/>
          <p:cNvSpPr txBox="1"/>
          <p:nvPr/>
        </p:nvSpPr>
        <p:spPr>
          <a:xfrm>
            <a:off x="1371600" y="381000"/>
            <a:ext cx="6400800" cy="830997"/>
          </a:xfrm>
          <a:prstGeom prst="rect">
            <a:avLst/>
          </a:prstGeom>
          <a:noFill/>
        </p:spPr>
        <p:txBody>
          <a:bodyPr wrap="square" rtlCol="0">
            <a:spAutoFit/>
          </a:bodyPr>
          <a:lstStyle/>
          <a:p>
            <a:r>
              <a:rPr lang="en-US" dirty="0" smtClean="0">
                <a:solidFill>
                  <a:schemeClr val="bg1"/>
                </a:solidFill>
                <a:latin typeface="Myriad Pro"/>
                <a:cs typeface="Myriad Pro"/>
              </a:rPr>
              <a:t>How will the universe look when we explore it using neutrinos?</a:t>
            </a:r>
            <a:endParaRPr lang="en-US" dirty="0">
              <a:solidFill>
                <a:schemeClr val="bg1"/>
              </a:solidFill>
              <a:latin typeface="Myriad Pro"/>
              <a:cs typeface="Myriad Pro"/>
            </a:endParaRPr>
          </a:p>
        </p:txBody>
      </p:sp>
    </p:spTree>
    <p:extLst>
      <p:ext uri="{BB962C8B-B14F-4D97-AF65-F5344CB8AC3E}">
        <p14:creationId xmlns:p14="http://schemas.microsoft.com/office/powerpoint/2010/main" val="30944408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par>
                          <p:cTn id="8" fill="hold">
                            <p:stCondLst>
                              <p:cond delay="2000"/>
                            </p:stCondLst>
                            <p:childTnLst>
                              <p:par>
                                <p:cTn id="9" presetID="10" presetClass="entr" presetSubtype="0" fill="hold" nodeType="afterEffect">
                                  <p:stCondLst>
                                    <p:cond delay="2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aphicFrame>
        <p:nvGraphicFramePr>
          <p:cNvPr id="1016836" name="Object 4"/>
          <p:cNvGraphicFramePr>
            <a:graphicFrameLocks noChangeAspect="1"/>
          </p:cNvGraphicFramePr>
          <p:nvPr/>
        </p:nvGraphicFramePr>
        <p:xfrm>
          <a:off x="4876800" y="2743200"/>
          <a:ext cx="3530600" cy="2819400"/>
        </p:xfrm>
        <a:graphic>
          <a:graphicData uri="http://schemas.openxmlformats.org/presentationml/2006/ole">
            <mc:AlternateContent xmlns:mc="http://schemas.openxmlformats.org/markup-compatibility/2006">
              <mc:Choice xmlns:v="urn:schemas-microsoft-com:vml" Requires="v">
                <p:oleObj spid="_x0000_s1017050" name="Image" r:id="rId5" imgW="4444444" imgH="2819048" progId="">
                  <p:embed/>
                </p:oleObj>
              </mc:Choice>
              <mc:Fallback>
                <p:oleObj name="Image" r:id="rId5" imgW="4444444" imgH="2819048" progId="">
                  <p:embed/>
                  <p:pic>
                    <p:nvPicPr>
                      <p:cNvPr id="0" name="Picture 20"/>
                      <p:cNvPicPr>
                        <a:picLocks noChangeAspect="1" noChangeArrowheads="1"/>
                      </p:cNvPicPr>
                      <p:nvPr/>
                    </p:nvPicPr>
                    <p:blipFill>
                      <a:blip r:embed="rId6">
                        <a:extLst>
                          <a:ext uri="{28A0092B-C50C-407E-A947-70E740481C1C}">
                            <a14:useLocalDpi xmlns:a14="http://schemas.microsoft.com/office/drawing/2010/main" val="0"/>
                          </a:ext>
                        </a:extLst>
                      </a:blip>
                      <a:srcRect r="20573"/>
                      <a:stretch>
                        <a:fillRect/>
                      </a:stretch>
                    </p:blipFill>
                    <p:spPr bwMode="auto">
                      <a:xfrm>
                        <a:off x="4876800" y="2743200"/>
                        <a:ext cx="35306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graphicFrame>
        <p:nvGraphicFramePr>
          <p:cNvPr id="1016837" name="Object 5"/>
          <p:cNvGraphicFramePr>
            <a:graphicFrameLocks noChangeAspect="1"/>
          </p:cNvGraphicFramePr>
          <p:nvPr/>
        </p:nvGraphicFramePr>
        <p:xfrm>
          <a:off x="7366000" y="2743200"/>
          <a:ext cx="1701800" cy="2819400"/>
        </p:xfrm>
        <a:graphic>
          <a:graphicData uri="http://schemas.openxmlformats.org/presentationml/2006/ole">
            <mc:AlternateContent xmlns:mc="http://schemas.openxmlformats.org/markup-compatibility/2006">
              <mc:Choice xmlns:v="urn:schemas-microsoft-com:vml" Requires="v">
                <p:oleObj spid="_x0000_s1017051" name="Image" r:id="rId7" imgW="4444444" imgH="2819048" progId="">
                  <p:embed/>
                </p:oleObj>
              </mc:Choice>
              <mc:Fallback>
                <p:oleObj name="Image" r:id="rId7" imgW="4444444" imgH="2819048" progId="">
                  <p:embed/>
                  <p:pic>
                    <p:nvPicPr>
                      <p:cNvPr id="0" name="Picture 21"/>
                      <p:cNvPicPr>
                        <a:picLocks noChangeAspect="1" noChangeArrowheads="1"/>
                      </p:cNvPicPr>
                      <p:nvPr/>
                    </p:nvPicPr>
                    <p:blipFill>
                      <a:blip r:embed="rId8">
                        <a:extLst>
                          <a:ext uri="{28A0092B-C50C-407E-A947-70E740481C1C}">
                            <a14:useLocalDpi xmlns:a14="http://schemas.microsoft.com/office/drawing/2010/main" val="0"/>
                          </a:ext>
                        </a:extLst>
                      </a:blip>
                      <a:srcRect l="51434" r="10287"/>
                      <a:stretch>
                        <a:fillRect/>
                      </a:stretch>
                    </p:blipFill>
                    <p:spPr bwMode="auto">
                      <a:xfrm>
                        <a:off x="7366000" y="2743200"/>
                        <a:ext cx="17018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1016834" name="Rectangle 2"/>
          <p:cNvSpPr>
            <a:spLocks noGrp="1" noChangeArrowheads="1"/>
          </p:cNvSpPr>
          <p:nvPr>
            <p:ph type="title"/>
          </p:nvPr>
        </p:nvSpPr>
        <p:spPr>
          <a:xfrm>
            <a:off x="0" y="228600"/>
            <a:ext cx="9144000" cy="533400"/>
          </a:xfrm>
        </p:spPr>
        <p:txBody>
          <a:bodyPr/>
          <a:lstStyle/>
          <a:p>
            <a:r>
              <a:rPr lang="en-US" dirty="0" smtClean="0">
                <a:solidFill>
                  <a:schemeClr val="tx1"/>
                </a:solidFill>
                <a:latin typeface="Myriad Pro"/>
                <a:cs typeface="Myriad Pro"/>
              </a:rPr>
              <a:t>What are neutrinos?</a:t>
            </a:r>
            <a:endParaRPr lang="en-US" dirty="0">
              <a:solidFill>
                <a:schemeClr val="tx1"/>
              </a:solidFill>
              <a:latin typeface="Myriad Pro"/>
              <a:cs typeface="Myriad Pro"/>
            </a:endParaRPr>
          </a:p>
        </p:txBody>
      </p:sp>
      <p:sp>
        <p:nvSpPr>
          <p:cNvPr id="1016835" name="Rectangle 3"/>
          <p:cNvSpPr>
            <a:spLocks noGrp="1" noChangeArrowheads="1"/>
          </p:cNvSpPr>
          <p:nvPr>
            <p:ph type="body" idx="1"/>
          </p:nvPr>
        </p:nvSpPr>
        <p:spPr>
          <a:xfrm>
            <a:off x="304800" y="2971800"/>
            <a:ext cx="5715000" cy="3352800"/>
          </a:xfrm>
        </p:spPr>
        <p:txBody>
          <a:bodyPr/>
          <a:lstStyle/>
          <a:p>
            <a:pPr marL="457200" lvl="1" indent="0">
              <a:buClr>
                <a:schemeClr val="accent6"/>
              </a:buClr>
              <a:buNone/>
            </a:pPr>
            <a:endParaRPr lang="en-US" sz="2400" b="0" dirty="0"/>
          </a:p>
          <a:p>
            <a:pPr>
              <a:buClr>
                <a:schemeClr val="tx1">
                  <a:lumMod val="75000"/>
                  <a:lumOff val="25000"/>
                </a:schemeClr>
              </a:buClr>
            </a:pPr>
            <a:r>
              <a:rPr lang="en-US" sz="2400" b="0" dirty="0" smtClean="0">
                <a:latin typeface="Myriad Pro"/>
                <a:cs typeface="Myriad Pro"/>
              </a:rPr>
              <a:t>In nuclear reactions, neutrons can turn into protons and vice versa by emitting an electron (</a:t>
            </a:r>
            <a:r>
              <a:rPr lang="en-US" sz="2400" b="0" dirty="0" smtClean="0">
                <a:latin typeface="Myriad Pro"/>
                <a:cs typeface="Myriad Pro"/>
                <a:sym typeface="Symbol" charset="0"/>
              </a:rPr>
              <a:t></a:t>
            </a:r>
            <a:r>
              <a:rPr lang="en-US" sz="2400" b="0" dirty="0" smtClean="0">
                <a:latin typeface="Myriad Pro"/>
                <a:cs typeface="Myriad Pro"/>
              </a:rPr>
              <a:t> decay).</a:t>
            </a:r>
          </a:p>
          <a:p>
            <a:pPr>
              <a:buClr>
                <a:schemeClr val="tx1">
                  <a:lumMod val="75000"/>
                  <a:lumOff val="25000"/>
                </a:schemeClr>
              </a:buClr>
            </a:pPr>
            <a:endParaRPr lang="en-US" sz="1600" b="0" dirty="0">
              <a:latin typeface="Myriad Pro"/>
              <a:cs typeface="Myriad Pro"/>
            </a:endParaRPr>
          </a:p>
          <a:p>
            <a:pPr>
              <a:buClr>
                <a:schemeClr val="tx1">
                  <a:lumMod val="75000"/>
                  <a:lumOff val="25000"/>
                </a:schemeClr>
              </a:buClr>
            </a:pPr>
            <a:r>
              <a:rPr lang="en-US" sz="2400" b="0" dirty="0">
                <a:latin typeface="Myriad Pro"/>
                <a:cs typeface="Myriad Pro"/>
              </a:rPr>
              <a:t>Something is missing</a:t>
            </a:r>
            <a:r>
              <a:rPr lang="en-US" sz="2400" b="0" dirty="0" smtClean="0">
                <a:latin typeface="Myriad Pro"/>
                <a:cs typeface="Myriad Pro"/>
              </a:rPr>
              <a:t>…or </a:t>
            </a:r>
            <a:r>
              <a:rPr lang="en-US" sz="2400" b="0" dirty="0">
                <a:latin typeface="Myriad Pro"/>
                <a:cs typeface="Myriad Pro"/>
              </a:rPr>
              <a:t>total momentum is not conserved!</a:t>
            </a:r>
          </a:p>
          <a:p>
            <a:pPr>
              <a:buClr>
                <a:schemeClr val="tx1">
                  <a:lumMod val="75000"/>
                  <a:lumOff val="25000"/>
                </a:schemeClr>
              </a:buClr>
            </a:pPr>
            <a:endParaRPr lang="en-US" dirty="0"/>
          </a:p>
        </p:txBody>
      </p:sp>
      <p:sp>
        <p:nvSpPr>
          <p:cNvPr id="7" name="Rectangle 3"/>
          <p:cNvSpPr txBox="1">
            <a:spLocks noChangeArrowheads="1"/>
          </p:cNvSpPr>
          <p:nvPr/>
        </p:nvSpPr>
        <p:spPr bwMode="auto">
          <a:xfrm>
            <a:off x="304800" y="1066800"/>
            <a:ext cx="845820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rgbClr val="0000FF"/>
              </a:buClr>
              <a:buFont typeface="Wingdings" charset="0"/>
              <a:buChar char="§"/>
              <a:defRPr sz="2000" b="1">
                <a:solidFill>
                  <a:schemeClr val="tx1"/>
                </a:solidFill>
                <a:latin typeface="+mn-lt"/>
                <a:ea typeface="+mn-ea"/>
                <a:cs typeface="+mn-cs"/>
              </a:defRPr>
            </a:lvl1pPr>
            <a:lvl2pPr marL="742950" indent="-285750" algn="l" rtl="0" fontAlgn="base">
              <a:spcBef>
                <a:spcPct val="20000"/>
              </a:spcBef>
              <a:spcAft>
                <a:spcPct val="0"/>
              </a:spcAft>
              <a:buClr>
                <a:srgbClr val="FFFF00"/>
              </a:buClr>
              <a:buFont typeface="Wingdings" charset="0"/>
              <a:buChar char="§"/>
              <a:defRPr sz="2000" b="1">
                <a:solidFill>
                  <a:schemeClr val="tx1"/>
                </a:solidFill>
                <a:latin typeface="+mn-lt"/>
                <a:ea typeface="+mn-ea"/>
              </a:defRPr>
            </a:lvl2pPr>
            <a:lvl3pPr marL="1143000" indent="-228600" algn="l" rtl="0" fontAlgn="base">
              <a:spcBef>
                <a:spcPct val="20000"/>
              </a:spcBef>
              <a:spcAft>
                <a:spcPct val="0"/>
              </a:spcAft>
              <a:buClr>
                <a:srgbClr val="FF0000"/>
              </a:buClr>
              <a:buFont typeface="Wingdings" charset="0"/>
              <a:buChar char="§"/>
              <a:defRPr sz="2000" b="1">
                <a:solidFill>
                  <a:schemeClr val="tx1"/>
                </a:solidFill>
                <a:latin typeface="+mn-lt"/>
                <a:ea typeface="+mn-ea"/>
              </a:defRPr>
            </a:lvl3pPr>
            <a:lvl4pPr marL="1600200" indent="-228600" algn="l" rtl="0" fontAlgn="base">
              <a:spcBef>
                <a:spcPct val="20000"/>
              </a:spcBef>
              <a:spcAft>
                <a:spcPct val="0"/>
              </a:spcAft>
              <a:buChar char="–"/>
              <a:defRPr sz="2000" b="1">
                <a:solidFill>
                  <a:schemeClr val="tx1"/>
                </a:solidFill>
                <a:latin typeface="+mn-lt"/>
                <a:ea typeface="+mn-ea"/>
              </a:defRPr>
            </a:lvl4pPr>
            <a:lvl5pPr marL="2057400" indent="-228600" algn="l" rtl="0" fontAlgn="base">
              <a:spcBef>
                <a:spcPct val="20000"/>
              </a:spcBef>
              <a:spcAft>
                <a:spcPct val="0"/>
              </a:spcAft>
              <a:buChar char="»"/>
              <a:defRPr sz="2000" b="1">
                <a:solidFill>
                  <a:schemeClr val="tx1"/>
                </a:solidFill>
                <a:latin typeface="+mn-lt"/>
                <a:ea typeface="+mn-ea"/>
              </a:defRPr>
            </a:lvl5pPr>
            <a:lvl6pPr marL="2514600" indent="-228600" algn="l" rtl="0" fontAlgn="base">
              <a:spcBef>
                <a:spcPct val="20000"/>
              </a:spcBef>
              <a:spcAft>
                <a:spcPct val="0"/>
              </a:spcAft>
              <a:buChar char="»"/>
              <a:defRPr sz="2000" b="1">
                <a:solidFill>
                  <a:schemeClr val="tx1"/>
                </a:solidFill>
                <a:latin typeface="+mn-lt"/>
                <a:ea typeface="+mn-ea"/>
              </a:defRPr>
            </a:lvl6pPr>
            <a:lvl7pPr marL="2971800" indent="-228600" algn="l" rtl="0" fontAlgn="base">
              <a:spcBef>
                <a:spcPct val="20000"/>
              </a:spcBef>
              <a:spcAft>
                <a:spcPct val="0"/>
              </a:spcAft>
              <a:buChar char="»"/>
              <a:defRPr sz="2000" b="1">
                <a:solidFill>
                  <a:schemeClr val="tx1"/>
                </a:solidFill>
                <a:latin typeface="+mn-lt"/>
                <a:ea typeface="+mn-ea"/>
              </a:defRPr>
            </a:lvl7pPr>
            <a:lvl8pPr marL="3429000" indent="-228600" algn="l" rtl="0" fontAlgn="base">
              <a:spcBef>
                <a:spcPct val="20000"/>
              </a:spcBef>
              <a:spcAft>
                <a:spcPct val="0"/>
              </a:spcAft>
              <a:buChar char="»"/>
              <a:defRPr sz="2000" b="1">
                <a:solidFill>
                  <a:schemeClr val="tx1"/>
                </a:solidFill>
                <a:latin typeface="+mn-lt"/>
                <a:ea typeface="+mn-ea"/>
              </a:defRPr>
            </a:lvl8pPr>
            <a:lvl9pPr marL="3886200" indent="-228600" algn="l" rtl="0" fontAlgn="base">
              <a:spcBef>
                <a:spcPct val="20000"/>
              </a:spcBef>
              <a:spcAft>
                <a:spcPct val="0"/>
              </a:spcAft>
              <a:buChar char="»"/>
              <a:defRPr sz="2000" b="1">
                <a:solidFill>
                  <a:schemeClr val="tx1"/>
                </a:solidFill>
                <a:latin typeface="+mn-lt"/>
                <a:ea typeface="+mn-ea"/>
              </a:defRPr>
            </a:lvl9pPr>
          </a:lstStyle>
          <a:p>
            <a:pPr>
              <a:buClr>
                <a:schemeClr val="tx1">
                  <a:lumMod val="75000"/>
                  <a:lumOff val="25000"/>
                </a:schemeClr>
              </a:buClr>
              <a:buFont typeface="Wingdings" pitchFamily="2" charset="2"/>
              <a:buChar char="§"/>
            </a:pPr>
            <a:r>
              <a:rPr lang="en-US" sz="2400" b="0" dirty="0" smtClean="0">
                <a:latin typeface="Myriad Pro"/>
                <a:cs typeface="Myriad Pro"/>
              </a:rPr>
              <a:t>The </a:t>
            </a:r>
            <a:r>
              <a:rPr lang="en-US" sz="2400" b="0" dirty="0">
                <a:latin typeface="Myriad Pro"/>
                <a:cs typeface="Myriad Pro"/>
              </a:rPr>
              <a:t>fundamental building blocks of atoms (and therefore of the world we know) are…</a:t>
            </a:r>
          </a:p>
          <a:p>
            <a:pPr lvl="1">
              <a:buClr>
                <a:schemeClr val="tx1">
                  <a:lumMod val="75000"/>
                  <a:lumOff val="25000"/>
                </a:schemeClr>
              </a:buClr>
              <a:buFont typeface="Wingdings" pitchFamily="2" charset="2"/>
              <a:buChar char="§"/>
            </a:pPr>
            <a:r>
              <a:rPr lang="en-US" sz="2400" b="0" dirty="0">
                <a:latin typeface="Myriad Pro"/>
                <a:cs typeface="Myriad Pro"/>
              </a:rPr>
              <a:t> </a:t>
            </a:r>
            <a:r>
              <a:rPr lang="en-US" sz="2400" b="0" dirty="0" smtClean="0">
                <a:latin typeface="Myriad Pro"/>
                <a:cs typeface="Myriad Pro"/>
              </a:rPr>
              <a:t>neutrons</a:t>
            </a:r>
            <a:endParaRPr lang="en-US" sz="2400" b="0" dirty="0">
              <a:latin typeface="Myriad Pro"/>
              <a:cs typeface="Myriad Pro"/>
            </a:endParaRPr>
          </a:p>
          <a:p>
            <a:pPr lvl="1">
              <a:buClr>
                <a:schemeClr val="tx1">
                  <a:lumMod val="75000"/>
                  <a:lumOff val="25000"/>
                </a:schemeClr>
              </a:buClr>
              <a:buFont typeface="Wingdings" pitchFamily="2" charset="2"/>
              <a:buChar char="§"/>
            </a:pPr>
            <a:r>
              <a:rPr lang="en-US" sz="2400" b="0" dirty="0">
                <a:latin typeface="Myriad Pro"/>
                <a:cs typeface="Myriad Pro"/>
              </a:rPr>
              <a:t> </a:t>
            </a:r>
            <a:r>
              <a:rPr lang="en-US" sz="2400" b="0" dirty="0" smtClean="0">
                <a:latin typeface="Myriad Pro"/>
                <a:cs typeface="Myriad Pro"/>
              </a:rPr>
              <a:t>protons</a:t>
            </a:r>
            <a:endParaRPr lang="en-US" sz="2400" b="0" dirty="0">
              <a:latin typeface="Myriad Pro"/>
              <a:cs typeface="Myriad Pro"/>
            </a:endParaRPr>
          </a:p>
          <a:p>
            <a:pPr lvl="1">
              <a:buClr>
                <a:schemeClr val="tx1">
                  <a:lumMod val="75000"/>
                  <a:lumOff val="25000"/>
                </a:schemeClr>
              </a:buClr>
              <a:buFont typeface="Wingdings" pitchFamily="2" charset="2"/>
              <a:buChar char="§"/>
            </a:pPr>
            <a:r>
              <a:rPr lang="en-US" sz="2400" b="0" dirty="0">
                <a:latin typeface="Myriad Pro"/>
                <a:cs typeface="Myriad Pro"/>
              </a:rPr>
              <a:t> </a:t>
            </a:r>
            <a:r>
              <a:rPr lang="en-US" sz="2400" b="0" dirty="0" smtClean="0">
                <a:latin typeface="Myriad Pro"/>
                <a:cs typeface="Myriad Pro"/>
              </a:rPr>
              <a:t>electrons</a:t>
            </a:r>
            <a:endParaRPr lang="en-US" sz="2400" b="0" dirty="0">
              <a:latin typeface="Myriad Pro"/>
              <a:cs typeface="Myriad Pro"/>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168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half" idx="10"/>
          </p:nvPr>
        </p:nvSpPr>
        <p:spPr/>
        <p:txBody>
          <a:bodyPr/>
          <a:lstStyle/>
          <a:p>
            <a:r>
              <a:rPr lang="en-US"/>
              <a:t>September 14, 2010</a:t>
            </a:r>
            <a:endParaRPr lang="en-US">
              <a:solidFill>
                <a:schemeClr val="tx1"/>
              </a:solidFill>
            </a:endParaRPr>
          </a:p>
        </p:txBody>
      </p:sp>
      <p:sp>
        <p:nvSpPr>
          <p:cNvPr id="1018882" name="Rectangle 2"/>
          <p:cNvSpPr>
            <a:spLocks noGrp="1" noChangeArrowheads="1"/>
          </p:cNvSpPr>
          <p:nvPr>
            <p:ph type="title"/>
          </p:nvPr>
        </p:nvSpPr>
        <p:spPr>
          <a:xfrm>
            <a:off x="0" y="228600"/>
            <a:ext cx="9144000" cy="533400"/>
          </a:xfrm>
        </p:spPr>
        <p:txBody>
          <a:bodyPr/>
          <a:lstStyle/>
          <a:p>
            <a:r>
              <a:rPr lang="en-US" dirty="0" smtClean="0">
                <a:solidFill>
                  <a:schemeClr val="tx1"/>
                </a:solidFill>
                <a:latin typeface="Myriad Pro"/>
                <a:cs typeface="Myriad Pro"/>
              </a:rPr>
              <a:t>Neutrinos: the ghost particles</a:t>
            </a:r>
            <a:endParaRPr lang="en-US" dirty="0">
              <a:solidFill>
                <a:schemeClr val="tx1"/>
              </a:solidFill>
              <a:latin typeface="Myriad Pro"/>
              <a:cs typeface="Myriad Pro"/>
            </a:endParaRPr>
          </a:p>
        </p:txBody>
      </p:sp>
      <p:sp>
        <p:nvSpPr>
          <p:cNvPr id="1018883" name="Rectangle 3"/>
          <p:cNvSpPr>
            <a:spLocks noGrp="1" noChangeArrowheads="1"/>
          </p:cNvSpPr>
          <p:nvPr>
            <p:ph type="body" idx="1"/>
          </p:nvPr>
        </p:nvSpPr>
        <p:spPr>
          <a:xfrm>
            <a:off x="304800" y="1295400"/>
            <a:ext cx="5181600" cy="4953000"/>
          </a:xfrm>
        </p:spPr>
        <p:txBody>
          <a:bodyPr/>
          <a:lstStyle/>
          <a:p>
            <a:pPr>
              <a:buClr>
                <a:schemeClr val="tx1">
                  <a:lumMod val="75000"/>
                  <a:lumOff val="25000"/>
                </a:schemeClr>
              </a:buClr>
            </a:pPr>
            <a:r>
              <a:rPr lang="en-US" sz="2400" b="0" dirty="0">
                <a:latin typeface="Myriad Pro"/>
                <a:cs typeface="Myriad Pro"/>
              </a:rPr>
              <a:t>To </a:t>
            </a:r>
            <a:r>
              <a:rPr lang="ja-JP" altLang="en-US" sz="2400" b="0" dirty="0">
                <a:latin typeface="Myriad Pro"/>
                <a:cs typeface="Myriad Pro"/>
              </a:rPr>
              <a:t>“</a:t>
            </a:r>
            <a:r>
              <a:rPr lang="en-US" sz="2400" b="0" dirty="0">
                <a:latin typeface="Myriad Pro"/>
                <a:cs typeface="Myriad Pro"/>
              </a:rPr>
              <a:t>fix</a:t>
            </a:r>
            <a:r>
              <a:rPr lang="ja-JP" altLang="en-US" sz="2400" b="0" dirty="0">
                <a:latin typeface="Myriad Pro"/>
                <a:cs typeface="Myriad Pro"/>
              </a:rPr>
              <a:t>”</a:t>
            </a:r>
            <a:r>
              <a:rPr lang="en-US" sz="2400" b="0" dirty="0">
                <a:latin typeface="Myriad Pro"/>
                <a:cs typeface="Myriad Pro"/>
              </a:rPr>
              <a:t> the picture, Wolfgang Pauli invented a new particle that is very light and has no charge - the neutrino (the </a:t>
            </a:r>
            <a:r>
              <a:rPr lang="ja-JP" altLang="en-US" sz="2400" b="0" dirty="0">
                <a:latin typeface="Myriad Pro"/>
                <a:cs typeface="Myriad Pro"/>
              </a:rPr>
              <a:t>“</a:t>
            </a:r>
            <a:r>
              <a:rPr lang="en-US" sz="2400" b="0" dirty="0">
                <a:latin typeface="Myriad Pro"/>
                <a:cs typeface="Myriad Pro"/>
              </a:rPr>
              <a:t>small neutral one</a:t>
            </a:r>
            <a:r>
              <a:rPr lang="ja-JP" altLang="en-US" sz="2400" b="0" dirty="0">
                <a:latin typeface="Myriad Pro"/>
                <a:cs typeface="Myriad Pro"/>
              </a:rPr>
              <a:t>”</a:t>
            </a:r>
            <a:r>
              <a:rPr lang="en-US" sz="2400" b="0" dirty="0">
                <a:latin typeface="Myriad Pro"/>
                <a:cs typeface="Myriad Pro"/>
              </a:rPr>
              <a:t>).</a:t>
            </a:r>
          </a:p>
          <a:p>
            <a:pPr>
              <a:buClr>
                <a:schemeClr val="tx1">
                  <a:lumMod val="75000"/>
                  <a:lumOff val="25000"/>
                </a:schemeClr>
              </a:buClr>
            </a:pPr>
            <a:endParaRPr lang="en-US" sz="1600" b="0" dirty="0">
              <a:latin typeface="Myriad Pro"/>
              <a:cs typeface="Myriad Pro"/>
            </a:endParaRPr>
          </a:p>
          <a:p>
            <a:pPr>
              <a:buClr>
                <a:schemeClr val="tx1">
                  <a:lumMod val="75000"/>
                  <a:lumOff val="25000"/>
                </a:schemeClr>
              </a:buClr>
            </a:pPr>
            <a:r>
              <a:rPr lang="en-US" sz="2400" b="0" dirty="0">
                <a:latin typeface="Myriad Pro"/>
                <a:cs typeface="Myriad Pro"/>
              </a:rPr>
              <a:t>Neutrinos usually escape unseen –they interact very little with anything, move almost at the speed of light and are difficult to catch.</a:t>
            </a:r>
          </a:p>
          <a:p>
            <a:pPr>
              <a:buClr>
                <a:schemeClr val="tx1">
                  <a:lumMod val="75000"/>
                  <a:lumOff val="25000"/>
                </a:schemeClr>
              </a:buClr>
            </a:pPr>
            <a:endParaRPr lang="en-US" sz="1600" b="0" i="1" dirty="0">
              <a:solidFill>
                <a:schemeClr val="tx1">
                  <a:lumMod val="75000"/>
                  <a:lumOff val="25000"/>
                </a:schemeClr>
              </a:solidFill>
              <a:latin typeface="Myriad Pro"/>
              <a:cs typeface="Myriad Pro"/>
            </a:endParaRPr>
          </a:p>
          <a:p>
            <a:pPr>
              <a:buClr>
                <a:schemeClr val="tx1">
                  <a:lumMod val="75000"/>
                  <a:lumOff val="25000"/>
                </a:schemeClr>
              </a:buClr>
            </a:pPr>
            <a:r>
              <a:rPr lang="ja-JP" altLang="en-US" sz="2400" b="0" i="1" dirty="0">
                <a:solidFill>
                  <a:srgbClr val="8FA0AA"/>
                </a:solidFill>
                <a:latin typeface="Myriad Pro"/>
                <a:cs typeface="Myriad Pro"/>
              </a:rPr>
              <a:t>“</a:t>
            </a:r>
            <a:r>
              <a:rPr lang="en-US" sz="2400" b="0" i="1" dirty="0">
                <a:solidFill>
                  <a:srgbClr val="8FA0AA"/>
                </a:solidFill>
                <a:latin typeface="Myriad Pro"/>
                <a:cs typeface="Myriad Pro"/>
              </a:rPr>
              <a:t>I have done a terrible thing, I have postulated a particle that cannot be detected.</a:t>
            </a:r>
            <a:r>
              <a:rPr lang="ja-JP" altLang="en-US" sz="2400" b="0" i="1" dirty="0">
                <a:solidFill>
                  <a:srgbClr val="8FA0AA"/>
                </a:solidFill>
                <a:latin typeface="Myriad Pro"/>
                <a:cs typeface="Myriad Pro"/>
              </a:rPr>
              <a:t>”</a:t>
            </a:r>
            <a:endParaRPr lang="en-US" sz="2400" b="0" i="1" dirty="0">
              <a:solidFill>
                <a:srgbClr val="8FA0AA"/>
              </a:solidFill>
              <a:latin typeface="Myriad Pro"/>
              <a:cs typeface="Myriad Pro"/>
            </a:endParaRPr>
          </a:p>
          <a:p>
            <a:pPr>
              <a:buClr>
                <a:schemeClr val="tx1">
                  <a:lumMod val="75000"/>
                  <a:lumOff val="25000"/>
                </a:schemeClr>
              </a:buClr>
            </a:pPr>
            <a:endParaRPr lang="en-US" i="1" dirty="0">
              <a:solidFill>
                <a:schemeClr val="tx1">
                  <a:lumMod val="75000"/>
                  <a:lumOff val="25000"/>
                </a:schemeClr>
              </a:solidFill>
            </a:endParaRPr>
          </a:p>
        </p:txBody>
      </p:sp>
      <p:pic>
        <p:nvPicPr>
          <p:cNvPr id="1018884" name="Picture 4" descr="wolfgang_paul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43600" y="1371600"/>
            <a:ext cx="2857500" cy="4076700"/>
          </a:xfrm>
          <a:prstGeom prst="rect">
            <a:avLst/>
          </a:prstGeom>
          <a:noFill/>
          <a:extLst>
            <a:ext uri="{909E8E84-426E-40dd-AFC4-6F175D3DCCD1}">
              <a14:hiddenFill xmlns:a14="http://schemas.microsoft.com/office/drawing/2010/main">
                <a:solidFill>
                  <a:srgbClr val="FFFFFF"/>
                </a:solidFill>
              </a14:hiddenFill>
            </a:ext>
          </a:extLst>
        </p:spPr>
      </p:pic>
      <p:sp>
        <p:nvSpPr>
          <p:cNvPr id="1018885" name="Rectangle 5"/>
          <p:cNvSpPr>
            <a:spLocks noChangeArrowheads="1"/>
          </p:cNvSpPr>
          <p:nvPr/>
        </p:nvSpPr>
        <p:spPr bwMode="auto">
          <a:xfrm>
            <a:off x="6019800" y="5562600"/>
            <a:ext cx="27146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CC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i="1"/>
              <a:t>Wolfgang Pauli (1900-1958)</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half" idx="10"/>
          </p:nvPr>
        </p:nvSpPr>
        <p:spPr/>
        <p:txBody>
          <a:bodyPr/>
          <a:lstStyle/>
          <a:p>
            <a:r>
              <a:rPr lang="en-US"/>
              <a:t>September 14, 2010</a:t>
            </a:r>
            <a:endParaRPr lang="en-US">
              <a:solidFill>
                <a:schemeClr val="tx1"/>
              </a:solidFill>
            </a:endParaRPr>
          </a:p>
        </p:txBody>
      </p:sp>
      <p:sp>
        <p:nvSpPr>
          <p:cNvPr id="1057794" name="Rectangle 2"/>
          <p:cNvSpPr>
            <a:spLocks noGrp="1" noChangeArrowheads="1"/>
          </p:cNvSpPr>
          <p:nvPr>
            <p:ph type="title"/>
          </p:nvPr>
        </p:nvSpPr>
        <p:spPr>
          <a:xfrm>
            <a:off x="0" y="228600"/>
            <a:ext cx="9144000" cy="533400"/>
          </a:xfrm>
        </p:spPr>
        <p:txBody>
          <a:bodyPr/>
          <a:lstStyle/>
          <a:p>
            <a:r>
              <a:rPr lang="en-US" dirty="0" smtClean="0">
                <a:solidFill>
                  <a:schemeClr val="tx1"/>
                </a:solidFill>
                <a:latin typeface="Myriad Pro"/>
                <a:cs typeface="Myriad Pro"/>
              </a:rPr>
              <a:t>Neutrinos: the ghost particles</a:t>
            </a:r>
            <a:endParaRPr lang="en-US" dirty="0">
              <a:solidFill>
                <a:schemeClr val="tx1"/>
              </a:solidFill>
              <a:latin typeface="Myriad Pro"/>
              <a:cs typeface="Myriad Pro"/>
            </a:endParaRPr>
          </a:p>
        </p:txBody>
      </p:sp>
      <p:sp>
        <p:nvSpPr>
          <p:cNvPr id="1057795" name="Rectangle 3"/>
          <p:cNvSpPr>
            <a:spLocks noGrp="1" noChangeArrowheads="1"/>
          </p:cNvSpPr>
          <p:nvPr>
            <p:ph type="body" idx="1"/>
          </p:nvPr>
        </p:nvSpPr>
        <p:spPr>
          <a:xfrm>
            <a:off x="304800" y="1295400"/>
            <a:ext cx="5181600" cy="4953000"/>
          </a:xfrm>
        </p:spPr>
        <p:txBody>
          <a:bodyPr/>
          <a:lstStyle/>
          <a:p>
            <a:pPr>
              <a:buClr>
                <a:schemeClr val="tx1">
                  <a:lumMod val="75000"/>
                  <a:lumOff val="25000"/>
                </a:schemeClr>
              </a:buClr>
            </a:pPr>
            <a:r>
              <a:rPr lang="en-US" b="0" dirty="0">
                <a:latin typeface="Myriad Pro"/>
                <a:cs typeface="Myriad Pro"/>
              </a:rPr>
              <a:t>The neutrino </a:t>
            </a:r>
            <a:r>
              <a:rPr lang="en-US" b="0" i="1" dirty="0">
                <a:latin typeface="Myriad Pro"/>
                <a:cs typeface="Myriad Pro"/>
              </a:rPr>
              <a:t>was</a:t>
            </a:r>
            <a:r>
              <a:rPr lang="en-US" b="0" dirty="0">
                <a:latin typeface="Myriad Pro"/>
                <a:cs typeface="Myriad Pro"/>
              </a:rPr>
              <a:t> eventually detected by </a:t>
            </a:r>
            <a:r>
              <a:rPr lang="en-US" b="0" dirty="0" err="1">
                <a:latin typeface="Myriad Pro"/>
                <a:cs typeface="Myriad Pro"/>
              </a:rPr>
              <a:t>Reines</a:t>
            </a:r>
            <a:r>
              <a:rPr lang="en-US" b="0" dirty="0">
                <a:latin typeface="Myriad Pro"/>
                <a:cs typeface="Myriad Pro"/>
              </a:rPr>
              <a:t> and Cowan in 1956 in a nuclear reactor, three years before </a:t>
            </a:r>
            <a:r>
              <a:rPr lang="en-US" b="0" dirty="0" smtClean="0">
                <a:latin typeface="Myriad Pro"/>
                <a:cs typeface="Myriad Pro"/>
              </a:rPr>
              <a:t>Pauli’s </a:t>
            </a:r>
            <a:r>
              <a:rPr lang="en-US" b="0" dirty="0">
                <a:latin typeface="Myriad Pro"/>
                <a:cs typeface="Myriad Pro"/>
              </a:rPr>
              <a:t>death.</a:t>
            </a:r>
          </a:p>
          <a:p>
            <a:pPr>
              <a:buClr>
                <a:schemeClr val="tx1">
                  <a:lumMod val="75000"/>
                  <a:lumOff val="25000"/>
                </a:schemeClr>
              </a:buClr>
            </a:pPr>
            <a:endParaRPr lang="en-US" sz="1000" b="0" dirty="0">
              <a:latin typeface="Myriad Pro"/>
              <a:cs typeface="Myriad Pro"/>
            </a:endParaRPr>
          </a:p>
          <a:p>
            <a:pPr>
              <a:buClr>
                <a:schemeClr val="tx1">
                  <a:lumMod val="75000"/>
                  <a:lumOff val="25000"/>
                </a:schemeClr>
              </a:buClr>
            </a:pPr>
            <a:r>
              <a:rPr lang="en-US" b="0" i="1" dirty="0" smtClean="0">
                <a:solidFill>
                  <a:srgbClr val="8FA0AA"/>
                </a:solidFill>
                <a:latin typeface="Myriad Pro"/>
                <a:cs typeface="Myriad Pro"/>
              </a:rPr>
              <a:t>Pauli’s </a:t>
            </a:r>
            <a:r>
              <a:rPr lang="en-US" b="0" i="1" dirty="0">
                <a:solidFill>
                  <a:srgbClr val="8FA0AA"/>
                </a:solidFill>
                <a:latin typeface="Myriad Pro"/>
                <a:cs typeface="Myriad Pro"/>
              </a:rPr>
              <a:t>response: </a:t>
            </a:r>
            <a:r>
              <a:rPr lang="ja-JP" altLang="en-US" b="0" i="1" dirty="0">
                <a:solidFill>
                  <a:srgbClr val="8FA0AA"/>
                </a:solidFill>
                <a:latin typeface="Myriad Pro"/>
                <a:cs typeface="Myriad Pro"/>
              </a:rPr>
              <a:t>“</a:t>
            </a:r>
            <a:r>
              <a:rPr lang="en-US" b="0" i="1" dirty="0">
                <a:solidFill>
                  <a:srgbClr val="8FA0AA"/>
                </a:solidFill>
                <a:latin typeface="Myriad Pro"/>
                <a:cs typeface="Myriad Pro"/>
              </a:rPr>
              <a:t>Everything comes to him who knows how to wait.</a:t>
            </a:r>
            <a:r>
              <a:rPr lang="ja-JP" altLang="en-US" b="0" i="1" dirty="0">
                <a:solidFill>
                  <a:srgbClr val="8FA0AA"/>
                </a:solidFill>
                <a:latin typeface="Myriad Pro"/>
                <a:cs typeface="Myriad Pro"/>
              </a:rPr>
              <a:t>”</a:t>
            </a:r>
            <a:endParaRPr lang="en-US" b="0" i="1" dirty="0">
              <a:solidFill>
                <a:srgbClr val="8FA0AA"/>
              </a:solidFill>
              <a:latin typeface="Myriad Pro"/>
              <a:cs typeface="Myriad Pro"/>
            </a:endParaRPr>
          </a:p>
          <a:p>
            <a:pPr>
              <a:buClr>
                <a:schemeClr val="tx1">
                  <a:lumMod val="75000"/>
                  <a:lumOff val="25000"/>
                </a:schemeClr>
              </a:buClr>
            </a:pPr>
            <a:endParaRPr lang="en-US" sz="1000" b="0" dirty="0">
              <a:solidFill>
                <a:schemeClr val="accent2"/>
              </a:solidFill>
              <a:latin typeface="Myriad Pro"/>
              <a:cs typeface="Myriad Pro"/>
            </a:endParaRPr>
          </a:p>
          <a:p>
            <a:pPr>
              <a:buClr>
                <a:schemeClr val="tx1">
                  <a:lumMod val="75000"/>
                  <a:lumOff val="25000"/>
                </a:schemeClr>
              </a:buClr>
            </a:pPr>
            <a:r>
              <a:rPr lang="en-US" b="0" dirty="0">
                <a:latin typeface="Myriad Pro"/>
                <a:cs typeface="Myriad Pro"/>
              </a:rPr>
              <a:t>Neutrinos are produced wherever there are nuclear reactions, for example in the Sun. More than 50 trillion (50</a:t>
            </a:r>
            <a:r>
              <a:rPr lang="en-US" b="0" dirty="0">
                <a:latin typeface="Myriad Pro"/>
                <a:cs typeface="Myriad Pro"/>
                <a:sym typeface="Symbol" charset="0"/>
              </a:rPr>
              <a:t></a:t>
            </a:r>
            <a:r>
              <a:rPr lang="en-US" b="0" dirty="0">
                <a:latin typeface="Myriad Pro"/>
                <a:cs typeface="Myriad Pro"/>
              </a:rPr>
              <a:t>10</a:t>
            </a:r>
            <a:r>
              <a:rPr lang="en-US" b="0" baseline="30000" dirty="0">
                <a:latin typeface="Myriad Pro"/>
                <a:cs typeface="Myriad Pro"/>
              </a:rPr>
              <a:t>12</a:t>
            </a:r>
            <a:r>
              <a:rPr lang="en-US" b="0" dirty="0">
                <a:latin typeface="Myriad Pro"/>
                <a:cs typeface="Myriad Pro"/>
              </a:rPr>
              <a:t>) solar neutrinos pass through your body every second</a:t>
            </a:r>
            <a:r>
              <a:rPr lang="en-US" b="0" dirty="0" smtClean="0">
                <a:latin typeface="Myriad Pro"/>
                <a:cs typeface="Myriad Pro"/>
              </a:rPr>
              <a:t>.</a:t>
            </a:r>
          </a:p>
          <a:p>
            <a:pPr>
              <a:buClr>
                <a:schemeClr val="tx1">
                  <a:lumMod val="75000"/>
                  <a:lumOff val="25000"/>
                </a:schemeClr>
              </a:buClr>
            </a:pPr>
            <a:endParaRPr lang="en-US" sz="1000" b="0" dirty="0" smtClean="0">
              <a:latin typeface="Myriad Pro"/>
              <a:cs typeface="Myriad Pro"/>
            </a:endParaRPr>
          </a:p>
          <a:p>
            <a:pPr>
              <a:buClr>
                <a:schemeClr val="tx1">
                  <a:lumMod val="75000"/>
                  <a:lumOff val="25000"/>
                </a:schemeClr>
              </a:buClr>
            </a:pPr>
            <a:r>
              <a:rPr lang="en-US" b="0" dirty="0" smtClean="0">
                <a:latin typeface="Myriad Pro"/>
                <a:cs typeface="Myriad Pro"/>
              </a:rPr>
              <a:t>Neutrinos rarely interact - they just zip through almost everything - and are therefore hard to detect! </a:t>
            </a:r>
          </a:p>
          <a:p>
            <a:pPr>
              <a:buClr>
                <a:schemeClr val="accent6"/>
              </a:buClr>
            </a:pPr>
            <a:endParaRPr lang="en-US" b="0" dirty="0">
              <a:latin typeface="Myriad Pro"/>
              <a:cs typeface="Myriad Pro"/>
            </a:endParaRPr>
          </a:p>
        </p:txBody>
      </p:sp>
      <p:pic>
        <p:nvPicPr>
          <p:cNvPr id="1057796" name="Picture 4" descr="wolfgang_paul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43600" y="1371600"/>
            <a:ext cx="2857500" cy="4076700"/>
          </a:xfrm>
          <a:prstGeom prst="rect">
            <a:avLst/>
          </a:prstGeom>
          <a:noFill/>
          <a:extLst>
            <a:ext uri="{909E8E84-426E-40dd-AFC4-6F175D3DCCD1}">
              <a14:hiddenFill xmlns:a14="http://schemas.microsoft.com/office/drawing/2010/main">
                <a:solidFill>
                  <a:srgbClr val="FFFFFF"/>
                </a:solidFill>
              </a14:hiddenFill>
            </a:ext>
          </a:extLst>
        </p:spPr>
      </p:pic>
      <p:sp>
        <p:nvSpPr>
          <p:cNvPr id="1057797" name="Rectangle 5"/>
          <p:cNvSpPr>
            <a:spLocks noChangeArrowheads="1"/>
          </p:cNvSpPr>
          <p:nvPr/>
        </p:nvSpPr>
        <p:spPr bwMode="auto">
          <a:xfrm>
            <a:off x="6019800" y="5562600"/>
            <a:ext cx="27146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CC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i="1"/>
              <a:t>Wolfgang Pauli (1900-1958)</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new2006">
  <a:themeElements>
    <a:clrScheme name="new200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ew2006">
      <a:majorFont>
        <a:latin typeface="Chalkboard"/>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1" i="0" u="none" strike="noStrike" cap="none" normalizeH="0" baseline="0">
            <a:ln>
              <a:noFill/>
            </a:ln>
            <a:solidFill>
              <a:srgbClr val="FF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1" i="0" u="none" strike="noStrike" cap="none" normalizeH="0" baseline="0">
            <a:ln>
              <a:noFill/>
            </a:ln>
            <a:solidFill>
              <a:srgbClr val="FF0000"/>
            </a:solidFill>
            <a:effectLst/>
            <a:latin typeface="Arial" charset="0"/>
            <a:ea typeface="ＭＳ Ｐゴシック" charset="0"/>
            <a:cs typeface="ＭＳ Ｐゴシック" charset="0"/>
          </a:defRPr>
        </a:defPPr>
      </a:lstStyle>
    </a:lnDef>
  </a:objectDefaults>
  <a:extraClrSchemeLst>
    <a:extraClrScheme>
      <a:clrScheme name="new200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w200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ew200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ew200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ew200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ew200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ew2006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ew200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ew200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ew200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ew200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w200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new2006">
  <a:themeElements>
    <a:clrScheme name="new200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ew2006">
      <a:majorFont>
        <a:latin typeface="Chalkboard"/>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1" i="0" u="none" strike="noStrike" cap="none" normalizeH="0" baseline="0">
            <a:ln>
              <a:noFill/>
            </a:ln>
            <a:solidFill>
              <a:srgbClr val="FF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1" i="0" u="none" strike="noStrike" cap="none" normalizeH="0" baseline="0">
            <a:ln>
              <a:noFill/>
            </a:ln>
            <a:solidFill>
              <a:srgbClr val="FF0000"/>
            </a:solidFill>
            <a:effectLst/>
            <a:latin typeface="Arial" charset="0"/>
            <a:ea typeface="ＭＳ Ｐゴシック" charset="0"/>
            <a:cs typeface="ＭＳ Ｐゴシック" charset="0"/>
          </a:defRPr>
        </a:defPPr>
      </a:lstStyle>
    </a:lnDef>
  </a:objectDefaults>
  <a:extraClrSchemeLst>
    <a:extraClrScheme>
      <a:clrScheme name="new200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w200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ew200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ew200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ew200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ew200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ew2006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ew200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ew200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ew200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ew200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w200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HD:Users:swesterhoff:talks:2008:rice.ppt</Template>
  <TotalTime>19576</TotalTime>
  <Words>2706</Words>
  <Application>Microsoft Macintosh PowerPoint</Application>
  <PresentationFormat>On-screen Show (4:3)</PresentationFormat>
  <Paragraphs>205</Paragraphs>
  <Slides>24</Slides>
  <Notes>24</Notes>
  <HiddenSlides>0</HiddenSlides>
  <MMClips>3</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24</vt:i4>
      </vt:variant>
    </vt:vector>
  </HeadingPairs>
  <TitlesOfParts>
    <vt:vector size="28" baseType="lpstr">
      <vt:lpstr>new2006</vt:lpstr>
      <vt:lpstr>3_new2006</vt:lpstr>
      <vt:lpstr>Image</vt:lpstr>
      <vt:lpstr>Equation</vt:lpstr>
      <vt:lpstr>PowerPoint Presentation</vt:lpstr>
      <vt:lpstr>IceCube: the strangest detector</vt:lpstr>
      <vt:lpstr>PowerPoint Presentation</vt:lpstr>
      <vt:lpstr>PowerPoint Presentation</vt:lpstr>
      <vt:lpstr>IceCube: a new era for astronomy</vt:lpstr>
      <vt:lpstr>PowerPoint Presentation</vt:lpstr>
      <vt:lpstr>What are neutrinos?</vt:lpstr>
      <vt:lpstr>Neutrinos: the ghost particles</vt:lpstr>
      <vt:lpstr>Neutrinos: the ghost particles</vt:lpstr>
      <vt:lpstr>PowerPoint Presentation</vt:lpstr>
      <vt:lpstr>PowerPoint Presentation</vt:lpstr>
      <vt:lpstr>Cosmic-ray energy spectrum</vt:lpstr>
      <vt:lpstr>Cosmic messengers</vt:lpstr>
      <vt:lpstr>Cosmic messengers</vt:lpstr>
      <vt:lpstr>Neutrinos as comic messengers</vt:lpstr>
      <vt:lpstr>Requirements for a neutrino detector</vt:lpstr>
      <vt:lpstr>PowerPoint Presentation</vt:lpstr>
      <vt:lpstr>PowerPoint Presentation</vt:lpstr>
      <vt:lpstr>Cherenkov light</vt:lpstr>
      <vt:lpstr>PowerPoint Presentation</vt:lpstr>
      <vt:lpstr>PowerPoint Presentation</vt:lpstr>
      <vt:lpstr>PowerPoint Presentation</vt:lpstr>
      <vt:lpstr>PowerPoint Presentation</vt:lpstr>
      <vt:lpstr>PowerPoint Presentation</vt:lpstr>
    </vt:vector>
  </TitlesOfParts>
  <Company>Stefan Westerhoff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Search for Nature’s Most Energetic Accelerators</dc:title>
  <dc:creator>Stefan Westerhoff</dc:creator>
  <cp:lastModifiedBy>Silvia Bravo</cp:lastModifiedBy>
  <cp:revision>176</cp:revision>
  <dcterms:created xsi:type="dcterms:W3CDTF">2008-12-02T17:48:06Z</dcterms:created>
  <dcterms:modified xsi:type="dcterms:W3CDTF">2015-02-10T04:56:35Z</dcterms:modified>
</cp:coreProperties>
</file>