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notesSlides/notesSlide2.xml" ContentType="application/vnd.openxmlformats-officedocument.presentationml.notesSlide+xml"/>
  <Override PartName="/ppt/media/media1.mov" ContentType="video/unknown"/>
  <Override PartName="/ppt/media/media1.mp4" ContentType="video/unknown"/>
  <Override PartName="/ppt/media/media2.mp4" ContentType="vide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lvl1pPr algn="ctr" defTabSz="584200">
      <a:defRPr sz="2800">
        <a:solidFill>
          <a:srgbClr val="FFFFFF"/>
        </a:solidFill>
        <a:latin typeface="+mj-lt"/>
        <a:ea typeface="+mj-ea"/>
        <a:cs typeface="+mj-cs"/>
        <a:sym typeface="Avenir Book"/>
      </a:defRPr>
    </a:lvl1pPr>
    <a:lvl2pPr algn="ctr" defTabSz="584200">
      <a:defRPr sz="2800">
        <a:solidFill>
          <a:srgbClr val="FFFFFF"/>
        </a:solidFill>
        <a:latin typeface="+mj-lt"/>
        <a:ea typeface="+mj-ea"/>
        <a:cs typeface="+mj-cs"/>
        <a:sym typeface="Avenir Book"/>
      </a:defRPr>
    </a:lvl2pPr>
    <a:lvl3pPr algn="ctr" defTabSz="584200">
      <a:defRPr sz="2800">
        <a:solidFill>
          <a:srgbClr val="FFFFFF"/>
        </a:solidFill>
        <a:latin typeface="+mj-lt"/>
        <a:ea typeface="+mj-ea"/>
        <a:cs typeface="+mj-cs"/>
        <a:sym typeface="Avenir Book"/>
      </a:defRPr>
    </a:lvl3pPr>
    <a:lvl4pPr algn="ctr" defTabSz="584200">
      <a:defRPr sz="2800">
        <a:solidFill>
          <a:srgbClr val="FFFFFF"/>
        </a:solidFill>
        <a:latin typeface="+mj-lt"/>
        <a:ea typeface="+mj-ea"/>
        <a:cs typeface="+mj-cs"/>
        <a:sym typeface="Avenir Book"/>
      </a:defRPr>
    </a:lvl4pPr>
    <a:lvl5pPr algn="ctr" defTabSz="584200">
      <a:defRPr sz="2800">
        <a:solidFill>
          <a:srgbClr val="FFFFFF"/>
        </a:solidFill>
        <a:latin typeface="+mj-lt"/>
        <a:ea typeface="+mj-ea"/>
        <a:cs typeface="+mj-cs"/>
        <a:sym typeface="Avenir Book"/>
      </a:defRPr>
    </a:lvl5pPr>
    <a:lvl6pPr algn="ctr" defTabSz="584200">
      <a:defRPr sz="2800">
        <a:solidFill>
          <a:srgbClr val="FFFFFF"/>
        </a:solidFill>
        <a:latin typeface="+mj-lt"/>
        <a:ea typeface="+mj-ea"/>
        <a:cs typeface="+mj-cs"/>
        <a:sym typeface="Avenir Book"/>
      </a:defRPr>
    </a:lvl6pPr>
    <a:lvl7pPr algn="ctr" defTabSz="584200">
      <a:defRPr sz="2800">
        <a:solidFill>
          <a:srgbClr val="FFFFFF"/>
        </a:solidFill>
        <a:latin typeface="+mj-lt"/>
        <a:ea typeface="+mj-ea"/>
        <a:cs typeface="+mj-cs"/>
        <a:sym typeface="Avenir Book"/>
      </a:defRPr>
    </a:lvl7pPr>
    <a:lvl8pPr algn="ctr" defTabSz="584200">
      <a:defRPr sz="2800">
        <a:solidFill>
          <a:srgbClr val="FFFFFF"/>
        </a:solidFill>
        <a:latin typeface="+mj-lt"/>
        <a:ea typeface="+mj-ea"/>
        <a:cs typeface="+mj-cs"/>
        <a:sym typeface="Avenir Book"/>
      </a:defRPr>
    </a:lvl8pPr>
    <a:lvl9pPr algn="ctr" defTabSz="584200">
      <a:defRPr sz="2800">
        <a:solidFill>
          <a:srgbClr val="FFFFFF"/>
        </a:solidFill>
        <a:latin typeface="+mj-lt"/>
        <a:ea typeface="+mj-ea"/>
        <a:cs typeface="+mj-cs"/>
        <a:sym typeface="Avenir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242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242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242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24242"/>
              </a:solidFill>
              <a:prstDash val="solid"/>
              <a:bevel/>
            </a:ln>
          </a:top>
          <a:bottom>
            <a:ln w="25400" cap="flat">
              <a:solidFill>
                <a:srgbClr val="424242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24242"/>
              </a:solidFill>
              <a:prstDash val="solid"/>
              <a:bevel/>
            </a:ln>
          </a:top>
          <a:bottom>
            <a:ln w="25400" cap="flat">
              <a:solidFill>
                <a:srgbClr val="424242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242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 b="def" i="def"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24242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24242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0" name="Shape 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GZK == Greisen, Zatsepin, Kuzmin</a:t>
            </a:r>
            <a:endParaRPr sz="2400"/>
          </a:p>
          <a:p>
            <a:pPr lvl="0">
              <a:defRPr sz="1800"/>
            </a:pPr>
            <a:r>
              <a:rPr sz="2400"/>
              <a:t>E &lt; vqBR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8" name="Shape 1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muons: 1 TeV ~ 2.5 km, 1PeV ~ 15 km 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sldNum" sz="quarter" idx="2"/>
          </p:nvPr>
        </p:nvSpPr>
        <p:spPr>
          <a:xfrm>
            <a:off x="12674600" y="9563100"/>
            <a:ext cx="210414" cy="198222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10" name="Shape 10"/>
          <p:cNvSpPr/>
          <p:nvPr>
            <p:ph type="title"/>
          </p:nvPr>
        </p:nvSpPr>
        <p:spPr>
          <a:xfrm>
            <a:off x="571500" y="0"/>
            <a:ext cx="11861800" cy="3072756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500" u="sng"/>
            </a:lvl1pPr>
          </a:lstStyle>
          <a:p>
            <a:pPr lvl="0">
              <a:defRPr sz="1800" u="none"/>
            </a:pPr>
            <a:r>
              <a:rPr sz="6500" u="sng"/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571500" y="4324944"/>
            <a:ext cx="11861800" cy="35421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pic>
        <p:nvPicPr>
          <p:cNvPr id="1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8350" y="8109077"/>
            <a:ext cx="1438099" cy="1511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Body Level One</a:t>
            </a:r>
            <a:endParaRPr sz="34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Body Level Two</a:t>
            </a:r>
            <a:endParaRPr sz="34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Body Level Three</a:t>
            </a:r>
            <a:endParaRPr sz="34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Body Level Four</a:t>
            </a:r>
            <a:endParaRPr sz="34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15" name="Shape 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Title Text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1586" y="9572625"/>
            <a:ext cx="13027030" cy="203200"/>
            <a:chOff x="0" y="0"/>
            <a:chExt cx="13027029" cy="203200"/>
          </a:xfrm>
        </p:grpSpPr>
        <p:sp>
          <p:nvSpPr>
            <p:cNvPr id="18" name="Shape 18"/>
            <p:cNvSpPr/>
            <p:nvPr/>
          </p:nvSpPr>
          <p:spPr>
            <a:xfrm>
              <a:off x="0" y="0"/>
              <a:ext cx="13014330" cy="1905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R="40639" algn="l" defTabSz="91440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Shape 19"/>
            <p:cNvSpPr/>
            <p:nvPr/>
          </p:nvSpPr>
          <p:spPr>
            <a:xfrm>
              <a:off x="12700" y="0"/>
              <a:ext cx="13014330" cy="203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R="40639" indent="40639" algn="l" defTabSz="914400">
                <a:defRPr sz="1200">
                  <a:uFill>
                    <a:solidFill/>
                  </a:u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/>
                  </a:uFill>
                </a:rPr>
                <a:t>Martin Jurkovič (TUM) &amp; Stephan Richter (IceCube WO 2014/15)		Webcast vom Südpol</a:t>
              </a:r>
            </a:p>
          </p:txBody>
        </p:sp>
      </p:grpSp>
      <p:sp>
        <p:nvSpPr>
          <p:cNvPr id="21" name="Shape 21"/>
          <p:cNvSpPr/>
          <p:nvPr>
            <p:ph type="title"/>
          </p:nvPr>
        </p:nvSpPr>
        <p:spPr>
          <a:xfrm>
            <a:off x="-8186" y="-107950"/>
            <a:ext cx="13033875" cy="21529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Title Text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1586" y="9572625"/>
            <a:ext cx="13014330" cy="203200"/>
            <a:chOff x="0" y="0"/>
            <a:chExt cx="13014329" cy="203200"/>
          </a:xfrm>
        </p:grpSpPr>
        <p:sp>
          <p:nvSpPr>
            <p:cNvPr id="24" name="Shape 24"/>
            <p:cNvSpPr/>
            <p:nvPr/>
          </p:nvSpPr>
          <p:spPr>
            <a:xfrm>
              <a:off x="0" y="0"/>
              <a:ext cx="13014330" cy="1905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R="40639" algn="l" defTabSz="91440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Shape 25"/>
            <p:cNvSpPr/>
            <p:nvPr/>
          </p:nvSpPr>
          <p:spPr>
            <a:xfrm>
              <a:off x="0" y="0"/>
              <a:ext cx="13014330" cy="203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R="40639" indent="40639" algn="l" defTabSz="914400">
                <a:defRPr sz="1200">
                  <a:uFill>
                    <a:solidFill/>
                  </a:u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/>
                  </a:uFill>
                </a:rPr>
                <a:t>Martin Jurkovič (TUM) &amp; Stephan Richter (IceCube WO 2014/15)		Webcast vom Südpol</a:t>
              </a:r>
            </a:p>
          </p:txBody>
        </p:sp>
      </p:grpSp>
      <p:sp>
        <p:nvSpPr>
          <p:cNvPr id="27" name="Shape 27"/>
          <p:cNvSpPr/>
          <p:nvPr>
            <p:ph type="title"/>
          </p:nvPr>
        </p:nvSpPr>
        <p:spPr>
          <a:xfrm>
            <a:off x="50800" y="1987550"/>
            <a:ext cx="7530257" cy="47625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5500"/>
              <a:t>Title Text</a:t>
            </a:r>
          </a:p>
        </p:txBody>
      </p:sp>
      <p:sp>
        <p:nvSpPr>
          <p:cNvPr id="28" name="Shape 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sldNum" sz="quarter" idx="2"/>
          </p:nvPr>
        </p:nvSpPr>
        <p:spPr>
          <a:xfrm>
            <a:off x="12738101" y="9525000"/>
            <a:ext cx="210415" cy="198222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1022" y="9569447"/>
            <a:ext cx="13026844" cy="203206"/>
            <a:chOff x="0" y="-6350"/>
            <a:chExt cx="13026843" cy="203205"/>
          </a:xfrm>
        </p:grpSpPr>
        <p:sp>
          <p:nvSpPr>
            <p:cNvPr id="2" name="Shape 2"/>
            <p:cNvSpPr/>
            <p:nvPr/>
          </p:nvSpPr>
          <p:spPr>
            <a:xfrm>
              <a:off x="0" y="0"/>
              <a:ext cx="13014662" cy="1905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R="40639" algn="l" defTabSz="91440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" name="Shape 3"/>
            <p:cNvSpPr/>
            <p:nvPr/>
          </p:nvSpPr>
          <p:spPr>
            <a:xfrm>
              <a:off x="12181" y="-6351"/>
              <a:ext cx="13014663" cy="203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R="40639" indent="40639" algn="l" defTabSz="914400">
                <a:defRPr sz="1200">
                  <a:uFill>
                    <a:solidFill/>
                  </a:u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/>
                  </a:uFill>
                </a:rPr>
                <a:t>Martin Jurkovič (TUM) &amp; Stephan Richter (IceCube WO 2014/15)		Webcast vom Südpol</a:t>
              </a:r>
            </a:p>
          </p:txBody>
        </p:sp>
      </p:grpSp>
      <p:sp>
        <p:nvSpPr>
          <p:cNvPr id="5" name="Shape 5"/>
          <p:cNvSpPr/>
          <p:nvPr>
            <p:ph type="body" idx="1"/>
          </p:nvPr>
        </p:nvSpPr>
        <p:spPr>
          <a:xfrm>
            <a:off x="571500" y="1879600"/>
            <a:ext cx="11861800" cy="7478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Body Level One</a:t>
            </a:r>
            <a:endParaRPr sz="34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Body Level Two</a:t>
            </a:r>
            <a:endParaRPr sz="34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Body Level Three</a:t>
            </a:r>
            <a:endParaRPr sz="34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Body Level Four</a:t>
            </a:r>
            <a:endParaRPr sz="34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6" name="Shape 6"/>
          <p:cNvSpPr/>
          <p:nvPr>
            <p:ph type="title"/>
          </p:nvPr>
        </p:nvSpPr>
        <p:spPr>
          <a:xfrm>
            <a:off x="-25400" y="-120650"/>
            <a:ext cx="13026844" cy="1987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600" tIns="228600" rIns="228600" bIns="228600"/>
          <a:lstStyle/>
          <a:p>
            <a:pPr lvl="0">
              <a:defRPr sz="1800"/>
            </a:pPr>
            <a:r>
              <a:rPr sz="5500"/>
              <a:t>Title Text</a:t>
            </a:r>
          </a:p>
        </p:txBody>
      </p:sp>
      <p:sp>
        <p:nvSpPr>
          <p:cNvPr id="7" name="Shape 7"/>
          <p:cNvSpPr/>
          <p:nvPr>
            <p:ph type="sldNum" sz="quarter" idx="2"/>
          </p:nvPr>
        </p:nvSpPr>
        <p:spPr>
          <a:xfrm>
            <a:off x="12738101" y="9550400"/>
            <a:ext cx="210415" cy="2413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transition spd="med" advClick="1"/>
  <p:txStyles>
    <p:titleStyle>
      <a:lvl1pPr defTabSz="584200">
        <a:defRPr sz="5500">
          <a:latin typeface="+mj-lt"/>
          <a:ea typeface="+mj-ea"/>
          <a:cs typeface="+mj-cs"/>
          <a:sym typeface="Avenir Book"/>
        </a:defRPr>
      </a:lvl1pPr>
      <a:lvl2pPr defTabSz="584200">
        <a:defRPr sz="5500">
          <a:latin typeface="+mj-lt"/>
          <a:ea typeface="+mj-ea"/>
          <a:cs typeface="+mj-cs"/>
          <a:sym typeface="Avenir Book"/>
        </a:defRPr>
      </a:lvl2pPr>
      <a:lvl3pPr defTabSz="584200">
        <a:defRPr sz="5500">
          <a:latin typeface="+mj-lt"/>
          <a:ea typeface="+mj-ea"/>
          <a:cs typeface="+mj-cs"/>
          <a:sym typeface="Avenir Book"/>
        </a:defRPr>
      </a:lvl3pPr>
      <a:lvl4pPr defTabSz="584200">
        <a:defRPr sz="5500">
          <a:latin typeface="+mj-lt"/>
          <a:ea typeface="+mj-ea"/>
          <a:cs typeface="+mj-cs"/>
          <a:sym typeface="Avenir Book"/>
        </a:defRPr>
      </a:lvl4pPr>
      <a:lvl5pPr defTabSz="584200">
        <a:defRPr sz="5500">
          <a:latin typeface="+mj-lt"/>
          <a:ea typeface="+mj-ea"/>
          <a:cs typeface="+mj-cs"/>
          <a:sym typeface="Avenir Book"/>
        </a:defRPr>
      </a:lvl5pPr>
      <a:lvl6pPr defTabSz="584200">
        <a:defRPr sz="5500">
          <a:latin typeface="+mj-lt"/>
          <a:ea typeface="+mj-ea"/>
          <a:cs typeface="+mj-cs"/>
          <a:sym typeface="Avenir Book"/>
        </a:defRPr>
      </a:lvl6pPr>
      <a:lvl7pPr defTabSz="584200">
        <a:defRPr sz="5500">
          <a:latin typeface="+mj-lt"/>
          <a:ea typeface="+mj-ea"/>
          <a:cs typeface="+mj-cs"/>
          <a:sym typeface="Avenir Book"/>
        </a:defRPr>
      </a:lvl7pPr>
      <a:lvl8pPr defTabSz="584200">
        <a:defRPr sz="5500">
          <a:latin typeface="+mj-lt"/>
          <a:ea typeface="+mj-ea"/>
          <a:cs typeface="+mj-cs"/>
          <a:sym typeface="Avenir Book"/>
        </a:defRPr>
      </a:lvl8pPr>
      <a:lvl9pPr defTabSz="584200">
        <a:defRPr sz="5500">
          <a:latin typeface="+mj-lt"/>
          <a:ea typeface="+mj-ea"/>
          <a:cs typeface="+mj-cs"/>
          <a:sym typeface="Avenir Book"/>
        </a:defRPr>
      </a:lvl9pPr>
    </p:titleStyle>
    <p:bodyStyle>
      <a:lvl1pPr marL="381000" indent="-381000" defTabSz="584200">
        <a:spcBef>
          <a:spcPts val="1200"/>
        </a:spcBef>
        <a:buSzPct val="100000"/>
        <a:buChar char="•"/>
        <a:defRPr sz="3400">
          <a:solidFill>
            <a:srgbClr val="747474"/>
          </a:solidFill>
          <a:latin typeface="+mj-lt"/>
          <a:ea typeface="+mj-ea"/>
          <a:cs typeface="+mj-cs"/>
          <a:sym typeface="Avenir Book"/>
        </a:defRPr>
      </a:lvl1pPr>
      <a:lvl2pPr marL="907142" indent="-462642" defTabSz="584200">
        <a:spcBef>
          <a:spcPts val="1200"/>
        </a:spcBef>
        <a:buSzPct val="100000"/>
        <a:buChar char="•"/>
        <a:defRPr sz="3400">
          <a:solidFill>
            <a:srgbClr val="747474"/>
          </a:solidFill>
          <a:latin typeface="+mj-lt"/>
          <a:ea typeface="+mj-ea"/>
          <a:cs typeface="+mj-cs"/>
          <a:sym typeface="Avenir Book"/>
        </a:defRPr>
      </a:lvl2pPr>
      <a:lvl3pPr marL="1477818" indent="-588818" defTabSz="584200">
        <a:spcBef>
          <a:spcPts val="1200"/>
        </a:spcBef>
        <a:buSzPct val="100000"/>
        <a:buChar char="•"/>
        <a:defRPr sz="3400">
          <a:solidFill>
            <a:srgbClr val="747474"/>
          </a:solidFill>
          <a:latin typeface="+mj-lt"/>
          <a:ea typeface="+mj-ea"/>
          <a:cs typeface="+mj-cs"/>
          <a:sym typeface="Avenir Book"/>
        </a:defRPr>
      </a:lvl3pPr>
      <a:lvl4pPr marL="1837266" indent="-503766" defTabSz="584200">
        <a:spcBef>
          <a:spcPts val="1200"/>
        </a:spcBef>
        <a:buSzPct val="100000"/>
        <a:buChar char="•"/>
        <a:defRPr sz="3400">
          <a:solidFill>
            <a:srgbClr val="747474"/>
          </a:solidFill>
          <a:latin typeface="+mj-lt"/>
          <a:ea typeface="+mj-ea"/>
          <a:cs typeface="+mj-cs"/>
          <a:sym typeface="Avenir Book"/>
        </a:defRPr>
      </a:lvl4pPr>
      <a:lvl5pPr marL="2533650" indent="-755650" defTabSz="584200">
        <a:spcBef>
          <a:spcPts val="1200"/>
        </a:spcBef>
        <a:buSzPct val="100000"/>
        <a:buChar char="•"/>
        <a:defRPr sz="3400">
          <a:solidFill>
            <a:srgbClr val="747474"/>
          </a:solidFill>
          <a:latin typeface="+mj-lt"/>
          <a:ea typeface="+mj-ea"/>
          <a:cs typeface="+mj-cs"/>
          <a:sym typeface="Avenir Book"/>
        </a:defRPr>
      </a:lvl5pPr>
      <a:lvl6pPr marL="2978150" indent="-755650" defTabSz="584200">
        <a:spcBef>
          <a:spcPts val="1200"/>
        </a:spcBef>
        <a:buSzPct val="100000"/>
        <a:buChar char="•"/>
        <a:defRPr sz="3400">
          <a:solidFill>
            <a:srgbClr val="747474"/>
          </a:solidFill>
          <a:latin typeface="+mj-lt"/>
          <a:ea typeface="+mj-ea"/>
          <a:cs typeface="+mj-cs"/>
          <a:sym typeface="Avenir Book"/>
        </a:defRPr>
      </a:lvl6pPr>
      <a:lvl7pPr marL="3422650" indent="-755650" defTabSz="584200">
        <a:spcBef>
          <a:spcPts val="1200"/>
        </a:spcBef>
        <a:buSzPct val="100000"/>
        <a:buChar char="•"/>
        <a:defRPr sz="3400">
          <a:solidFill>
            <a:srgbClr val="747474"/>
          </a:solidFill>
          <a:latin typeface="+mj-lt"/>
          <a:ea typeface="+mj-ea"/>
          <a:cs typeface="+mj-cs"/>
          <a:sym typeface="Avenir Book"/>
        </a:defRPr>
      </a:lvl7pPr>
      <a:lvl8pPr marL="3867150" indent="-755650" defTabSz="584200">
        <a:spcBef>
          <a:spcPts val="1200"/>
        </a:spcBef>
        <a:buSzPct val="100000"/>
        <a:buChar char="•"/>
        <a:defRPr sz="3400">
          <a:solidFill>
            <a:srgbClr val="747474"/>
          </a:solidFill>
          <a:latin typeface="+mj-lt"/>
          <a:ea typeface="+mj-ea"/>
          <a:cs typeface="+mj-cs"/>
          <a:sym typeface="Avenir Book"/>
        </a:defRPr>
      </a:lvl8pPr>
      <a:lvl9pPr marL="4311650" indent="-755650" defTabSz="584200">
        <a:spcBef>
          <a:spcPts val="1200"/>
        </a:spcBef>
        <a:buSzPct val="100000"/>
        <a:buChar char="•"/>
        <a:defRPr sz="3400">
          <a:solidFill>
            <a:srgbClr val="747474"/>
          </a:solidFill>
          <a:latin typeface="+mj-lt"/>
          <a:ea typeface="+mj-ea"/>
          <a:cs typeface="+mj-cs"/>
          <a:sym typeface="Avenir Book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Avenir Book"/>
        </a:defRPr>
      </a:lvl1pPr>
      <a:lvl2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Avenir Book"/>
        </a:defRPr>
      </a:lvl2pPr>
      <a:lvl3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Avenir Book"/>
        </a:defRPr>
      </a:lvl3pPr>
      <a:lvl4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Avenir Book"/>
        </a:defRPr>
      </a:lvl4pPr>
      <a:lvl5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Avenir Book"/>
        </a:defRPr>
      </a:lvl5pPr>
      <a:lvl6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Avenir Book"/>
        </a:defRPr>
      </a:lvl6pPr>
      <a:lvl7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Avenir Book"/>
        </a:defRPr>
      </a:lvl7pPr>
      <a:lvl8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Avenir Book"/>
        </a:defRPr>
      </a:lvl8pPr>
      <a:lvl9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Avenir Book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hyperlink" Target="http://icecube.wisc.edu" TargetMode="External"/><Relationship Id="rId4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1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25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27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35.png"/><Relationship Id="rId5" Type="http://schemas.openxmlformats.org/officeDocument/2006/relationships/image" Target="../media/image17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3" Type="http://schemas.openxmlformats.org/officeDocument/2006/relationships/image" Target="../media/image36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25.jpeg"/><Relationship Id="rId4" Type="http://schemas.openxmlformats.org/officeDocument/2006/relationships/image" Target="../media/image43.png"/><Relationship Id="rId5" Type="http://schemas.openxmlformats.org/officeDocument/2006/relationships/image" Target="../media/image26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sldNum" sz="quarter" idx="2"/>
          </p:nvPr>
        </p:nvSpPr>
        <p:spPr>
          <a:xfrm>
            <a:off x="12821515" y="9525000"/>
            <a:ext cx="127001" cy="198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3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725" y="2299"/>
            <a:ext cx="13032250" cy="8644508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>
            <p:ph type="body" idx="4294967295"/>
          </p:nvPr>
        </p:nvSpPr>
        <p:spPr>
          <a:xfrm>
            <a:off x="1333500" y="4324944"/>
            <a:ext cx="5020422" cy="15621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indent="0" algn="ctr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Martin Jurkovič</a:t>
            </a:r>
            <a:endParaRPr sz="2600">
              <a:solidFill>
                <a:srgbClr val="FFFFFF"/>
              </a:solidFill>
            </a:endParaRPr>
          </a:p>
          <a:p>
            <a:pPr lvl="0" marL="0" indent="0" algn="ctr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Experimental Physics with Cosmic Particles</a:t>
            </a:r>
            <a:endParaRPr sz="20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marL="0" indent="0" algn="ctr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Technische Universität München</a:t>
            </a:r>
          </a:p>
        </p:txBody>
      </p:sp>
      <p:sp>
        <p:nvSpPr>
          <p:cNvPr id="37" name="Shape 37"/>
          <p:cNvSpPr/>
          <p:nvPr/>
        </p:nvSpPr>
        <p:spPr>
          <a:xfrm>
            <a:off x="571500" y="6210300"/>
            <a:ext cx="11861800" cy="64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10 December</a:t>
            </a:r>
            <a:r>
              <a:rPr i="1"/>
              <a:t> 2014</a:t>
            </a:r>
            <a:endParaRPr i="1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i="1"/>
              <a:t>Webcast vom Südpol</a:t>
            </a:r>
          </a:p>
        </p:txBody>
      </p:sp>
      <p:sp>
        <p:nvSpPr>
          <p:cNvPr id="38" name="Shape 38"/>
          <p:cNvSpPr/>
          <p:nvPr/>
        </p:nvSpPr>
        <p:spPr>
          <a:xfrm>
            <a:off x="383545" y="8798683"/>
            <a:ext cx="384134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2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http://icecube.wisc.edu</a:t>
            </a:r>
          </a:p>
        </p:txBody>
      </p:sp>
      <p:sp>
        <p:nvSpPr>
          <p:cNvPr id="39" name="Shape 39"/>
          <p:cNvSpPr/>
          <p:nvPr/>
        </p:nvSpPr>
        <p:spPr>
          <a:xfrm>
            <a:off x="6520346" y="4324944"/>
            <a:ext cx="5427884" cy="156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Stephan Richter</a:t>
            </a:r>
            <a:endParaRPr sz="26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IceCube WinterOver</a:t>
            </a:r>
            <a:endParaRPr sz="20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2014/2015</a:t>
            </a:r>
          </a:p>
        </p:txBody>
      </p:sp>
      <p:pic>
        <p:nvPicPr>
          <p:cNvPr id="40" name="image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74550" y="8248777"/>
            <a:ext cx="1438099" cy="1511302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>
            <p:ph type="title" idx="4294967295"/>
          </p:nvPr>
        </p:nvSpPr>
        <p:spPr>
          <a:xfrm>
            <a:off x="571499" y="115070"/>
            <a:ext cx="11861801" cy="2362644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/>
          <a:p>
            <a:pPr lvl="0" algn="ctr">
              <a:defRPr sz="1800"/>
            </a:pPr>
            <a:r>
              <a:rPr sz="6500">
                <a:solidFill>
                  <a:srgbClr val="FFFFFF"/>
                </a:solidFill>
              </a:rPr>
              <a:t>IceCube - das größte </a:t>
            </a:r>
            <a:br>
              <a:rPr sz="6500">
                <a:solidFill>
                  <a:srgbClr val="FFFFFF"/>
                </a:solidFill>
              </a:rPr>
            </a:br>
            <a:r>
              <a:rPr sz="6500">
                <a:solidFill>
                  <a:srgbClr val="FFFFFF"/>
                </a:solidFill>
              </a:rPr>
              <a:t>Neutrinoteleskop der Welt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Subatomare neutrale Elementarteilchen mit geringer Masse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Postuliert in 1930 bei Wolfgang Pauli (Erklärung für β-Kernumwandlung)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Entdeckt in 1956 in Cowan-Reines Experiment</a:t>
            </a:r>
            <a:endParaRPr sz="3400">
              <a:solidFill>
                <a:srgbClr val="747474"/>
              </a:solidFill>
            </a:endParaRPr>
          </a:p>
          <a:p>
            <a:pPr lvl="0" marL="0" indent="0" algn="ctr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747474"/>
                </a:solidFill>
              </a:rPr>
              <a:t>Können nur indirekt nachgewiesen werden</a:t>
            </a:r>
            <a:endParaRPr b="1"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Wechselwirken nur sehr selten mit der Materie durch schwachen Wechselwirkung —&gt; sind</a:t>
            </a:r>
            <a:r>
              <a:rPr b="1" sz="3400">
                <a:solidFill>
                  <a:srgbClr val="747474"/>
                </a:solidFill>
              </a:rPr>
              <a:t> schwer nachweisbar</a:t>
            </a:r>
            <a:endParaRPr b="1"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==&gt; viel Materie (Atomkerne) notwendig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==&gt; brauchen preiswerten, riesengroßen Detektor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		==&gt; Antarktisches Eis</a:t>
            </a:r>
            <a:endParaRPr sz="3400">
              <a:solidFill>
                <a:srgbClr val="747474"/>
              </a:solidFill>
            </a:endParaRPr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Neutrinos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body" idx="1"/>
          </p:nvPr>
        </p:nvSpPr>
        <p:spPr>
          <a:xfrm>
            <a:off x="571500" y="2033755"/>
            <a:ext cx="11861800" cy="7478565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Was wird detektiert?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Lichtblitze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Woher kommt das Licht?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Cherenkov-Strahlung: Entsteht, wenn geladene Teilchen </a:t>
            </a:r>
            <a:br>
              <a:rPr sz="3400">
                <a:solidFill>
                  <a:srgbClr val="747474"/>
                </a:solidFill>
              </a:rPr>
            </a:br>
            <a:r>
              <a:rPr sz="3400">
                <a:solidFill>
                  <a:srgbClr val="747474"/>
                </a:solidFill>
              </a:rPr>
              <a:t>	sich mit Überlichtgeschwindigkeit bewegen (v &gt; c/n) 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Woher kommen die Teilchen?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Schwachen Wechselwirkung zwischen Neutrinos und </a:t>
            </a:r>
            <a:br>
              <a:rPr sz="3400">
                <a:solidFill>
                  <a:srgbClr val="747474"/>
                </a:solidFill>
              </a:rPr>
            </a:br>
            <a:r>
              <a:rPr sz="3400">
                <a:solidFill>
                  <a:srgbClr val="747474"/>
                </a:solidFill>
              </a:rPr>
              <a:t>	Atomkernen des Eises (inverser Betazerfall)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Woher kommen die Neutrinos?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????</a:t>
            </a:r>
          </a:p>
        </p:txBody>
      </p:sp>
      <p:sp>
        <p:nvSpPr>
          <p:cNvPr id="112" name="Shape 112"/>
          <p:cNvSpPr/>
          <p:nvPr>
            <p:ph type="title"/>
          </p:nvPr>
        </p:nvSpPr>
        <p:spPr>
          <a:xfrm>
            <a:off x="-11022" y="-10923"/>
            <a:ext cx="13026844" cy="19875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Der IceCube Detektor</a:t>
            </a:r>
            <a:endParaRPr sz="5500"/>
          </a:p>
          <a:p>
            <a:pPr lvl="0">
              <a:defRPr sz="1800"/>
            </a:pPr>
            <a:r>
              <a:rPr sz="4200">
                <a:solidFill>
                  <a:srgbClr val="A7A7A7"/>
                </a:solidFill>
              </a:rPr>
              <a:t>Ein Gitter von Lichtsensoren</a:t>
            </a:r>
            <a:endParaRPr sz="4200">
              <a:solidFill>
                <a:srgbClr val="A7A7A7"/>
              </a:solidFill>
            </a:endParaRPr>
          </a:p>
          <a:p>
            <a:pPr lvl="0">
              <a:defRPr sz="1800"/>
            </a:pPr>
            <a:r>
              <a:rPr sz="5500"/>
              <a:t>	</a:t>
            </a:r>
            <a:endParaRPr sz="5500"/>
          </a:p>
        </p:txBody>
      </p:sp>
      <p:sp>
        <p:nvSpPr>
          <p:cNvPr id="113" name="Shape 11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Der IceCube Detektor</a:t>
            </a:r>
          </a:p>
        </p:txBody>
      </p:sp>
      <p:sp>
        <p:nvSpPr>
          <p:cNvPr id="116" name="Shape 11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1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6638" y="1261428"/>
            <a:ext cx="13382238" cy="8303129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 flipV="1">
            <a:off x="1231971" y="6332300"/>
            <a:ext cx="525431" cy="5254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19" name="Shape 119"/>
          <p:cNvSpPr/>
          <p:nvPr/>
        </p:nvSpPr>
        <p:spPr>
          <a:xfrm>
            <a:off x="123570" y="6870700"/>
            <a:ext cx="2445259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/>
              <a:t>Geografischer</a:t>
            </a:r>
            <a:endParaRPr sz="280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/>
              <a:t>Südpol</a:t>
            </a:r>
          </a:p>
        </p:txBody>
      </p:sp>
      <p:sp>
        <p:nvSpPr>
          <p:cNvPr id="120" name="Shape 120"/>
          <p:cNvSpPr/>
          <p:nvPr/>
        </p:nvSpPr>
        <p:spPr>
          <a:xfrm>
            <a:off x="1600200" y="6311900"/>
            <a:ext cx="185014" cy="177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/>
          <a:ln w="25400">
            <a:solidFill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3" name="Shape 12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24" name="pasted-image.jpg"/>
          <p:cNvPicPr/>
          <p:nvPr/>
        </p:nvPicPr>
        <p:blipFill>
          <a:blip r:embed="rId2">
            <a:extLst/>
          </a:blip>
          <a:srcRect l="5946" t="0" r="0" b="3637"/>
          <a:stretch>
            <a:fillRect/>
          </a:stretch>
        </p:blipFill>
        <p:spPr>
          <a:xfrm>
            <a:off x="1749367" y="62381"/>
            <a:ext cx="13565349" cy="9501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5.png"/>
          <p:cNvPicPr/>
          <p:nvPr/>
        </p:nvPicPr>
        <p:blipFill>
          <a:blip r:embed="rId3">
            <a:extLst/>
          </a:blip>
          <a:srcRect l="15576" t="0" r="18959" b="0"/>
          <a:stretch>
            <a:fillRect/>
          </a:stretch>
        </p:blipFill>
        <p:spPr>
          <a:xfrm>
            <a:off x="334733" y="4539384"/>
            <a:ext cx="2807810" cy="332843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 flipH="1" flipV="1">
            <a:off x="2746656" y="5208267"/>
            <a:ext cx="2997918" cy="1"/>
          </a:xfrm>
          <a:prstGeom prst="line">
            <a:avLst/>
          </a:prstGeom>
          <a:ln w="12700">
            <a:solidFill>
              <a:srgbClr val="B3B3B3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27" name="Shape 127"/>
          <p:cNvSpPr/>
          <p:nvPr/>
        </p:nvSpPr>
        <p:spPr>
          <a:xfrm>
            <a:off x="1183873" y="7885989"/>
            <a:ext cx="2430411" cy="1668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3600"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igital </a:t>
            </a:r>
            <a:r>
              <a:rPr b="1" sz="360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ptical </a:t>
            </a:r>
            <a:r>
              <a:rPr b="1" sz="3600"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odule</a:t>
            </a:r>
          </a:p>
        </p:txBody>
      </p:sp>
      <p:sp>
        <p:nvSpPr>
          <p:cNvPr id="128" name="Shape 128"/>
          <p:cNvSpPr/>
          <p:nvPr/>
        </p:nvSpPr>
        <p:spPr>
          <a:xfrm flipH="1">
            <a:off x="2767444" y="5280722"/>
            <a:ext cx="2956342" cy="2271646"/>
          </a:xfrm>
          <a:prstGeom prst="line">
            <a:avLst/>
          </a:prstGeom>
          <a:ln w="12700">
            <a:solidFill>
              <a:srgbClr val="B3B3B3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29" name="Shape 129"/>
          <p:cNvSpPr/>
          <p:nvPr/>
        </p:nvSpPr>
        <p:spPr>
          <a:xfrm>
            <a:off x="11658600" y="2641600"/>
            <a:ext cx="2194570" cy="241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0" name="Shape 130"/>
          <p:cNvSpPr/>
          <p:nvPr/>
        </p:nvSpPr>
        <p:spPr>
          <a:xfrm>
            <a:off x="11573420" y="5511800"/>
            <a:ext cx="3156050" cy="241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792706" y="3771899"/>
            <a:ext cx="189194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800"/>
              <a:t>Lichtsensor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Relativistische (v~c) geladene Teilchen im Eis</a:t>
            </a:r>
          </a:p>
        </p:txBody>
      </p:sp>
      <p:sp>
        <p:nvSpPr>
          <p:cNvPr id="134" name="Shape 13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3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36853" y="1267877"/>
            <a:ext cx="2413001" cy="754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6974" y="2172135"/>
            <a:ext cx="9856526" cy="6529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xfrm>
            <a:off x="406399" y="-107951"/>
            <a:ext cx="7785549" cy="196909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5500"/>
              <a:t>Event Movie</a:t>
            </a:r>
          </a:p>
        </p:txBody>
      </p:sp>
      <p:sp>
        <p:nvSpPr>
          <p:cNvPr id="141" name="Shape 141"/>
          <p:cNvSpPr/>
          <p:nvPr>
            <p:ph type="sldNum" sz="quarter" idx="2"/>
          </p:nvPr>
        </p:nvSpPr>
        <p:spPr>
          <a:xfrm>
            <a:off x="12735356" y="9537700"/>
            <a:ext cx="213158" cy="241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42" name="media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596193" y="11012"/>
            <a:ext cx="18367102" cy="9615588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The highest energy neutrino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568003" y="2180728"/>
            <a:ext cx="20140806" cy="11329203"/>
          </a:xfrm>
          <a:prstGeom prst="rect">
            <a:avLst/>
          </a:prstGeom>
        </p:spPr>
      </p:pic>
      <p:sp>
        <p:nvSpPr>
          <p:cNvPr id="145" name="Shape 14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sp>
        <p:nvSpPr>
          <p:cNvPr id="146" name="Shape 146"/>
          <p:cNvSpPr/>
          <p:nvPr>
            <p:ph type="title"/>
          </p:nvPr>
        </p:nvSpPr>
        <p:spPr>
          <a:xfrm>
            <a:off x="-8186" y="-107950"/>
            <a:ext cx="13033875" cy="233542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Big Bird: ein Neutrinoereignis mit bis jetzt höchster gemessener Energie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4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335" y="-31538"/>
            <a:ext cx="13055471" cy="9791603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7517877" y="6637104"/>
            <a:ext cx="5654955" cy="3098801"/>
          </a:xfrm>
          <a:prstGeom prst="rect">
            <a:avLst/>
          </a:prstGeom>
          <a:ln w="25400">
            <a:solidFill>
              <a:srgbClr val="FFF5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EF01"/>
                </a:solidFill>
              </a:rPr>
              <a:t>Bohren mit heißem Wasser: </a:t>
            </a:r>
            <a:endParaRPr b="1" sz="3200">
              <a:solidFill>
                <a:srgbClr val="FFEF01"/>
              </a:solidFill>
            </a:endParaRPr>
          </a:p>
          <a:p>
            <a:pPr lvl="1" marL="681789" indent="-300789" algn="l" defTabSz="457200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EF01"/>
                </a:solidFill>
              </a:rPr>
              <a:t>800 Liter pro Minute</a:t>
            </a:r>
            <a:endParaRPr b="1" sz="3200">
              <a:solidFill>
                <a:srgbClr val="FFEF01"/>
              </a:solidFill>
            </a:endParaRPr>
          </a:p>
          <a:p>
            <a:pPr lvl="1" marL="681789" indent="-300789" algn="l" defTabSz="457200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EF01"/>
                </a:solidFill>
              </a:rPr>
              <a:t>Druck: 7 MPa </a:t>
            </a:r>
            <a:endParaRPr b="1" sz="3200">
              <a:solidFill>
                <a:srgbClr val="FFEF01"/>
              </a:solidFill>
            </a:endParaRPr>
          </a:p>
          <a:p>
            <a:pPr lvl="1" marL="681789" indent="-300789" algn="l" defTabSz="457200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EF01"/>
                </a:solidFill>
              </a:rPr>
              <a:t>90 Grad Celsius</a:t>
            </a:r>
            <a:endParaRPr b="1" sz="3200">
              <a:solidFill>
                <a:srgbClr val="FFEF01"/>
              </a:solid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000">
              <a:solidFill>
                <a:srgbClr val="FFEF01"/>
              </a:solid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EF01"/>
                </a:solidFill>
              </a:rPr>
              <a:t>4.8 MW Heizleistung</a:t>
            </a:r>
          </a:p>
        </p:txBody>
      </p:sp>
      <p:sp>
        <p:nvSpPr>
          <p:cNvPr id="151" name="Shape 151"/>
          <p:cNvSpPr/>
          <p:nvPr/>
        </p:nvSpPr>
        <p:spPr>
          <a:xfrm>
            <a:off x="7530577" y="9059703"/>
            <a:ext cx="5449114" cy="1"/>
          </a:xfrm>
          <a:prstGeom prst="line">
            <a:avLst/>
          </a:prstGeom>
          <a:ln w="25400">
            <a:solidFill>
              <a:srgbClr val="FFED00"/>
            </a:solidFill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52" name="Shape 152"/>
          <p:cNvSpPr/>
          <p:nvPr/>
        </p:nvSpPr>
        <p:spPr>
          <a:xfrm>
            <a:off x="206787" y="-38262"/>
            <a:ext cx="10130093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FFFFF"/>
                </a:solidFill>
              </a:rPr>
              <a:t>Bau des Detektors (2004 - 2010)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9749" y="1642234"/>
            <a:ext cx="5873634" cy="782473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600"/>
              <a:t>2 Tage fürs Bohren eines 2,5 km Lochs &amp;</a:t>
            </a:r>
            <a:endParaRPr sz="4600"/>
          </a:p>
          <a:p>
            <a:pPr lvl="0">
              <a:defRPr sz="1800"/>
            </a:pPr>
            <a:r>
              <a:rPr sz="4600"/>
              <a:t>										Installieren von 60 DOMs</a:t>
            </a:r>
          </a:p>
        </p:txBody>
      </p:sp>
      <p:sp>
        <p:nvSpPr>
          <p:cNvPr id="156" name="Shape 15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5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55" y="1145497"/>
            <a:ext cx="5537201" cy="415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155" y="5309567"/>
            <a:ext cx="5537201" cy="415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92462" y="7263287"/>
            <a:ext cx="3580246" cy="2309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49494" y="2687356"/>
            <a:ext cx="3066183" cy="4576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Wie kann man schnell 2,5 km tiefe Löcher ins antarktische Eis bohren?</a:t>
            </a:r>
          </a:p>
        </p:txBody>
      </p:sp>
      <p:sp>
        <p:nvSpPr>
          <p:cNvPr id="163" name="Shape 16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64" name="DrillAnimation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151188"/>
            <a:ext cx="13004801" cy="73152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GP487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70305" y="-13869"/>
            <a:ext cx="10420605" cy="6925362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/>
          <p:nvPr>
            <p:ph type="sldNum" sz="quarter" idx="2"/>
          </p:nvPr>
        </p:nvSpPr>
        <p:spPr>
          <a:xfrm>
            <a:off x="12821515" y="9550400"/>
            <a:ext cx="127001" cy="241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45" name="pasted-image-small.png"/>
          <p:cNvPicPr/>
          <p:nvPr/>
        </p:nvPicPr>
        <p:blipFill>
          <a:blip r:embed="rId3">
            <a:extLst/>
          </a:blip>
          <a:srcRect l="18034" t="0" r="0" b="0"/>
          <a:stretch>
            <a:fillRect/>
          </a:stretch>
        </p:blipFill>
        <p:spPr>
          <a:xfrm>
            <a:off x="6587489" y="4354067"/>
            <a:ext cx="6430011" cy="5230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67" name="pasted-image-sma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98" y="-16737"/>
            <a:ext cx="6601872" cy="4401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B30075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29" y="4376097"/>
            <a:ext cx="4033128" cy="5377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B300757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4837" y="4382794"/>
            <a:ext cx="4033129" cy="5377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asted-image-smal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6574" y="-1"/>
            <a:ext cx="6503195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-small.png"/>
          <p:cNvPicPr/>
          <p:nvPr/>
        </p:nvPicPr>
        <p:blipFill>
          <a:blip r:embed="rId2">
            <a:extLst/>
          </a:blip>
          <a:srcRect l="0" t="0" r="16321" b="0"/>
          <a:stretch>
            <a:fillRect/>
          </a:stretch>
        </p:blipFill>
        <p:spPr>
          <a:xfrm>
            <a:off x="2459839" y="4500366"/>
            <a:ext cx="6619777" cy="527461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74" name="IMG_0691.jpg"/>
          <p:cNvPicPr/>
          <p:nvPr/>
        </p:nvPicPr>
        <p:blipFill>
          <a:blip r:embed="rId3">
            <a:extLst/>
          </a:blip>
          <a:srcRect l="19277" t="0" r="0" b="0"/>
          <a:stretch>
            <a:fillRect/>
          </a:stretch>
        </p:blipFill>
        <p:spPr>
          <a:xfrm>
            <a:off x="-14852" y="5373851"/>
            <a:ext cx="4713931" cy="4379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0674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6662" y="4013005"/>
            <a:ext cx="4311476" cy="574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0701.jpg"/>
          <p:cNvPicPr/>
          <p:nvPr/>
        </p:nvPicPr>
        <p:blipFill>
          <a:blip r:embed="rId5">
            <a:extLst/>
          </a:blip>
          <a:srcRect l="0" t="0" r="17375" b="0"/>
          <a:stretch>
            <a:fillRect/>
          </a:stretch>
        </p:blipFill>
        <p:spPr>
          <a:xfrm>
            <a:off x="8102409" y="-17971"/>
            <a:ext cx="4986652" cy="4526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image-small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0863" y="-15879"/>
            <a:ext cx="8136943" cy="5425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80" name="IMG_071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5294" y="-2650"/>
            <a:ext cx="6578946" cy="4934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075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1345" y="4839683"/>
            <a:ext cx="6568823" cy="4926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0749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4431" y="4935229"/>
            <a:ext cx="6473493" cy="4855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C060775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48676" y="1146"/>
            <a:ext cx="6568824" cy="4926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xfrm>
            <a:off x="-8186" y="-107950"/>
            <a:ext cx="13033875" cy="304429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Wie kommt</a:t>
            </a:r>
            <a:endParaRPr sz="4500"/>
          </a:p>
          <a:p>
            <a:pPr lvl="0">
              <a:defRPr sz="1800"/>
            </a:pPr>
            <a:r>
              <a:rPr sz="4500"/>
              <a:t>man zum </a:t>
            </a:r>
            <a:endParaRPr sz="4500"/>
          </a:p>
          <a:p>
            <a:pPr lvl="0">
              <a:defRPr sz="1800"/>
            </a:pPr>
            <a:r>
              <a:rPr sz="4500"/>
              <a:t>Südpol?</a:t>
            </a:r>
          </a:p>
        </p:txBody>
      </p:sp>
      <p:sp>
        <p:nvSpPr>
          <p:cNvPr id="186" name="Shape 18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8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1911" y="-35301"/>
            <a:ext cx="8909441" cy="960082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 flipH="1" flipV="1">
            <a:off x="8391075" y="2461580"/>
            <a:ext cx="351111" cy="652908"/>
          </a:xfrm>
          <a:prstGeom prst="line">
            <a:avLst/>
          </a:prstGeom>
          <a:ln w="50800">
            <a:solidFill>
              <a:srgbClr val="E68F4C"/>
            </a:solidFill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89" name="Shape 189"/>
          <p:cNvSpPr/>
          <p:nvPr/>
        </p:nvSpPr>
        <p:spPr>
          <a:xfrm flipH="1" flipV="1">
            <a:off x="8750006" y="3100688"/>
            <a:ext cx="789702" cy="178410"/>
          </a:xfrm>
          <a:prstGeom prst="line">
            <a:avLst/>
          </a:prstGeom>
          <a:ln w="50800">
            <a:solidFill>
              <a:srgbClr val="E68F4C"/>
            </a:solidFill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90" name="Shape 190"/>
          <p:cNvSpPr/>
          <p:nvPr/>
        </p:nvSpPr>
        <p:spPr>
          <a:xfrm flipV="1">
            <a:off x="11577974" y="5358937"/>
            <a:ext cx="257708" cy="3488409"/>
          </a:xfrm>
          <a:prstGeom prst="line">
            <a:avLst/>
          </a:prstGeom>
          <a:ln w="50800">
            <a:solidFill>
              <a:srgbClr val="E68F4C"/>
            </a:solidFill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91" name="Shape 191"/>
          <p:cNvSpPr/>
          <p:nvPr/>
        </p:nvSpPr>
        <p:spPr>
          <a:xfrm>
            <a:off x="9653989" y="8392511"/>
            <a:ext cx="184571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800"/>
              <a:t>McMurdo</a:t>
            </a:r>
            <a:endParaRPr b="1" sz="280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800"/>
              <a:t>MCM</a:t>
            </a:r>
          </a:p>
        </p:txBody>
      </p:sp>
      <p:pic>
        <p:nvPicPr>
          <p:cNvPr id="19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607" y="3140716"/>
            <a:ext cx="6888841" cy="641771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4802753" y="6598550"/>
            <a:ext cx="102925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solidFill>
                  <a:srgbClr val="E68F4C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E68F4C"/>
                </a:solidFill>
              </a:rPr>
              <a:t>MCM</a:t>
            </a:r>
          </a:p>
        </p:txBody>
      </p:sp>
      <p:sp>
        <p:nvSpPr>
          <p:cNvPr id="194" name="Shape 194"/>
          <p:cNvSpPr/>
          <p:nvPr/>
        </p:nvSpPr>
        <p:spPr>
          <a:xfrm flipH="1">
            <a:off x="3810709" y="6951350"/>
            <a:ext cx="925550" cy="699889"/>
          </a:xfrm>
          <a:prstGeom prst="line">
            <a:avLst/>
          </a:prstGeom>
          <a:ln w="25400">
            <a:solidFill>
              <a:srgbClr val="E68F4C"/>
            </a:solidFill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95" name="Shape 195"/>
          <p:cNvSpPr/>
          <p:nvPr/>
        </p:nvSpPr>
        <p:spPr>
          <a:xfrm>
            <a:off x="1305145" y="3800404"/>
            <a:ext cx="138521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C82506"/>
                </a:solidFill>
              </a:rPr>
              <a:t>Palmer</a:t>
            </a:r>
            <a:endParaRPr b="1" sz="2800">
              <a:solidFill>
                <a:srgbClr val="C82506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C82506"/>
                </a:solidFill>
              </a:rPr>
              <a:t>Station</a:t>
            </a:r>
          </a:p>
        </p:txBody>
      </p:sp>
      <p:pic>
        <p:nvPicPr>
          <p:cNvPr id="19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277" y="4266710"/>
            <a:ext cx="902419" cy="869804"/>
          </a:xfrm>
          <a:prstGeom prst="rect">
            <a:avLst/>
          </a:prstGeom>
        </p:spPr>
      </p:pic>
      <p:sp>
        <p:nvSpPr>
          <p:cNvPr id="198" name="Shape 198"/>
          <p:cNvSpPr/>
          <p:nvPr/>
        </p:nvSpPr>
        <p:spPr>
          <a:xfrm flipH="1" flipV="1">
            <a:off x="3416122" y="6339425"/>
            <a:ext cx="304785" cy="1347572"/>
          </a:xfrm>
          <a:prstGeom prst="line">
            <a:avLst/>
          </a:prstGeom>
          <a:ln w="63500">
            <a:solidFill>
              <a:srgbClr val="773F9B"/>
            </a:solidFill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99" name="Shape 199"/>
          <p:cNvSpPr/>
          <p:nvPr/>
        </p:nvSpPr>
        <p:spPr>
          <a:xfrm>
            <a:off x="3299992" y="5643862"/>
            <a:ext cx="127995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solidFill>
                  <a:srgbClr val="00882B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00882B"/>
                </a:solidFill>
              </a:rPr>
              <a:t>Südpol</a:t>
            </a:r>
          </a:p>
        </p:txBody>
      </p:sp>
      <p:pic>
        <p:nvPicPr>
          <p:cNvPr id="200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10574" y="6076344"/>
            <a:ext cx="605079" cy="584201"/>
          </a:xfrm>
          <a:prstGeom prst="rect">
            <a:avLst/>
          </a:prstGeom>
        </p:spPr>
      </p:pic>
      <p:sp>
        <p:nvSpPr>
          <p:cNvPr id="202" name="Shape 202"/>
          <p:cNvSpPr/>
          <p:nvPr/>
        </p:nvSpPr>
        <p:spPr>
          <a:xfrm>
            <a:off x="11614377" y="7833591"/>
            <a:ext cx="139161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E68F4C"/>
                </a:solidFill>
              </a:rPr>
              <a:t>Boeing</a:t>
            </a:r>
            <a:endParaRPr b="1" sz="2800">
              <a:solidFill>
                <a:srgbClr val="E68F4C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E68F4C"/>
                </a:solidFill>
              </a:rPr>
              <a:t>C-17</a:t>
            </a:r>
          </a:p>
        </p:txBody>
      </p:sp>
      <p:sp>
        <p:nvSpPr>
          <p:cNvPr id="203" name="Shape 203"/>
          <p:cNvSpPr/>
          <p:nvPr/>
        </p:nvSpPr>
        <p:spPr>
          <a:xfrm>
            <a:off x="2145931" y="6927815"/>
            <a:ext cx="118039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solidFill>
                  <a:srgbClr val="773F9B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773F9B"/>
                </a:solidFill>
              </a:rPr>
              <a:t>LC130</a:t>
            </a:r>
          </a:p>
        </p:txBody>
      </p:sp>
      <p:sp>
        <p:nvSpPr>
          <p:cNvPr id="204" name="Shape 204"/>
          <p:cNvSpPr/>
          <p:nvPr/>
        </p:nvSpPr>
        <p:spPr>
          <a:xfrm>
            <a:off x="3709416" y="7795541"/>
            <a:ext cx="1" cy="1675543"/>
          </a:xfrm>
          <a:prstGeom prst="line">
            <a:avLst/>
          </a:prstGeom>
          <a:ln w="63500">
            <a:solidFill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05" name="Shape 205"/>
          <p:cNvSpPr/>
          <p:nvPr/>
        </p:nvSpPr>
        <p:spPr>
          <a:xfrm>
            <a:off x="1593538" y="8762146"/>
            <a:ext cx="201818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800"/>
              <a:t>Neuseeland</a:t>
            </a:r>
          </a:p>
        </p:txBody>
      </p:sp>
      <p:sp>
        <p:nvSpPr>
          <p:cNvPr id="206" name="Shape 206"/>
          <p:cNvSpPr/>
          <p:nvPr/>
        </p:nvSpPr>
        <p:spPr>
          <a:xfrm>
            <a:off x="11131320" y="6076344"/>
            <a:ext cx="52893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solidFill>
                  <a:srgbClr val="E68F4C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E68F4C"/>
                </a:solidFill>
              </a:rPr>
              <a:t>5h</a:t>
            </a:r>
          </a:p>
        </p:txBody>
      </p:sp>
      <p:sp>
        <p:nvSpPr>
          <p:cNvPr id="207" name="Shape 207"/>
          <p:cNvSpPr/>
          <p:nvPr/>
        </p:nvSpPr>
        <p:spPr>
          <a:xfrm>
            <a:off x="3667427" y="6598550"/>
            <a:ext cx="5289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solidFill>
                  <a:srgbClr val="773F9B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773F9B"/>
                </a:solidFill>
              </a:rPr>
              <a:t>3h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B01059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0166" y="4748617"/>
            <a:ext cx="6429470" cy="4822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91" y="4564372"/>
            <a:ext cx="6670355" cy="4999964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12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9040" y="-5143"/>
            <a:ext cx="6561511" cy="4912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11125" y="-29514"/>
            <a:ext cx="6557880" cy="4912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B01062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8734" y="4475601"/>
            <a:ext cx="6797733" cy="509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17" name="PB01062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660" y="4594605"/>
            <a:ext cx="6636175" cy="4977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asted-image-sm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24491" y="-63100"/>
            <a:ext cx="8257284" cy="4656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P4704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4005" y="-59664"/>
            <a:ext cx="7007124" cy="4656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P47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4773" y="4602150"/>
            <a:ext cx="7466396" cy="496204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2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2141" y="4717508"/>
            <a:ext cx="2941511" cy="805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P4710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6322" y="1677"/>
            <a:ext cx="6924847" cy="4602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GP473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08055" y="5290911"/>
            <a:ext cx="6424176" cy="426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P4772.jpg"/>
          <p:cNvPicPr/>
          <p:nvPr/>
        </p:nvPicPr>
        <p:blipFill>
          <a:blip r:embed="rId6">
            <a:extLst/>
          </a:blip>
          <a:srcRect l="16954" t="0" r="28129" b="24641"/>
          <a:stretch>
            <a:fillRect/>
          </a:stretch>
        </p:blipFill>
        <p:spPr>
          <a:xfrm>
            <a:off x="-1013524" y="-1224172"/>
            <a:ext cx="7141735" cy="6513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-sma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2180" y="-6553"/>
            <a:ext cx="8394816" cy="473438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30" name="IMGP483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15855" y="4664954"/>
            <a:ext cx="7741378" cy="5144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B03066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1037" y="-56806"/>
            <a:ext cx="6312510" cy="4734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B060700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38856" y="4664954"/>
            <a:ext cx="6859721" cy="5144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South Pole in numbers</a:t>
            </a:r>
          </a:p>
        </p:txBody>
      </p:sp>
      <p:sp>
        <p:nvSpPr>
          <p:cNvPr id="235" name="Shape 2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3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103" y="965492"/>
            <a:ext cx="11152447" cy="3794315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6119342" y="4584699"/>
            <a:ext cx="766116" cy="584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</a:p>
        </p:txBody>
      </p:sp>
      <p:pic>
        <p:nvPicPr>
          <p:cNvPr id="23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2923" y="4813024"/>
            <a:ext cx="6981877" cy="461889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6246342" y="4711699"/>
            <a:ext cx="766116" cy="584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</a:p>
        </p:txBody>
      </p:sp>
      <p:sp>
        <p:nvSpPr>
          <p:cNvPr id="240" name="Shape 240"/>
          <p:cNvSpPr/>
          <p:nvPr/>
        </p:nvSpPr>
        <p:spPr>
          <a:xfrm>
            <a:off x="192633" y="4995164"/>
            <a:ext cx="5861102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5200"/>
              <a:t>“Aktuelles” Wetter</a:t>
            </a:r>
            <a:endParaRPr sz="52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5200"/>
              <a:t>am Südpol</a:t>
            </a:r>
          </a:p>
        </p:txBody>
      </p:sp>
      <p:sp>
        <p:nvSpPr>
          <p:cNvPr id="241" name="Shape 241"/>
          <p:cNvSpPr/>
          <p:nvPr/>
        </p:nvSpPr>
        <p:spPr>
          <a:xfrm>
            <a:off x="-40799" y="4745259"/>
            <a:ext cx="13027031" cy="1"/>
          </a:xfrm>
          <a:prstGeom prst="line">
            <a:avLst/>
          </a:prstGeom>
          <a:ln w="50800">
            <a:solidFill>
              <a:srgbClr val="E32626"/>
            </a:solidFill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747474"/>
                </a:solidFill>
              </a:rPr>
              <a:t>Energie</a:t>
            </a:r>
            <a:r>
              <a:rPr sz="3400">
                <a:solidFill>
                  <a:srgbClr val="747474"/>
                </a:solidFill>
              </a:rPr>
              <a:t>: zu 100% aus Verbrennen von Kerosin</a:t>
            </a:r>
            <a:endParaRPr sz="3400">
              <a:solidFill>
                <a:srgbClr val="747474"/>
              </a:solidFill>
            </a:endParaRPr>
          </a:p>
          <a:p>
            <a:pPr lvl="1" marL="721894" indent="-34089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Kerosin-Anlieferung durch: </a:t>
            </a:r>
            <a:endParaRPr sz="3400">
              <a:solidFill>
                <a:srgbClr val="747474"/>
              </a:solidFill>
            </a:endParaRPr>
          </a:p>
          <a:p>
            <a:pPr lvl="2" marL="1102894" indent="-34089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47474"/>
                </a:solidFill>
              </a:rPr>
              <a:t>Flugzeug (verbrennt 3 Liter pro gelieferten Liter)</a:t>
            </a:r>
            <a:endParaRPr sz="3000">
              <a:solidFill>
                <a:srgbClr val="747474"/>
              </a:solidFill>
            </a:endParaRPr>
          </a:p>
          <a:p>
            <a:pPr lvl="2" marL="1102894" indent="-34089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47474"/>
                </a:solidFill>
              </a:rPr>
              <a:t>Landtransport (verbrennt 1 Liter um 3 Liter zu liefern)</a:t>
            </a:r>
            <a:endParaRPr sz="30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747474"/>
                </a:solidFill>
              </a:rPr>
              <a:t>Wasser</a:t>
            </a:r>
            <a:r>
              <a:rPr sz="3400">
                <a:solidFill>
                  <a:srgbClr val="747474"/>
                </a:solidFill>
              </a:rPr>
              <a:t>: wird gewonnen durch Schmelzen von Eis</a:t>
            </a:r>
            <a:endParaRPr sz="3400">
              <a:solidFill>
                <a:srgbClr val="747474"/>
              </a:solidFill>
            </a:endParaRPr>
          </a:p>
          <a:p>
            <a:pPr lvl="1" marL="721894" indent="-34089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sehr teuer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747474"/>
                </a:solidFill>
              </a:rPr>
              <a:t>Hygiene</a:t>
            </a:r>
            <a:r>
              <a:rPr sz="3400">
                <a:solidFill>
                  <a:srgbClr val="747474"/>
                </a:solidFill>
              </a:rPr>
              <a:t>: viele Menschen 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auf engem Raum </a:t>
            </a:r>
            <a:endParaRPr sz="3400">
              <a:solidFill>
                <a:srgbClr val="747474"/>
              </a:solidFill>
            </a:endParaRPr>
          </a:p>
          <a:p>
            <a:pPr lvl="1" marL="721894" indent="-34089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trotzdem nur </a:t>
            </a:r>
            <a:br>
              <a:rPr sz="3400">
                <a:solidFill>
                  <a:srgbClr val="747474"/>
                </a:solidFill>
              </a:rPr>
            </a:br>
            <a:r>
              <a:rPr sz="3400">
                <a:solidFill>
                  <a:srgbClr val="747474"/>
                </a:solidFill>
              </a:rPr>
              <a:t>2x Duschen / Woche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747474"/>
              </a:solidFill>
            </a:endParaRPr>
          </a:p>
        </p:txBody>
      </p:sp>
      <p:sp>
        <p:nvSpPr>
          <p:cNvPr id="244" name="Shape 2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Dinge, die hier anders sind</a:t>
            </a:r>
          </a:p>
        </p:txBody>
      </p:sp>
      <p:sp>
        <p:nvSpPr>
          <p:cNvPr id="245" name="Shape 24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46" name="pasted-image-small.png"/>
          <p:cNvPicPr/>
          <p:nvPr/>
        </p:nvPicPr>
        <p:blipFill>
          <a:blip r:embed="rId2">
            <a:extLst/>
          </a:blip>
          <a:srcRect l="82" t="0" r="82" b="21294"/>
          <a:stretch>
            <a:fillRect/>
          </a:stretch>
        </p:blipFill>
        <p:spPr>
          <a:xfrm>
            <a:off x="5670742" y="5727307"/>
            <a:ext cx="7334058" cy="385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sldNum" sz="quarter" idx="2"/>
          </p:nvPr>
        </p:nvSpPr>
        <p:spPr>
          <a:xfrm>
            <a:off x="12821515" y="9525000"/>
            <a:ext cx="127001" cy="198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4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Kleine und auf sich selbst gestellte Welt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jeder übernimmt allgemeine Aufgaben (Feuerwehr, Ambulanz, Geschirrspülen, Toilettenputzen,…)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Kleine Gemeinschaft (im Winter ~ 40 Personen)</a:t>
            </a:r>
            <a:endParaRPr sz="3400">
              <a:solidFill>
                <a:srgbClr val="747474"/>
              </a:solidFill>
            </a:endParaRPr>
          </a:p>
          <a:p>
            <a:pPr lvl="1" marL="721894" indent="-34089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soziale Kompetenz und Toleranz sind notwendig</a:t>
            </a:r>
            <a:endParaRPr sz="3400">
              <a:solidFill>
                <a:srgbClr val="747474"/>
              </a:solidFill>
            </a:endParaRPr>
          </a:p>
          <a:p>
            <a:pPr lvl="1" marL="721894" indent="-34089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der Beitrag jedes einzelnen zählt!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Weniger Bewegung und gutes Essen</a:t>
            </a:r>
            <a:endParaRPr sz="3400">
              <a:solidFill>
                <a:srgbClr val="747474"/>
              </a:solidFill>
            </a:endParaRPr>
          </a:p>
          <a:p>
            <a:pPr lvl="1" marL="721894" indent="-34089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Turnhalle und Kraftraum vorhanden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Weitere Features: Musikraum, Gewächshaus,</a:t>
            </a:r>
            <a:br>
              <a:rPr sz="3400">
                <a:solidFill>
                  <a:srgbClr val="747474"/>
                </a:solidFill>
              </a:rPr>
            </a:br>
            <a:r>
              <a:rPr sz="3400">
                <a:solidFill>
                  <a:srgbClr val="747474"/>
                </a:solidFill>
              </a:rPr>
              <a:t>Bastelraum, Biblio- und Videothek</a:t>
            </a:r>
          </a:p>
        </p:txBody>
      </p:sp>
      <p:sp>
        <p:nvSpPr>
          <p:cNvPr id="249" name="Shape 2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Das Leben auf der Station</a:t>
            </a:r>
          </a:p>
        </p:txBody>
      </p:sp>
      <p:sp>
        <p:nvSpPr>
          <p:cNvPr id="250" name="Shape 25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51" name="pasted-image.png"/>
          <p:cNvPicPr/>
          <p:nvPr/>
        </p:nvPicPr>
        <p:blipFill>
          <a:blip r:embed="rId2">
            <a:extLst/>
          </a:blip>
          <a:srcRect l="13145" t="2518" r="10223" b="17212"/>
          <a:stretch>
            <a:fillRect/>
          </a:stretch>
        </p:blipFill>
        <p:spPr>
          <a:xfrm>
            <a:off x="9957265" y="5309246"/>
            <a:ext cx="3051473" cy="4261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asted-image-small.png"/>
          <p:cNvPicPr/>
          <p:nvPr/>
        </p:nvPicPr>
        <p:blipFill>
          <a:blip r:embed="rId2">
            <a:extLst/>
          </a:blip>
          <a:srcRect l="7846" t="5862" r="10175" b="1212"/>
          <a:stretch>
            <a:fillRect/>
          </a:stretch>
        </p:blipFill>
        <p:spPr>
          <a:xfrm>
            <a:off x="6462670" y="4834959"/>
            <a:ext cx="6570563" cy="496587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55" name="PA24047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388" y="10543"/>
            <a:ext cx="6667834" cy="5000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91337" y="4860701"/>
            <a:ext cx="6570692" cy="4914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B290746.jpg"/>
          <p:cNvPicPr/>
          <p:nvPr/>
        </p:nvPicPr>
        <p:blipFill>
          <a:blip r:embed="rId5">
            <a:extLst/>
          </a:blip>
          <a:srcRect l="8326" t="0" r="0" b="14777"/>
          <a:stretch>
            <a:fillRect/>
          </a:stretch>
        </p:blipFill>
        <p:spPr>
          <a:xfrm>
            <a:off x="6431722" y="-68262"/>
            <a:ext cx="7048566" cy="4914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6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1383" y="4324253"/>
            <a:ext cx="6570692" cy="4914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425" y="-1103"/>
            <a:ext cx="6570693" cy="43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8704" y="4371396"/>
            <a:ext cx="4493351" cy="3093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3400" y="7458843"/>
            <a:ext cx="8999159" cy="2306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14790" y="-17438"/>
            <a:ext cx="6603878" cy="43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7279" y="4344164"/>
            <a:ext cx="4048001" cy="5409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68" name="pasted-image-sma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000" y="-881063"/>
            <a:ext cx="20301602" cy="13536054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1345590" y="1474688"/>
            <a:ext cx="1031362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Wir freuen uns auf euere Fragen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72" name="pasted-image-sma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337"/>
            <a:ext cx="13004800" cy="8670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sldNum" sz="quarter" idx="2"/>
          </p:nvPr>
        </p:nvSpPr>
        <p:spPr>
          <a:xfrm>
            <a:off x="12821515" y="9525000"/>
            <a:ext cx="127001" cy="198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51" name="DSCF084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3267" y="-882322"/>
            <a:ext cx="14955051" cy="11518244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6470213" y="1634159"/>
            <a:ext cx="113451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Martin</a:t>
            </a:r>
          </a:p>
        </p:txBody>
      </p:sp>
      <p:sp>
        <p:nvSpPr>
          <p:cNvPr id="53" name="Shape 53"/>
          <p:cNvSpPr/>
          <p:nvPr/>
        </p:nvSpPr>
        <p:spPr>
          <a:xfrm>
            <a:off x="11033585" y="1634159"/>
            <a:ext cx="142504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Stephan</a:t>
            </a:r>
          </a:p>
        </p:txBody>
      </p:sp>
      <p:sp>
        <p:nvSpPr>
          <p:cNvPr id="54" name="Shape 54"/>
          <p:cNvSpPr/>
          <p:nvPr/>
        </p:nvSpPr>
        <p:spPr>
          <a:xfrm>
            <a:off x="9830511" y="38099"/>
            <a:ext cx="286877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Franzis Halzen, PI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xfrm>
            <a:off x="12821515" y="9550400"/>
            <a:ext cx="127001" cy="241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sp>
        <p:nvSpPr>
          <p:cNvPr id="59" name="Shape 59"/>
          <p:cNvSpPr/>
          <p:nvPr/>
        </p:nvSpPr>
        <p:spPr>
          <a:xfrm>
            <a:off x="1527149" y="1409699"/>
            <a:ext cx="83190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800"/>
              <a:t>Elisa</a:t>
            </a:r>
          </a:p>
        </p:txBody>
      </p:sp>
      <p:sp>
        <p:nvSpPr>
          <p:cNvPr id="60" name="Shape 60"/>
          <p:cNvSpPr/>
          <p:nvPr/>
        </p:nvSpPr>
        <p:spPr>
          <a:xfrm>
            <a:off x="6033287" y="4584699"/>
            <a:ext cx="93822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800"/>
              <a:t>Anna</a:t>
            </a:r>
          </a:p>
        </p:txBody>
      </p:sp>
      <p:sp>
        <p:nvSpPr>
          <p:cNvPr id="61" name="Shape 61"/>
          <p:cNvSpPr/>
          <p:nvPr/>
        </p:nvSpPr>
        <p:spPr>
          <a:xfrm>
            <a:off x="11152098" y="8039099"/>
            <a:ext cx="93680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800"/>
              <a:t>Petra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xfrm>
            <a:off x="-8186" y="-107950"/>
            <a:ext cx="6098990" cy="24064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IceCube in den</a:t>
            </a:r>
            <a:endParaRPr sz="5500"/>
          </a:p>
          <a:p>
            <a:pPr lvl="0">
              <a:defRPr sz="1800"/>
            </a:pPr>
            <a:r>
              <a:rPr sz="5500"/>
              <a:t>News…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xfrm>
            <a:off x="12821515" y="9550400"/>
            <a:ext cx="127001" cy="241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6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7382" y="205015"/>
            <a:ext cx="6515219" cy="900971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25973" y="2605165"/>
            <a:ext cx="6332627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/>
              <a:t>Erstes Neutrinosignal von </a:t>
            </a:r>
            <a:endParaRPr sz="32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/>
              <a:t>außerhalb unserer Milchstraße</a:t>
            </a:r>
            <a:endParaRPr sz="32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/>
              <a:t>gemessen</a:t>
            </a:r>
            <a:endParaRPr sz="32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32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/>
              <a:t>Diese Neutrinos haben extrem</a:t>
            </a:r>
            <a:endParaRPr sz="32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/>
              <a:t>hohe Energien</a:t>
            </a:r>
            <a:endParaRPr sz="32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32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/>
              <a:t>Wir wollen verstehen, wo und wie</a:t>
            </a:r>
            <a:endParaRPr sz="32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/>
              <a:t>im Universum werden Teilchen </a:t>
            </a:r>
            <a:endParaRPr sz="32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/>
              <a:t>mit solch hohen Energien erzeugt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Spektrum der kosmischen Strahlung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xfrm>
            <a:off x="12821515" y="9550400"/>
            <a:ext cx="127001" cy="241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7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4699" y="1439801"/>
            <a:ext cx="7023101" cy="810260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6119342" y="4584699"/>
            <a:ext cx="766116" cy="584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</a:p>
        </p:txBody>
      </p:sp>
      <p:sp>
        <p:nvSpPr>
          <p:cNvPr id="72" name="Shape 72"/>
          <p:cNvSpPr/>
          <p:nvPr/>
        </p:nvSpPr>
        <p:spPr>
          <a:xfrm>
            <a:off x="327625" y="2730891"/>
            <a:ext cx="6443270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800"/>
              <a:t>Entdeckt von Victor Hess im Jahr 1911</a:t>
            </a:r>
            <a:endParaRPr sz="28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28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800"/>
              <a:t>Inzwischen mehr als ein Jahrhundert an </a:t>
            </a:r>
            <a:br>
              <a:rPr sz="2800"/>
            </a:br>
            <a:r>
              <a:rPr sz="2800"/>
              <a:t>	Messdaten</a:t>
            </a:r>
            <a:endParaRPr sz="28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28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800"/>
              <a:t>Quellen der kosmischen Strahlung: —&gt;</a:t>
            </a:r>
            <a:endParaRPr sz="28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800"/>
              <a:t>	natürliche Teilchenbeschleuniger </a:t>
            </a:r>
            <a:endParaRPr sz="28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28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800"/>
              <a:t>Energien bis zu 10</a:t>
            </a:r>
            <a:r>
              <a:rPr baseline="31999" sz="2800"/>
              <a:t>21</a:t>
            </a:r>
            <a:r>
              <a:rPr sz="2800"/>
              <a:t> eV</a:t>
            </a:r>
            <a:endParaRPr sz="28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28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800"/>
              <a:t>Quellen bis jetzt unbekannt</a:t>
            </a:r>
          </a:p>
        </p:txBody>
      </p:sp>
      <p:sp>
        <p:nvSpPr>
          <p:cNvPr id="73" name="Shape 73"/>
          <p:cNvSpPr/>
          <p:nvPr/>
        </p:nvSpPr>
        <p:spPr>
          <a:xfrm>
            <a:off x="7717256" y="4360779"/>
            <a:ext cx="16814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800"/>
              <a:t>galaktisch</a:t>
            </a:r>
          </a:p>
        </p:txBody>
      </p:sp>
      <p:sp>
        <p:nvSpPr>
          <p:cNvPr id="74" name="Shape 74"/>
          <p:cNvSpPr/>
          <p:nvPr/>
        </p:nvSpPr>
        <p:spPr>
          <a:xfrm>
            <a:off x="7716390" y="5615326"/>
            <a:ext cx="24712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800"/>
              <a:t>extragalaktisch</a:t>
            </a:r>
          </a:p>
        </p:txBody>
      </p:sp>
      <p:sp>
        <p:nvSpPr>
          <p:cNvPr id="75" name="Shape 75"/>
          <p:cNvSpPr/>
          <p:nvPr/>
        </p:nvSpPr>
        <p:spPr>
          <a:xfrm>
            <a:off x="7654134" y="5691525"/>
            <a:ext cx="1" cy="1781453"/>
          </a:xfrm>
          <a:prstGeom prst="line">
            <a:avLst/>
          </a:prstGeom>
          <a:ln w="25400">
            <a:solidFill>
              <a:srgbClr val="0365C0"/>
            </a:solidFill>
            <a:tailEnd type="triangle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76" name="Shape 76"/>
          <p:cNvSpPr/>
          <p:nvPr/>
        </p:nvSpPr>
        <p:spPr>
          <a:xfrm flipV="1">
            <a:off x="7654134" y="2382332"/>
            <a:ext cx="1" cy="2971814"/>
          </a:xfrm>
          <a:prstGeom prst="line">
            <a:avLst/>
          </a:prstGeom>
          <a:ln w="25400">
            <a:solidFill>
              <a:srgbClr val="0365C0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77" name="Shape 77"/>
          <p:cNvSpPr/>
          <p:nvPr/>
        </p:nvSpPr>
        <p:spPr>
          <a:xfrm rot="19664485">
            <a:off x="11106329" y="4863417"/>
            <a:ext cx="682110" cy="4212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C82506"/>
            </a:solidFill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78" name="Shape 78"/>
          <p:cNvSpPr/>
          <p:nvPr/>
        </p:nvSpPr>
        <p:spPr>
          <a:xfrm>
            <a:off x="8636000" y="7260807"/>
            <a:ext cx="2856707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60696">
            <a:off x="-605536" y="-138068"/>
            <a:ext cx="4991503" cy="3988122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>
            <p:ph type="title"/>
          </p:nvPr>
        </p:nvSpPr>
        <p:spPr>
          <a:xfrm>
            <a:off x="-14538" y="-107950"/>
            <a:ext cx="13033876" cy="240133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>
                <a:solidFill>
                  <a:srgbClr val="FFFFFF"/>
                </a:solidFill>
              </a:rPr>
              <a:t>		Untersuchung des</a:t>
            </a:r>
            <a:br>
              <a:rPr sz="5500">
                <a:solidFill>
                  <a:srgbClr val="FFFFFF"/>
                </a:solidFill>
              </a:rPr>
            </a:br>
            <a:r>
              <a:rPr sz="5500">
                <a:solidFill>
                  <a:srgbClr val="FFFFFF"/>
                </a:solidFill>
              </a:rPr>
              <a:t>				  hochenergetischen Universums</a:t>
            </a: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xfrm>
            <a:off x="12821515" y="9550400"/>
            <a:ext cx="127001" cy="241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8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460602">
            <a:off x="6197600" y="2717800"/>
            <a:ext cx="609600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4600" y="6908800"/>
            <a:ext cx="2743200" cy="274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2170230" y="1944406"/>
            <a:ext cx="998000" cy="692043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8" name="Shape 88"/>
          <p:cNvSpPr/>
          <p:nvPr/>
        </p:nvSpPr>
        <p:spPr>
          <a:xfrm>
            <a:off x="4281722" y="1954554"/>
            <a:ext cx="49834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solidFill>
                  <a:srgbClr val="EEDE91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EEDE91"/>
                </a:solidFill>
              </a:rPr>
              <a:t>p</a:t>
            </a:r>
          </a:p>
        </p:txBody>
      </p:sp>
      <p:sp>
        <p:nvSpPr>
          <p:cNvPr id="89" name="Shape 89"/>
          <p:cNvSpPr/>
          <p:nvPr/>
        </p:nvSpPr>
        <p:spPr>
          <a:xfrm>
            <a:off x="3244701" y="2516089"/>
            <a:ext cx="7477346" cy="4646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5628" y="2915"/>
                </a:lnTo>
                <a:cubicBezTo>
                  <a:pt x="5901" y="3043"/>
                  <a:pt x="6128" y="3352"/>
                  <a:pt x="6251" y="3766"/>
                </a:cubicBezTo>
                <a:cubicBezTo>
                  <a:pt x="6392" y="4243"/>
                  <a:pt x="6380" y="4801"/>
                  <a:pt x="6219" y="5261"/>
                </a:cubicBezTo>
                <a:cubicBezTo>
                  <a:pt x="6113" y="5504"/>
                  <a:pt x="6050" y="5788"/>
                  <a:pt x="6035" y="6084"/>
                </a:cubicBezTo>
                <a:cubicBezTo>
                  <a:pt x="5999" y="6815"/>
                  <a:pt x="6250" y="7505"/>
                  <a:pt x="6663" y="7812"/>
                </a:cubicBezTo>
                <a:cubicBezTo>
                  <a:pt x="7617" y="8790"/>
                  <a:pt x="8647" y="9560"/>
                  <a:pt x="9727" y="10102"/>
                </a:cubicBezTo>
                <a:cubicBezTo>
                  <a:pt x="11281" y="10882"/>
                  <a:pt x="12914" y="11179"/>
                  <a:pt x="14537" y="10977"/>
                </a:cubicBezTo>
                <a:cubicBezTo>
                  <a:pt x="15685" y="11039"/>
                  <a:pt x="16758" y="11908"/>
                  <a:pt x="17473" y="13354"/>
                </a:cubicBezTo>
                <a:cubicBezTo>
                  <a:pt x="17899" y="14216"/>
                  <a:pt x="18171" y="15238"/>
                  <a:pt x="18481" y="16218"/>
                </a:cubicBezTo>
                <a:cubicBezTo>
                  <a:pt x="18642" y="16726"/>
                  <a:pt x="18814" y="17224"/>
                  <a:pt x="18953" y="17749"/>
                </a:cubicBezTo>
                <a:cubicBezTo>
                  <a:pt x="19123" y="18393"/>
                  <a:pt x="19243" y="19075"/>
                  <a:pt x="19469" y="19673"/>
                </a:cubicBezTo>
                <a:cubicBezTo>
                  <a:pt x="19922" y="20870"/>
                  <a:pt x="20729" y="21600"/>
                  <a:pt x="21600" y="21600"/>
                </a:cubicBezTo>
              </a:path>
            </a:pathLst>
          </a:custGeom>
          <a:ln w="76200">
            <a:solidFill>
              <a:srgbClr val="E5CE5A"/>
            </a:solidFill>
            <a:miter lim="400000"/>
            <a:tail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9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2950365">
            <a:off x="4432300" y="4445000"/>
            <a:ext cx="609600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806079">
            <a:off x="9220200" y="4102100"/>
            <a:ext cx="609600" cy="685800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6872166" y="2590799"/>
            <a:ext cx="280111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(Inter)-Galaktische</a:t>
            </a:r>
            <a:endParaRPr sz="2400">
              <a:solidFill>
                <a:srgbClr val="FFFFFF"/>
              </a:solid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magnetische Felder</a:t>
            </a:r>
          </a:p>
        </p:txBody>
      </p:sp>
      <p:sp>
        <p:nvSpPr>
          <p:cNvPr id="93" name="Shape 93"/>
          <p:cNvSpPr/>
          <p:nvPr/>
        </p:nvSpPr>
        <p:spPr>
          <a:xfrm>
            <a:off x="3166615" y="2644428"/>
            <a:ext cx="6941643" cy="4973786"/>
          </a:xfrm>
          <a:prstGeom prst="line">
            <a:avLst/>
          </a:prstGeom>
          <a:ln w="76200">
            <a:solidFill>
              <a:srgbClr val="81B2E0"/>
            </a:solidFill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4" name="Shape 94"/>
          <p:cNvSpPr/>
          <p:nvPr/>
        </p:nvSpPr>
        <p:spPr>
          <a:xfrm>
            <a:off x="3035277" y="2834928"/>
            <a:ext cx="6941643" cy="4973786"/>
          </a:xfrm>
          <a:prstGeom prst="line">
            <a:avLst/>
          </a:prstGeom>
          <a:ln w="76200">
            <a:solidFill>
              <a:srgbClr val="80C495"/>
            </a:solidFill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5" name="Shape 95"/>
          <p:cNvSpPr/>
          <p:nvPr/>
        </p:nvSpPr>
        <p:spPr>
          <a:xfrm>
            <a:off x="7744100" y="5219700"/>
            <a:ext cx="48815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4800">
                <a:solidFill>
                  <a:srgbClr val="81B2E0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81B2E0"/>
                </a:solidFill>
              </a:rPr>
              <a:t>γ</a:t>
            </a:r>
          </a:p>
        </p:txBody>
      </p:sp>
      <p:pic>
        <p:nvPicPr>
          <p:cNvPr id="9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3000" y="130300"/>
            <a:ext cx="558800" cy="167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3000" y="4038600"/>
            <a:ext cx="558800" cy="16764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7185756" y="5876720"/>
            <a:ext cx="44886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800">
                <a:solidFill>
                  <a:srgbClr val="80C49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0C495"/>
                </a:solidFill>
              </a:rPr>
              <a:t>ν</a:t>
            </a:r>
          </a:p>
        </p:txBody>
      </p:sp>
      <p:sp>
        <p:nvSpPr>
          <p:cNvPr id="99" name="Shape 99"/>
          <p:cNvSpPr/>
          <p:nvPr/>
        </p:nvSpPr>
        <p:spPr>
          <a:xfrm>
            <a:off x="3268215" y="2405393"/>
            <a:ext cx="3735539" cy="2712278"/>
          </a:xfrm>
          <a:prstGeom prst="line">
            <a:avLst/>
          </a:prstGeom>
          <a:ln w="76200">
            <a:solidFill>
              <a:srgbClr val="81B2E0"/>
            </a:solidFill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0" name="Shape 100"/>
          <p:cNvSpPr/>
          <p:nvPr/>
        </p:nvSpPr>
        <p:spPr>
          <a:xfrm>
            <a:off x="298077" y="5198847"/>
            <a:ext cx="7436207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Informationsquellen der Hochenergie-</a:t>
            </a:r>
            <a:br>
              <a:rPr sz="2400">
                <a:solidFill>
                  <a:srgbClr val="FFFFFF"/>
                </a:solidFill>
              </a:rPr>
            </a:br>
            <a:r>
              <a:rPr sz="2400">
                <a:solidFill>
                  <a:srgbClr val="FFFFFF"/>
                </a:solidFill>
              </a:rPr>
              <a:t>	Astronomie:</a:t>
            </a:r>
            <a:endParaRPr sz="2400">
              <a:solidFill>
                <a:srgbClr val="FFFFFF"/>
              </a:solid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FFFFFF"/>
              </a:solid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2600"/>
                </a:solidFill>
              </a:rPr>
              <a:t>	</a:t>
            </a:r>
            <a:r>
              <a:rPr sz="2400">
                <a:solidFill>
                  <a:srgbClr val="E5CE5A"/>
                </a:solidFill>
              </a:rPr>
              <a:t>Kosmische Strahlen</a:t>
            </a:r>
            <a:endParaRPr sz="2400">
              <a:solidFill>
                <a:srgbClr val="E5CE5A"/>
              </a:solid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5CE5A"/>
                </a:solidFill>
              </a:rPr>
              <a:t>	(hochenergetische, geladene Teilchen; absorbiert)</a:t>
            </a:r>
            <a:endParaRPr sz="2400">
              <a:solidFill>
                <a:srgbClr val="E5CE5A"/>
              </a:solid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B00"/>
                </a:solidFill>
              </a:rPr>
              <a:t>	</a:t>
            </a:r>
            <a:r>
              <a:rPr sz="2400">
                <a:solidFill>
                  <a:srgbClr val="81B2E0"/>
                </a:solidFill>
              </a:rPr>
              <a:t>Gamma Strahlung </a:t>
            </a:r>
            <a:endParaRPr sz="2400">
              <a:solidFill>
                <a:srgbClr val="81B2E0"/>
              </a:solid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1B2E0"/>
                </a:solidFill>
              </a:rPr>
              <a:t>	(hochenergetische Photonen, neutral, absorbiert)</a:t>
            </a:r>
            <a:endParaRPr sz="2400">
              <a:solidFill>
                <a:srgbClr val="81B2E0"/>
              </a:solid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85CC"/>
                </a:solidFill>
              </a:rPr>
              <a:t>	</a:t>
            </a:r>
            <a:r>
              <a:rPr sz="2400">
                <a:solidFill>
                  <a:srgbClr val="80C495"/>
                </a:solidFill>
              </a:rPr>
              <a:t>Neutrinos</a:t>
            </a:r>
            <a:endParaRPr sz="2400">
              <a:solidFill>
                <a:srgbClr val="80C495"/>
              </a:solid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0C495"/>
                </a:solidFill>
              </a:rPr>
              <a:t>	(neutral, nicht absorbiert) </a:t>
            </a:r>
            <a:endParaRPr sz="2400">
              <a:solidFill>
                <a:srgbClr val="80C495"/>
              </a:solidFill>
            </a:endParaRP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body" idx="1"/>
          </p:nvPr>
        </p:nvSpPr>
        <p:spPr>
          <a:xfrm>
            <a:off x="193547" y="2139204"/>
            <a:ext cx="6731964" cy="7377456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Beispiele aus dem Alltag: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Radiowellen: &lt; μeV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Mikrowelle: ~ μeV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Infrarot: meV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Sichtbares Licht: eV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Röntgenstrahlung: keV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LHC: 4 10</a:t>
            </a:r>
            <a:r>
              <a:rPr baseline="31999" sz="3400">
                <a:solidFill>
                  <a:srgbClr val="747474"/>
                </a:solidFill>
              </a:rPr>
              <a:t>17 </a:t>
            </a:r>
            <a:r>
              <a:rPr sz="3400">
                <a:solidFill>
                  <a:srgbClr val="747474"/>
                </a:solidFill>
              </a:rPr>
              <a:t>eV = 400 PeV</a:t>
            </a:r>
            <a:endParaRPr sz="34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47474"/>
                </a:solidFill>
              </a:rPr>
              <a:t>	(1 PeV = 10</a:t>
            </a:r>
            <a:r>
              <a:rPr baseline="31999" sz="3400">
                <a:solidFill>
                  <a:srgbClr val="747474"/>
                </a:solidFill>
              </a:rPr>
              <a:t>15 </a:t>
            </a:r>
            <a:r>
              <a:rPr sz="3400">
                <a:solidFill>
                  <a:srgbClr val="747474"/>
                </a:solidFill>
              </a:rPr>
              <a:t>eV)</a:t>
            </a:r>
          </a:p>
        </p:txBody>
      </p:sp>
      <p:sp>
        <p:nvSpPr>
          <p:cNvPr id="103" name="Shape 103"/>
          <p:cNvSpPr/>
          <p:nvPr>
            <p:ph type="title"/>
          </p:nvPr>
        </p:nvSpPr>
        <p:spPr>
          <a:xfrm>
            <a:off x="-25400" y="-120650"/>
            <a:ext cx="13026844" cy="21018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500"/>
              <a:t>Energieskalen auf</a:t>
            </a:r>
            <a:endParaRPr sz="5500"/>
          </a:p>
          <a:p>
            <a:pPr lvl="0">
              <a:defRPr sz="1800"/>
            </a:pPr>
            <a:r>
              <a:rPr sz="5500"/>
              <a:t>der Erde</a:t>
            </a:r>
            <a:endParaRPr sz="5500"/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xfrm>
            <a:off x="12821515" y="9550400"/>
            <a:ext cx="127001" cy="241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10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0816" y="254000"/>
            <a:ext cx="5921340" cy="924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Book"/>
        <a:ea typeface="Avenir Book"/>
        <a:cs typeface="Avenir Book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424242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Book"/>
        <a:ea typeface="Avenir Book"/>
        <a:cs typeface="Avenir Book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424242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