
<file path=[Content_Types].xml><?xml version="1.0" encoding="utf-8"?>
<Types xmlns="http://schemas.openxmlformats.org/package/2006/content-types">
  <Default Extension="xml" ContentType="application/xml"/>
  <Default Extension="mpeg" ContentType="video/unknown"/>
  <Default Extension="jpeg" ContentType="image/jpeg"/>
  <Default Extension="jpg" ContentType="image/jpeg"/>
  <Default Extension="emf" ContentType="image/x-emf"/>
  <Default Extension="mp4" ContentType="video/unknown"/>
  <Default Extension="rels" ContentType="application/vnd.openxmlformats-package.relationships+xml"/>
  <Default Extension="vml" ContentType="application/vnd.openxmlformats-officedocument.vmlDrawing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Microsoft_Equation1.bin" ContentType="application/vnd.openxmlformats-officedocument.oleObject"/>
  <Override PartName="/ppt/notesSlides/notesSlide7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embeddings/oleObject3.bin" ContentType="application/vnd.openxmlformats-officedocument.oleObject"/>
  <Override PartName="/ppt/notesSlides/notesSlide12.xml" ContentType="application/vnd.openxmlformats-officedocument.presentationml.notesSlide+xml"/>
  <Override PartName="/ppt/embeddings/oleObject4.bin" ContentType="application/vnd.openxmlformats-officedocument.oleObject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4"/>
  </p:notesMasterIdLst>
  <p:sldIdLst>
    <p:sldId id="256" r:id="rId2"/>
    <p:sldId id="279" r:id="rId3"/>
    <p:sldId id="268" r:id="rId4"/>
    <p:sldId id="284" r:id="rId5"/>
    <p:sldId id="285" r:id="rId6"/>
    <p:sldId id="286" r:id="rId7"/>
    <p:sldId id="276" r:id="rId8"/>
    <p:sldId id="281" r:id="rId9"/>
    <p:sldId id="282" r:id="rId10"/>
    <p:sldId id="283" r:id="rId11"/>
    <p:sldId id="278" r:id="rId12"/>
    <p:sldId id="287" r:id="rId13"/>
    <p:sldId id="267" r:id="rId14"/>
    <p:sldId id="280" r:id="rId15"/>
    <p:sldId id="288" r:id="rId16"/>
    <p:sldId id="289" r:id="rId17"/>
    <p:sldId id="290" r:id="rId18"/>
    <p:sldId id="291" r:id="rId19"/>
    <p:sldId id="292" r:id="rId20"/>
    <p:sldId id="293" r:id="rId21"/>
    <p:sldId id="294" r:id="rId22"/>
    <p:sldId id="295" r:id="rId23"/>
    <p:sldId id="296" r:id="rId24"/>
    <p:sldId id="297" r:id="rId25"/>
    <p:sldId id="298" r:id="rId26"/>
    <p:sldId id="299" r:id="rId27"/>
    <p:sldId id="300" r:id="rId28"/>
    <p:sldId id="301" r:id="rId29"/>
    <p:sldId id="302" r:id="rId30"/>
    <p:sldId id="303" r:id="rId31"/>
    <p:sldId id="304" r:id="rId32"/>
    <p:sldId id="306" r:id="rId33"/>
    <p:sldId id="305" r:id="rId34"/>
    <p:sldId id="317" r:id="rId35"/>
    <p:sldId id="307" r:id="rId36"/>
    <p:sldId id="272" r:id="rId37"/>
    <p:sldId id="273" r:id="rId38"/>
    <p:sldId id="274" r:id="rId39"/>
    <p:sldId id="275" r:id="rId40"/>
    <p:sldId id="308" r:id="rId41"/>
    <p:sldId id="309" r:id="rId42"/>
    <p:sldId id="310" r:id="rId43"/>
    <p:sldId id="312" r:id="rId44"/>
    <p:sldId id="311" r:id="rId45"/>
    <p:sldId id="313" r:id="rId46"/>
    <p:sldId id="314" r:id="rId47"/>
    <p:sldId id="315" r:id="rId48"/>
    <p:sldId id="316" r:id="rId49"/>
    <p:sldId id="258" r:id="rId50"/>
    <p:sldId id="259" r:id="rId51"/>
    <p:sldId id="257" r:id="rId52"/>
    <p:sldId id="260" r:id="rId5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 showGuides="1">
      <p:cViewPr varScale="1">
        <p:scale>
          <a:sx n="78" d="100"/>
          <a:sy n="78" d="100"/>
        </p:scale>
        <p:origin x="-1360" y="-104"/>
      </p:cViewPr>
      <p:guideLst>
        <p:guide orient="horz" pos="2148"/>
        <p:guide pos="286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notesMaster" Target="notesMasters/notesMaster1.xml"/><Relationship Id="rId55" Type="http://schemas.openxmlformats.org/officeDocument/2006/relationships/printerSettings" Target="printerSettings/printerSettings1.bin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51F352-8E7E-E24C-A2D1-3D2022E6C26C}" type="datetimeFigureOut">
              <a:rPr lang="en-US" smtClean="0"/>
              <a:t>7/16/14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0CEB91-2E82-F847-85F0-4E86A6E5C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132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8E10CE-1090-ED42-8D2D-B4BBDDE337D8}" type="slidenum">
              <a:rPr lang="en-US"/>
              <a:pPr/>
              <a:t>2</a:t>
            </a:fld>
            <a:endParaRPr lang="en-US"/>
          </a:p>
        </p:txBody>
      </p:sp>
      <p:sp>
        <p:nvSpPr>
          <p:cNvPr id="1046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46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404478-F89D-7741-BFF2-3239664C0882}" type="slidenum">
              <a:rPr lang="en-US"/>
              <a:pPr/>
              <a:t>15</a:t>
            </a:fld>
            <a:endParaRPr lang="en-US"/>
          </a:p>
        </p:txBody>
      </p:sp>
      <p:sp>
        <p:nvSpPr>
          <p:cNvPr id="914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14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C430E9-053E-CD4D-B8BF-FAB50B6B299A}" type="slidenum">
              <a:rPr lang="en-US"/>
              <a:pPr/>
              <a:t>17</a:t>
            </a:fld>
            <a:endParaRPr lang="en-US"/>
          </a:p>
        </p:txBody>
      </p:sp>
      <p:sp>
        <p:nvSpPr>
          <p:cNvPr id="918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18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4FE2CD-4682-0A4E-B5CA-DC4317747E35}" type="slidenum">
              <a:rPr lang="en-US"/>
              <a:pPr/>
              <a:t>18</a:t>
            </a:fld>
            <a:endParaRPr lang="en-US"/>
          </a:p>
        </p:txBody>
      </p:sp>
      <p:sp>
        <p:nvSpPr>
          <p:cNvPr id="1125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25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7903B6-7E74-1543-9D81-CDE29FCA45E1}" type="slidenum">
              <a:rPr lang="en-US"/>
              <a:pPr/>
              <a:t>19</a:t>
            </a:fld>
            <a:endParaRPr lang="en-US"/>
          </a:p>
        </p:txBody>
      </p:sp>
      <p:sp>
        <p:nvSpPr>
          <p:cNvPr id="1048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48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8E10CE-1090-ED42-8D2D-B4BBDDE337D8}" type="slidenum">
              <a:rPr lang="en-US"/>
              <a:pPr/>
              <a:t>35</a:t>
            </a:fld>
            <a:endParaRPr lang="en-US"/>
          </a:p>
        </p:txBody>
      </p:sp>
      <p:sp>
        <p:nvSpPr>
          <p:cNvPr id="1046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46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Current systems of Cherenkov telescopes use at most four telescopes, providing best stereo imaging of particle cascades over a very limited area, with most cascades viewed by only two or three telescopes. An array of many tens of telescopes will allow the detection of gamma-ray induced cascades over a large area on the ground, increasing the number of detected gamma rays dramatically, while at the same time providing a much larger number of views of each cascade. This results in both improved angular resolution and better suppression of cosmic-ray background events.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CEB91-2E82-F847-85F0-4E86A6E5CF5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6116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10 April 2014 Government representatives met in Munich and decided to start negotiations with the two sites for the planned 99-dish array in the Southern Hemisphere: Aar in Namibia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ESO’s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Paranal-Amazones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site in the Atacama Desert of northern Chile, keeping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Leoncito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Argentina as a third option. The site selection will be closed by the end of 2014.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the 19-dish array in the Northern Hemisphere, four sites remain in the running: two in the United States and one each in Mexico and Spain. The selection of this site is not expected to take place in 2014.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Astronomers hope to be ready to start construction by the end of 2015 and to begin full operations in around 2020.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CEB91-2E82-F847-85F0-4E86A6E5CF5E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1937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8E10CE-1090-ED42-8D2D-B4BBDDE337D8}" type="slidenum">
              <a:rPr lang="en-US"/>
              <a:pPr/>
              <a:t>3</a:t>
            </a:fld>
            <a:endParaRPr lang="en-US"/>
          </a:p>
        </p:txBody>
      </p:sp>
      <p:sp>
        <p:nvSpPr>
          <p:cNvPr id="1046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46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2108F8-CDA0-2B40-9945-A112E453123F}" type="slidenum">
              <a:rPr lang="en-US"/>
              <a:pPr/>
              <a:t>4</a:t>
            </a:fld>
            <a:endParaRPr lang="en-US"/>
          </a:p>
        </p:txBody>
      </p:sp>
      <p:sp>
        <p:nvSpPr>
          <p:cNvPr id="1060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60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chemeClr val="accent6"/>
              </a:buClr>
            </a:pPr>
            <a:r>
              <a:rPr lang="en-US" sz="1200" b="0" dirty="0" smtClean="0">
                <a:latin typeface="Calibri" pitchFamily="34" charset="0"/>
              </a:rPr>
              <a:t>Cosmic rays are charged particles (protons or heavier nuclei) that continuously rain down on Earth from outer space.  </a:t>
            </a:r>
          </a:p>
          <a:p>
            <a:pPr>
              <a:buClr>
                <a:schemeClr val="accent6"/>
              </a:buClr>
            </a:pPr>
            <a:endParaRPr lang="en-US" sz="1200" b="0" dirty="0" smtClean="0">
              <a:latin typeface="Calibri" pitchFamily="34" charset="0"/>
            </a:endParaRPr>
          </a:p>
          <a:p>
            <a:pPr>
              <a:buClr>
                <a:schemeClr val="accent6"/>
              </a:buClr>
            </a:pPr>
            <a:r>
              <a:rPr lang="en-US" sz="1200" b="0" dirty="0" smtClean="0">
                <a:latin typeface="Calibri" pitchFamily="34" charset="0"/>
              </a:rPr>
              <a:t>A small fraction of them have energies in excess of several Joules, which makes them the highest energy particles in the known Universe.</a:t>
            </a:r>
          </a:p>
          <a:p>
            <a:pPr>
              <a:buClr>
                <a:schemeClr val="accent6"/>
              </a:buClr>
            </a:pPr>
            <a:endParaRPr lang="en-US" sz="1200" b="0" dirty="0" smtClean="0">
              <a:latin typeface="Calibri" pitchFamily="34" charset="0"/>
            </a:endParaRPr>
          </a:p>
          <a:p>
            <a:pPr>
              <a:buClr>
                <a:schemeClr val="accent6"/>
              </a:buClr>
            </a:pPr>
            <a:r>
              <a:rPr lang="en-US" sz="1200" b="0" dirty="0" smtClean="0">
                <a:latin typeface="Calibri" pitchFamily="34" charset="0"/>
              </a:rPr>
              <a:t>Where do they come from?  Do they point back to their sources?  Can we do </a:t>
            </a:r>
            <a:r>
              <a:rPr lang="en-US" sz="1200" b="0" i="1" dirty="0" smtClean="0">
                <a:latin typeface="Calibri" pitchFamily="34" charset="0"/>
              </a:rPr>
              <a:t>astronomy</a:t>
            </a:r>
            <a:r>
              <a:rPr lang="en-US" sz="1200" b="0" dirty="0" smtClean="0">
                <a:latin typeface="Calibri" pitchFamily="34" charset="0"/>
              </a:rPr>
              <a:t> with these particles?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402B49-69F9-9A43-BC3D-5B467D43B21F}" type="slidenum">
              <a:rPr lang="en-US"/>
              <a:pPr/>
              <a:t>5</a:t>
            </a:fld>
            <a:endParaRPr lang="en-US"/>
          </a:p>
        </p:txBody>
      </p:sp>
      <p:sp>
        <p:nvSpPr>
          <p:cNvPr id="116941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69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495873-5ED5-4245-B288-6FCAE96A1507}" type="slidenum">
              <a:rPr lang="en-US"/>
              <a:pPr/>
              <a:t>6</a:t>
            </a:fld>
            <a:endParaRPr lang="en-US"/>
          </a:p>
        </p:txBody>
      </p:sp>
      <p:sp>
        <p:nvSpPr>
          <p:cNvPr id="1015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15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BA6796-3F7A-A240-951C-AAF125D48232}" type="slidenum">
              <a:rPr lang="en-US"/>
              <a:pPr/>
              <a:t>7</a:t>
            </a:fld>
            <a:endParaRPr lang="en-US"/>
          </a:p>
        </p:txBody>
      </p:sp>
      <p:sp>
        <p:nvSpPr>
          <p:cNvPr id="121241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12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4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2245453-3C58-AC4E-9C31-0D6E5D24F934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8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572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24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E87736-83AD-5C41-B38E-280B099E62D5}" type="slidenum">
              <a:rPr lang="en-US"/>
              <a:pPr/>
              <a:t>11</a:t>
            </a:fld>
            <a:endParaRPr lang="en-US"/>
          </a:p>
        </p:txBody>
      </p:sp>
      <p:sp>
        <p:nvSpPr>
          <p:cNvPr id="87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78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573D51-BC3E-0146-AA82-71B258655389}" type="slidenum">
              <a:rPr lang="en-US"/>
              <a:pPr/>
              <a:t>12</a:t>
            </a:fld>
            <a:endParaRPr lang="en-US"/>
          </a:p>
        </p:txBody>
      </p:sp>
      <p:sp>
        <p:nvSpPr>
          <p:cNvPr id="957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57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8E59E-47AF-E349-BC8E-C37F89964E92}" type="datetimeFigureOut">
              <a:rPr lang="en-US" smtClean="0"/>
              <a:t>7/16/14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9FBE1-FEF6-A343-BD89-10567648E8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002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8E59E-47AF-E349-BC8E-C37F89964E92}" type="datetimeFigureOut">
              <a:rPr lang="en-US" smtClean="0"/>
              <a:t>7/16/14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9FBE1-FEF6-A343-BD89-10567648E8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254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8E59E-47AF-E349-BC8E-C37F89964E92}" type="datetimeFigureOut">
              <a:rPr lang="en-US" smtClean="0"/>
              <a:t>7/16/14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9FBE1-FEF6-A343-BD89-10567648E8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524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8E59E-47AF-E349-BC8E-C37F89964E92}" type="datetimeFigureOut">
              <a:rPr lang="en-US" smtClean="0"/>
              <a:t>7/16/14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9FBE1-FEF6-A343-BD89-10567648E8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813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8E59E-47AF-E349-BC8E-C37F89964E92}" type="datetimeFigureOut">
              <a:rPr lang="en-US" smtClean="0"/>
              <a:t>7/16/14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9FBE1-FEF6-A343-BD89-10567648E8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876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8E59E-47AF-E349-BC8E-C37F89964E92}" type="datetimeFigureOut">
              <a:rPr lang="en-US" smtClean="0"/>
              <a:t>7/16/14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9FBE1-FEF6-A343-BD89-10567648E8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204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8E59E-47AF-E349-BC8E-C37F89964E92}" type="datetimeFigureOut">
              <a:rPr lang="en-US" smtClean="0"/>
              <a:t>7/16/14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9FBE1-FEF6-A343-BD89-10567648E8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667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8E59E-47AF-E349-BC8E-C37F89964E92}" type="datetimeFigureOut">
              <a:rPr lang="en-US" smtClean="0"/>
              <a:t>7/16/14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9FBE1-FEF6-A343-BD89-10567648E8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053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8E59E-47AF-E349-BC8E-C37F89964E92}" type="datetimeFigureOut">
              <a:rPr lang="en-US" smtClean="0"/>
              <a:t>7/16/14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9FBE1-FEF6-A343-BD89-10567648E8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376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8E59E-47AF-E349-BC8E-C37F89964E92}" type="datetimeFigureOut">
              <a:rPr lang="en-US" smtClean="0"/>
              <a:t>7/16/14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9FBE1-FEF6-A343-BD89-10567648E8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866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8E59E-47AF-E349-BC8E-C37F89964E92}" type="datetimeFigureOut">
              <a:rPr lang="en-US" smtClean="0"/>
              <a:t>7/16/14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9FBE1-FEF6-A343-BD89-10567648E8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036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8E59E-47AF-E349-BC8E-C37F89964E92}" type="datetimeFigureOut">
              <a:rPr lang="en-US" smtClean="0"/>
              <a:t>7/16/14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9FBE1-FEF6-A343-BD89-10567648E8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412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???" TargetMode="External"/><Relationship Id="rId4" Type="http://schemas.openxmlformats.org/officeDocument/2006/relationships/image" Target="../media/image9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14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15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7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0.png"/><Relationship Id="rId1" Type="http://schemas.microsoft.com/office/2007/relationships/media" Target="file://localhost/Users/sbravo/Dropbox/10ms_event_movie.avi" TargetMode="External"/><Relationship Id="rId2" Type="http://schemas.openxmlformats.org/officeDocument/2006/relationships/video" Target="file://localhost/Users/sbravo/Dropbox/10ms_event_movie.avi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5.png"/><Relationship Id="rId1" Type="http://schemas.microsoft.com/office/2007/relationships/media" Target="../media/media4.mov"/><Relationship Id="rId2" Type="http://schemas.openxmlformats.org/officeDocument/2006/relationships/video" Target="../media/media4.mov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hyperlink" Target="https://www.youtube.com/watch?feature=player_embedded&amp;v=ioDGTpwGLWE" TargetMode="External"/><Relationship Id="rId5" Type="http://schemas.openxmlformats.org/officeDocument/2006/relationships/hyperlink" Target="https://www.youtube.com/watch?v=j9gFLFXzjPY%23t=53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4.png"/><Relationship Id="rId5" Type="http://schemas.openxmlformats.org/officeDocument/2006/relationships/oleObject" Target="../embeddings/Microsoft_Equation1.bin"/><Relationship Id="rId6" Type="http://schemas.openxmlformats.org/officeDocument/2006/relationships/image" Target="../media/image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5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eg"/><Relationship Id="rId4" Type="http://schemas.openxmlformats.org/officeDocument/2006/relationships/slideLayout" Target="../slideLayouts/slideLayout7.xml"/><Relationship Id="rId5" Type="http://schemas.openxmlformats.org/officeDocument/2006/relationships/oleObject" Target="../embeddings/oleObject2.bin"/><Relationship Id="rId6" Type="http://schemas.openxmlformats.org/officeDocument/2006/relationships/image" Target="../media/image6.png"/><Relationship Id="rId7" Type="http://schemas.openxmlformats.org/officeDocument/2006/relationships/image" Target="../media/image7.jpeg"/><Relationship Id="rId8" Type="http://schemas.openxmlformats.org/officeDocument/2006/relationships/image" Target="../media/image8.png"/><Relationship Id="rId1" Type="http://schemas.openxmlformats.org/officeDocument/2006/relationships/vmlDrawing" Target="../drawings/vmlDrawing3.vml"/><Relationship Id="rId2" Type="http://schemas.microsoft.com/office/2007/relationships/media" Target="../media/media1.m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Astrophysics @WIPAC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497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446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6158524"/>
              </p:ext>
            </p:extLst>
          </p:nvPr>
        </p:nvGraphicFramePr>
        <p:xfrm>
          <a:off x="-228599" y="0"/>
          <a:ext cx="9372599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" name="Document" r:id="rId3" imgW="16461498" imgH="13184440" progId="Word.Document.12">
                  <p:link updateAutomatic="1"/>
                </p:oleObj>
              </mc:Choice>
              <mc:Fallback>
                <p:oleObj name="Document" r:id="rId3" imgW="16461498" imgH="1318444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28599" y="0"/>
                        <a:ext cx="9372599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74467" name="Group 4"/>
          <p:cNvGrpSpPr>
            <a:grpSpLocks/>
          </p:cNvGrpSpPr>
          <p:nvPr/>
        </p:nvGrpSpPr>
        <p:grpSpPr bwMode="auto">
          <a:xfrm rot="-6480447">
            <a:off x="2710656" y="794544"/>
            <a:ext cx="2960688" cy="2438400"/>
            <a:chOff x="3016" y="799"/>
            <a:chExt cx="1769" cy="1543"/>
          </a:xfrm>
        </p:grpSpPr>
        <p:sp>
          <p:nvSpPr>
            <p:cNvPr id="574469" name="AutoShape 5"/>
            <p:cNvSpPr>
              <a:spLocks noChangeArrowheads="1"/>
            </p:cNvSpPr>
            <p:nvPr/>
          </p:nvSpPr>
          <p:spPr bwMode="auto">
            <a:xfrm rot="-2292378">
              <a:off x="3016" y="1933"/>
              <a:ext cx="635" cy="409"/>
            </a:xfrm>
            <a:prstGeom prst="leftArrow">
              <a:avLst>
                <a:gd name="adj1" fmla="val 50000"/>
                <a:gd name="adj2" fmla="val 38814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74470" name="AutoShape 6"/>
            <p:cNvSpPr>
              <a:spLocks noChangeArrowheads="1"/>
            </p:cNvSpPr>
            <p:nvPr/>
          </p:nvSpPr>
          <p:spPr bwMode="auto">
            <a:xfrm rot="-9217088">
              <a:off x="4150" y="799"/>
              <a:ext cx="635" cy="409"/>
            </a:xfrm>
            <a:prstGeom prst="leftArrow">
              <a:avLst>
                <a:gd name="adj1" fmla="val 50000"/>
                <a:gd name="adj2" fmla="val 38814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574468" name="Title 1"/>
          <p:cNvSpPr>
            <a:spLocks noGrp="1"/>
          </p:cNvSpPr>
          <p:nvPr>
            <p:ph type="title" idx="4294967295"/>
          </p:nvPr>
        </p:nvSpPr>
        <p:spPr>
          <a:xfrm>
            <a:off x="6248400" y="5334000"/>
            <a:ext cx="8229600" cy="11430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sz="3200" dirty="0">
                <a:solidFill>
                  <a:schemeClr val="bg1"/>
                </a:solidFill>
                <a:latin typeface="Myriad Pro"/>
                <a:ea typeface="ＭＳ Ｐゴシック" charset="0"/>
                <a:cs typeface="Myriad Pro"/>
              </a:rPr>
              <a:t>active galaxy</a:t>
            </a:r>
            <a:br>
              <a:rPr lang="en-US" sz="3200" dirty="0">
                <a:solidFill>
                  <a:schemeClr val="bg1"/>
                </a:solidFill>
                <a:latin typeface="Myriad Pro"/>
                <a:ea typeface="ＭＳ Ｐゴシック" charset="0"/>
                <a:cs typeface="Myriad Pro"/>
              </a:rPr>
            </a:br>
            <a:r>
              <a:rPr lang="en-US" sz="3200" dirty="0">
                <a:solidFill>
                  <a:schemeClr val="bg1"/>
                </a:solidFill>
                <a:latin typeface="Myriad Pro"/>
                <a:ea typeface="ＭＳ Ｐゴシック" charset="0"/>
                <a:cs typeface="Myriad Pro"/>
              </a:rPr>
              <a:t/>
            </a:r>
            <a:br>
              <a:rPr lang="en-US" sz="3200" dirty="0">
                <a:solidFill>
                  <a:schemeClr val="bg1"/>
                </a:solidFill>
                <a:latin typeface="Myriad Pro"/>
                <a:ea typeface="ＭＳ Ｐゴシック" charset="0"/>
                <a:cs typeface="Myriad Pro"/>
              </a:rPr>
            </a:br>
            <a:r>
              <a:rPr lang="en-US" sz="2400" dirty="0">
                <a:solidFill>
                  <a:schemeClr val="bg1"/>
                </a:solidFill>
                <a:latin typeface="Myriad Pro"/>
                <a:ea typeface="ＭＳ Ｐゴシック" charset="0"/>
                <a:cs typeface="Myriad Pro"/>
              </a:rPr>
              <a:t>particle flows near</a:t>
            </a:r>
            <a:br>
              <a:rPr lang="en-US" sz="2400" dirty="0">
                <a:solidFill>
                  <a:schemeClr val="bg1"/>
                </a:solidFill>
                <a:latin typeface="Myriad Pro"/>
                <a:ea typeface="ＭＳ Ｐゴシック" charset="0"/>
                <a:cs typeface="Myriad Pro"/>
              </a:rPr>
            </a:br>
            <a:r>
              <a:rPr lang="en-US" sz="2400" dirty="0">
                <a:solidFill>
                  <a:schemeClr val="bg1"/>
                </a:solidFill>
                <a:latin typeface="Myriad Pro"/>
                <a:ea typeface="ＭＳ Ｐゴシック" charset="0"/>
                <a:cs typeface="Myriad Pro"/>
              </a:rPr>
              <a:t>supermassive</a:t>
            </a:r>
            <a:br>
              <a:rPr lang="en-US" sz="2400" dirty="0">
                <a:solidFill>
                  <a:schemeClr val="bg1"/>
                </a:solidFill>
                <a:latin typeface="Myriad Pro"/>
                <a:ea typeface="ＭＳ Ｐゴシック" charset="0"/>
                <a:cs typeface="Myriad Pro"/>
              </a:rPr>
            </a:br>
            <a:r>
              <a:rPr lang="en-US" sz="2400" dirty="0">
                <a:solidFill>
                  <a:schemeClr val="bg1"/>
                </a:solidFill>
                <a:latin typeface="Myriad Pro"/>
                <a:ea typeface="ＭＳ Ｐゴシック" charset="0"/>
                <a:cs typeface="Myriad Pro"/>
              </a:rPr>
              <a:t>black hole</a:t>
            </a:r>
            <a:r>
              <a:rPr lang="en-US" sz="4000" dirty="0">
                <a:latin typeface="Myriad Pro"/>
                <a:ea typeface="ＭＳ Ｐゴシック" charset="0"/>
                <a:cs typeface="Myriad Pro"/>
              </a:rPr>
              <a:t/>
            </a:r>
            <a:br>
              <a:rPr lang="en-US" sz="4000" dirty="0">
                <a:latin typeface="Myriad Pro"/>
                <a:ea typeface="ＭＳ Ｐゴシック" charset="0"/>
                <a:cs typeface="Myriad Pro"/>
              </a:rPr>
            </a:br>
            <a:endParaRPr lang="en-US" sz="4000" dirty="0">
              <a:latin typeface="Myriad Pro"/>
              <a:ea typeface="ＭＳ Ｐゴシック" charset="0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340600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93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91"/>
          <a:stretch>
            <a:fillRect/>
          </a:stretch>
        </p:blipFill>
        <p:spPr bwMode="auto">
          <a:xfrm>
            <a:off x="5293532" y="884956"/>
            <a:ext cx="3692525" cy="573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69378" name="Rectangle 2"/>
          <p:cNvSpPr>
            <a:spLocks noGrp="1" noChangeArrowheads="1"/>
          </p:cNvSpPr>
          <p:nvPr>
            <p:ph type="title"/>
          </p:nvPr>
        </p:nvSpPr>
        <p:spPr>
          <a:xfrm>
            <a:off x="477258" y="15240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Myriad Pro"/>
                <a:cs typeface="Myriad Pro"/>
              </a:rPr>
              <a:t>Astronomy with </a:t>
            </a:r>
            <a:r>
              <a:rPr lang="en-US" dirty="0" smtClean="0">
                <a:solidFill>
                  <a:schemeClr val="tx1"/>
                </a:solidFill>
                <a:latin typeface="Myriad Pro"/>
                <a:cs typeface="Myriad Pro"/>
              </a:rPr>
              <a:t>Neutrinos</a:t>
            </a:r>
            <a:endParaRPr lang="en-US" dirty="0">
              <a:solidFill>
                <a:schemeClr val="tx1"/>
              </a:solidFill>
              <a:latin typeface="Myriad Pro"/>
              <a:cs typeface="Myriad Pro"/>
            </a:endParaRPr>
          </a:p>
        </p:txBody>
      </p:sp>
      <p:sp>
        <p:nvSpPr>
          <p:cNvPr id="869383" name="Line 7"/>
          <p:cNvSpPr>
            <a:spLocks noChangeShapeType="1"/>
          </p:cNvSpPr>
          <p:nvPr/>
        </p:nvSpPr>
        <p:spPr bwMode="auto">
          <a:xfrm>
            <a:off x="5105400" y="5486400"/>
            <a:ext cx="990600" cy="7620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9387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430223" y="1373800"/>
            <a:ext cx="5103993" cy="4953000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  <a:cs typeface="Myriad Pro"/>
              </a:rPr>
              <a:t>Neutrinos</a:t>
            </a:r>
            <a:r>
              <a:rPr lang="en-US" sz="2400" dirty="0">
                <a:solidFill>
                  <a:schemeClr val="accent2"/>
                </a:solidFill>
                <a:latin typeface="Myriad Pro"/>
                <a:cs typeface="Myriad Pro"/>
              </a:rPr>
              <a:t> </a:t>
            </a:r>
            <a:r>
              <a:rPr lang="en-US" sz="2400" dirty="0">
                <a:latin typeface="Myriad Pro"/>
                <a:cs typeface="Myriad Pro"/>
              </a:rPr>
              <a:t>are the ideal </a:t>
            </a:r>
            <a:r>
              <a:rPr lang="ja-JP" altLang="en-US" sz="2400" dirty="0">
                <a:latin typeface="Myriad Pro"/>
                <a:cs typeface="Myriad Pro"/>
              </a:rPr>
              <a:t>“</a:t>
            </a:r>
            <a:r>
              <a:rPr lang="en-US" sz="2400" dirty="0">
                <a:latin typeface="Myriad Pro"/>
                <a:cs typeface="Myriad Pro"/>
              </a:rPr>
              <a:t>messenger particle:</a:t>
            </a:r>
            <a:r>
              <a:rPr lang="ja-JP" altLang="en-US" sz="2400" dirty="0">
                <a:latin typeface="Myriad Pro"/>
                <a:cs typeface="Myriad Pro"/>
              </a:rPr>
              <a:t>”</a:t>
            </a:r>
            <a:endParaRPr lang="en-US" sz="2400" dirty="0">
              <a:latin typeface="Myriad Pro"/>
              <a:cs typeface="Myriad Pro"/>
            </a:endParaRP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endParaRPr lang="en-US" sz="2400" dirty="0">
              <a:latin typeface="Myriad Pro"/>
              <a:cs typeface="Myriad Pro"/>
            </a:endParaRPr>
          </a:p>
          <a:p>
            <a:pPr lvl="1">
              <a:buClr>
                <a:schemeClr val="tx1">
                  <a:lumMod val="75000"/>
                  <a:lumOff val="25000"/>
                </a:schemeClr>
              </a:buClr>
            </a:pPr>
            <a:r>
              <a:rPr lang="en-US" sz="2400" dirty="0">
                <a:latin typeface="Myriad Pro"/>
                <a:cs typeface="Myriad Pro"/>
              </a:rPr>
              <a:t>Neutrinos propagate in a straight line and are not easily absorbed - they can get away from the source!</a:t>
            </a:r>
          </a:p>
          <a:p>
            <a:pPr lvl="1">
              <a:buClr>
                <a:schemeClr val="tx1">
                  <a:lumMod val="75000"/>
                  <a:lumOff val="25000"/>
                </a:schemeClr>
              </a:buClr>
            </a:pPr>
            <a:endParaRPr lang="en-US" sz="2400" dirty="0">
              <a:latin typeface="Myriad Pro"/>
              <a:cs typeface="Myriad Pro"/>
            </a:endParaRPr>
          </a:p>
          <a:p>
            <a:pPr lvl="1">
              <a:buClr>
                <a:schemeClr val="tx1">
                  <a:lumMod val="75000"/>
                  <a:lumOff val="25000"/>
                </a:schemeClr>
              </a:buClr>
            </a:pPr>
            <a:r>
              <a:rPr lang="en-US" sz="2400" dirty="0">
                <a:latin typeface="Myriad Pro"/>
                <a:cs typeface="Myriad Pro"/>
              </a:rPr>
              <a:t>However, they are not easily</a:t>
            </a:r>
            <a:r>
              <a:rPr lang="en-US" sz="2400" dirty="0">
                <a:solidFill>
                  <a:schemeClr val="tx2"/>
                </a:solidFill>
                <a:latin typeface="Myriad Pro"/>
                <a:cs typeface="Myriad Pro"/>
              </a:rPr>
              <a:t> </a:t>
            </a:r>
            <a:r>
              <a:rPr lang="ja-JP" altLang="en-US" sz="2400" dirty="0">
                <a:solidFill>
                  <a:schemeClr val="tx2"/>
                </a:solidFill>
                <a:latin typeface="Myriad Pro"/>
                <a:cs typeface="Myriad Pro"/>
              </a:rPr>
              <a:t>“</a:t>
            </a:r>
            <a:r>
              <a:rPr lang="en-US" sz="2400" dirty="0">
                <a:solidFill>
                  <a:schemeClr val="tx2"/>
                </a:solidFill>
                <a:latin typeface="Myriad Pro"/>
                <a:cs typeface="Myriad Pro"/>
              </a:rPr>
              <a:t>absorbed</a:t>
            </a:r>
            <a:r>
              <a:rPr lang="ja-JP" altLang="en-US" sz="2400" dirty="0">
                <a:solidFill>
                  <a:schemeClr val="tx2"/>
                </a:solidFill>
                <a:latin typeface="Myriad Pro"/>
                <a:cs typeface="Myriad Pro"/>
              </a:rPr>
              <a:t>”</a:t>
            </a:r>
            <a:r>
              <a:rPr lang="en-US" sz="2400" dirty="0">
                <a:solidFill>
                  <a:schemeClr val="tx2"/>
                </a:solidFill>
                <a:latin typeface="Myriad Pro"/>
                <a:cs typeface="Myriad Pro"/>
              </a:rPr>
              <a:t> in detectors, either… we need km</a:t>
            </a:r>
            <a:r>
              <a:rPr lang="en-US" sz="2400" baseline="30000" dirty="0">
                <a:solidFill>
                  <a:schemeClr val="tx2"/>
                </a:solidFill>
                <a:latin typeface="Myriad Pro"/>
                <a:cs typeface="Myriad Pro"/>
              </a:rPr>
              <a:t>3</a:t>
            </a:r>
            <a:r>
              <a:rPr lang="en-US" sz="2400" dirty="0">
                <a:solidFill>
                  <a:schemeClr val="tx2"/>
                </a:solidFill>
                <a:latin typeface="Myriad Pro"/>
                <a:cs typeface="Myriad Pro"/>
              </a:rPr>
              <a:t> size detectors!</a:t>
            </a:r>
            <a:endParaRPr lang="en-US" sz="2400" dirty="0">
              <a:latin typeface="Myriad Pro"/>
              <a:cs typeface="Myriad Pro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854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252" name="Rectangle 4"/>
          <p:cNvSpPr>
            <a:spLocks noGrp="1" noChangeArrowheads="1"/>
          </p:cNvSpPr>
          <p:nvPr>
            <p:ph type="title"/>
          </p:nvPr>
        </p:nvSpPr>
        <p:spPr>
          <a:xfrm>
            <a:off x="990600" y="228600"/>
            <a:ext cx="7467600" cy="533400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chemeClr val="tx1"/>
                </a:solidFill>
                <a:latin typeface="Myriad Pro"/>
                <a:cs typeface="Myriad Pro"/>
              </a:rPr>
              <a:t>Requirements for a Neutrino Detector</a:t>
            </a:r>
            <a:endParaRPr lang="en-US" dirty="0">
              <a:solidFill>
                <a:schemeClr val="tx1"/>
              </a:solidFill>
              <a:latin typeface="Myriad Pro"/>
              <a:cs typeface="Myriad Pro"/>
            </a:endParaRPr>
          </a:p>
        </p:txBody>
      </p:sp>
      <p:sp>
        <p:nvSpPr>
          <p:cNvPr id="949253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en-US" sz="2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  <a:cs typeface="Myriad Pro"/>
              </a:rPr>
              <a:t>Large detector volumes </a:t>
            </a:r>
            <a:r>
              <a:rPr lang="en-US" sz="2200" b="0" dirty="0">
                <a:latin typeface="Myriad Pro"/>
                <a:cs typeface="Myriad Pro"/>
              </a:rPr>
              <a:t>- of order ~ km</a:t>
            </a:r>
            <a:r>
              <a:rPr lang="en-US" sz="2200" b="0" baseline="30000" dirty="0">
                <a:latin typeface="Myriad Pro"/>
                <a:cs typeface="Myriad Pro"/>
              </a:rPr>
              <a:t>3</a:t>
            </a:r>
            <a:r>
              <a:rPr lang="en-US" sz="2200" b="0" dirty="0">
                <a:latin typeface="Myriad Pro"/>
                <a:cs typeface="Myriad Pro"/>
              </a:rPr>
              <a:t> if we want to detect a few neutrinos from astrophysical sources per year…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endParaRPr lang="en-US" sz="1000" b="0" dirty="0">
              <a:latin typeface="Myriad Pro"/>
              <a:cs typeface="Myriad Pro"/>
            </a:endParaRP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en-US" sz="2200" b="0" dirty="0">
                <a:latin typeface="Myriad Pro"/>
                <a:cs typeface="Myriad Pro"/>
              </a:rPr>
              <a:t>Neutrinos must </a:t>
            </a:r>
            <a:r>
              <a:rPr lang="en-US" sz="2200" b="0" dirty="0">
                <a:solidFill>
                  <a:srgbClr val="404040"/>
                </a:solidFill>
                <a:latin typeface="Myriad Pro"/>
                <a:cs typeface="Myriad Pro"/>
              </a:rPr>
              <a:t>interact</a:t>
            </a:r>
            <a:r>
              <a:rPr lang="en-US" sz="2200" b="0" dirty="0">
                <a:latin typeface="Myriad Pro"/>
                <a:cs typeface="Myriad Pro"/>
              </a:rPr>
              <a:t> near or in the detector and produce a particle that can be detected, for example a </a:t>
            </a:r>
            <a:r>
              <a:rPr lang="en-US" sz="2200" b="0" dirty="0" err="1">
                <a:latin typeface="Myriad Pro"/>
                <a:cs typeface="Myriad Pro"/>
              </a:rPr>
              <a:t>muon</a:t>
            </a:r>
            <a:r>
              <a:rPr lang="en-US" sz="2200" b="0" dirty="0">
                <a:latin typeface="Myriad Pro"/>
                <a:cs typeface="Myriad Pro"/>
              </a:rPr>
              <a:t>.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endParaRPr lang="en-US" sz="1000" b="0" dirty="0">
              <a:latin typeface="Myriad Pro"/>
              <a:cs typeface="Myriad Pro"/>
            </a:endParaRP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en-US" sz="2200" b="0" dirty="0">
                <a:latin typeface="Myriad Pro"/>
                <a:cs typeface="Myriad Pro"/>
              </a:rPr>
              <a:t>The detector must be </a:t>
            </a:r>
            <a:r>
              <a:rPr lang="en-US" sz="2200" b="0" dirty="0">
                <a:solidFill>
                  <a:srgbClr val="404040"/>
                </a:solidFill>
                <a:latin typeface="Myriad Pro"/>
                <a:cs typeface="Myriad Pro"/>
              </a:rPr>
              <a:t>shielded from the enormous background </a:t>
            </a:r>
            <a:r>
              <a:rPr lang="en-US" sz="2200" b="0" dirty="0">
                <a:latin typeface="Myriad Pro"/>
                <a:cs typeface="Myriad Pro"/>
              </a:rPr>
              <a:t>of atmospheric </a:t>
            </a:r>
            <a:r>
              <a:rPr lang="en-US" sz="2200" b="0" dirty="0" err="1">
                <a:latin typeface="Myriad Pro"/>
                <a:cs typeface="Myriad Pro"/>
              </a:rPr>
              <a:t>muons</a:t>
            </a:r>
            <a:r>
              <a:rPr lang="en-US" sz="2200" b="0" dirty="0">
                <a:latin typeface="Myriad Pro"/>
                <a:cs typeface="Myriad Pro"/>
              </a:rPr>
              <a:t>, so it needs to be deep below some absorbing material.  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endParaRPr lang="en-US" sz="1000" b="0" dirty="0">
              <a:latin typeface="Myriad Pro"/>
              <a:cs typeface="Myriad Pro"/>
            </a:endParaRP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en-US" sz="2200" b="0" dirty="0">
                <a:latin typeface="Myriad Pro"/>
                <a:cs typeface="Myriad Pro"/>
              </a:rPr>
              <a:t>At the same time, the </a:t>
            </a:r>
            <a:r>
              <a:rPr lang="en-US" sz="2200" b="0" dirty="0">
                <a:solidFill>
                  <a:srgbClr val="404040"/>
                </a:solidFill>
                <a:latin typeface="Myriad Pro"/>
                <a:cs typeface="Myriad Pro"/>
              </a:rPr>
              <a:t>absorbing material </a:t>
            </a:r>
            <a:r>
              <a:rPr lang="en-US" sz="2200" b="0" dirty="0">
                <a:latin typeface="Myriad Pro"/>
                <a:cs typeface="Myriad Pro"/>
              </a:rPr>
              <a:t>must allow for detection of light from particles created by neutrinos.  </a:t>
            </a:r>
          </a:p>
        </p:txBody>
      </p:sp>
    </p:spTree>
    <p:extLst>
      <p:ext uri="{BB962C8B-B14F-4D97-AF65-F5344CB8AC3E}">
        <p14:creationId xmlns:p14="http://schemas.microsoft.com/office/powerpoint/2010/main" val="1255352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14, 2010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1649666" name="Picture 2" descr="http://icecube.wisc.edu/icecube/masterclass/media/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9720" cy="68922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76770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838200"/>
            <a:ext cx="5923280" cy="46736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 bwMode="auto">
          <a:xfrm rot="2543678">
            <a:off x="5186940" y="3933208"/>
            <a:ext cx="2495583" cy="782373"/>
          </a:xfrm>
          <a:prstGeom prst="ellipse">
            <a:avLst/>
          </a:prstGeom>
          <a:solidFill>
            <a:schemeClr val="accent6">
              <a:alpha val="16000"/>
            </a:schemeClr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0" y="4267200"/>
            <a:ext cx="13310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2D2D8A"/>
                </a:solidFill>
              </a:rPr>
              <a:t>IceCube</a:t>
            </a:r>
            <a:endParaRPr lang="en-US" dirty="0">
              <a:solidFill>
                <a:srgbClr val="2D2D8A"/>
              </a:solidFill>
            </a:endParaRPr>
          </a:p>
        </p:txBody>
      </p:sp>
      <p:cxnSp>
        <p:nvCxnSpPr>
          <p:cNvPr id="7" name="Straight Arrow Connector 6"/>
          <p:cNvCxnSpPr>
            <a:stCxn id="5" idx="1"/>
            <a:endCxn id="4" idx="7"/>
          </p:cNvCxnSpPr>
          <p:nvPr/>
        </p:nvCxnSpPr>
        <p:spPr bwMode="auto">
          <a:xfrm flipH="1">
            <a:off x="7272842" y="4498033"/>
            <a:ext cx="347158" cy="21697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" name="Rectangle 1"/>
          <p:cNvSpPr/>
          <p:nvPr/>
        </p:nvSpPr>
        <p:spPr>
          <a:xfrm>
            <a:off x="413371" y="5446694"/>
            <a:ext cx="8293487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en-US" b="0" dirty="0" smtClean="0">
                <a:latin typeface="Myriad Pro"/>
                <a:cs typeface="Myriad Pro"/>
              </a:rPr>
              <a:t>Neutrinos are produced wherever there are nuclear reactions.  More than 50 trillion (50</a:t>
            </a:r>
            <a:r>
              <a:rPr lang="en-US" b="0" dirty="0" smtClean="0">
                <a:latin typeface="Myriad Pro"/>
                <a:cs typeface="Myriad Pro"/>
                <a:sym typeface="Symbol" charset="0"/>
              </a:rPr>
              <a:t></a:t>
            </a:r>
            <a:r>
              <a:rPr lang="en-US" b="0" dirty="0" smtClean="0">
                <a:latin typeface="Myriad Pro"/>
                <a:cs typeface="Myriad Pro"/>
              </a:rPr>
              <a:t>10</a:t>
            </a:r>
            <a:r>
              <a:rPr lang="en-US" b="0" baseline="30000" dirty="0" smtClean="0">
                <a:latin typeface="Myriad Pro"/>
                <a:cs typeface="Myriad Pro"/>
              </a:rPr>
              <a:t>12</a:t>
            </a:r>
            <a:r>
              <a:rPr lang="en-US" b="0" dirty="0" smtClean="0">
                <a:latin typeface="Myriad Pro"/>
                <a:cs typeface="Myriad Pro"/>
              </a:rPr>
              <a:t>) solar neutrinos pass through your body every second.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endParaRPr lang="en-US" sz="900" b="0" dirty="0" smtClean="0">
              <a:latin typeface="Myriad Pro"/>
              <a:cs typeface="Myriad Pro"/>
            </a:endParaRP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en-US" b="0" dirty="0" smtClean="0">
                <a:latin typeface="Myriad Pro"/>
                <a:cs typeface="Myriad Pro"/>
              </a:rPr>
              <a:t>Neutrinos rarely interact - they just zip through almost everything - and are therefore hard to detect! </a:t>
            </a:r>
            <a:endParaRPr lang="en-US" b="0" dirty="0">
              <a:latin typeface="Myriad Pro"/>
              <a:cs typeface="Myriad Pro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77258" y="1524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Myriad Pro"/>
                <a:cs typeface="Myriad Pro"/>
              </a:rPr>
              <a:t>Neutrino production</a:t>
            </a:r>
            <a:endParaRPr lang="en-US" dirty="0"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2515722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14, 2010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904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04195" name="Text Box 3"/>
          <p:cNvSpPr txBox="1">
            <a:spLocks noChangeArrowheads="1"/>
          </p:cNvSpPr>
          <p:nvPr/>
        </p:nvSpPr>
        <p:spPr bwMode="auto">
          <a:xfrm>
            <a:off x="1906466" y="5457825"/>
            <a:ext cx="53325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Myriad Pro"/>
                <a:cs typeface="Myriad Pro"/>
              </a:rPr>
              <a:t>Blue light travels 200+ meters in ice…</a:t>
            </a:r>
          </a:p>
        </p:txBody>
      </p:sp>
    </p:spTree>
    <p:extLst>
      <p:ext uri="{BB962C8B-B14F-4D97-AF65-F5344CB8AC3E}">
        <p14:creationId xmlns:p14="http://schemas.microsoft.com/office/powerpoint/2010/main" val="2669172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22" name="Picture 2" descr="markov+ponte-kle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91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23" name="Text Box 3"/>
          <p:cNvSpPr txBox="1">
            <a:spLocks noChangeArrowheads="1"/>
          </p:cNvSpPr>
          <p:nvPr/>
        </p:nvSpPr>
        <p:spPr bwMode="auto">
          <a:xfrm>
            <a:off x="179388" y="355600"/>
            <a:ext cx="21685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3200" b="1" dirty="0">
                <a:solidFill>
                  <a:srgbClr val="FFFFFF"/>
                </a:solidFill>
              </a:rPr>
              <a:t>M. </a:t>
            </a:r>
            <a:r>
              <a:rPr lang="de-DE" sz="3200" b="1" dirty="0" err="1">
                <a:solidFill>
                  <a:srgbClr val="FFFFFF"/>
                </a:solidFill>
              </a:rPr>
              <a:t>Markov</a:t>
            </a:r>
            <a:endParaRPr lang="de-DE" sz="3200" b="1" dirty="0">
              <a:solidFill>
                <a:srgbClr val="FFFFFF"/>
              </a:solidFill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3200" b="1" dirty="0">
                <a:solidFill>
                  <a:srgbClr val="FFFFFF"/>
                </a:solidFill>
              </a:rPr>
              <a:t>1960</a:t>
            </a:r>
            <a:endParaRPr lang="en-US" sz="3200" b="1" dirty="0">
              <a:solidFill>
                <a:srgbClr val="FFFFFF"/>
              </a:solidFill>
            </a:endParaRPr>
          </a:p>
        </p:txBody>
      </p:sp>
      <p:sp>
        <p:nvSpPr>
          <p:cNvPr id="593924" name="Text Box 4"/>
          <p:cNvSpPr txBox="1">
            <a:spLocks noChangeArrowheads="1"/>
          </p:cNvSpPr>
          <p:nvPr/>
        </p:nvSpPr>
        <p:spPr bwMode="auto">
          <a:xfrm>
            <a:off x="5334000" y="355600"/>
            <a:ext cx="38369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3200" b="1">
                <a:solidFill>
                  <a:srgbClr val="FFFFFF"/>
                </a:solidFill>
              </a:rPr>
              <a:t>        B. Pontecorvo</a:t>
            </a:r>
            <a:endParaRPr lang="en-US" sz="3200" b="1">
              <a:solidFill>
                <a:srgbClr val="FFFFFF"/>
              </a:solidFill>
            </a:endParaRPr>
          </a:p>
        </p:txBody>
      </p:sp>
      <p:sp>
        <p:nvSpPr>
          <p:cNvPr id="593925" name="Text Box 5"/>
          <p:cNvSpPr txBox="1">
            <a:spLocks noChangeArrowheads="1"/>
          </p:cNvSpPr>
          <p:nvPr/>
        </p:nvSpPr>
        <p:spPr bwMode="auto">
          <a:xfrm>
            <a:off x="304800" y="4775200"/>
            <a:ext cx="3803650" cy="1930400"/>
          </a:xfrm>
          <a:prstGeom prst="rect">
            <a:avLst/>
          </a:prstGeom>
          <a:solidFill>
            <a:srgbClr val="B2B2B2">
              <a:alpha val="81175"/>
            </a:srgbClr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2000">
                <a:solidFill>
                  <a:srgbClr val="FFFFFF"/>
                </a:solidFill>
              </a:rPr>
              <a:t>M.Markov :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2000">
                <a:solidFill>
                  <a:srgbClr val="FFFFFF"/>
                </a:solidFill>
              </a:rPr>
              <a:t>we propose to install detectors 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2000">
                <a:solidFill>
                  <a:srgbClr val="FFFFFF"/>
                </a:solidFill>
              </a:rPr>
              <a:t>deep in a lake or in the sea and 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2000">
                <a:solidFill>
                  <a:srgbClr val="FFFFFF"/>
                </a:solidFill>
              </a:rPr>
              <a:t>to determine the direction of 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2000">
                <a:solidFill>
                  <a:srgbClr val="FFFFFF"/>
                </a:solidFill>
              </a:rPr>
              <a:t>charged particles with the help 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2000">
                <a:solidFill>
                  <a:srgbClr val="FFFFFF"/>
                </a:solidFill>
              </a:rPr>
              <a:t>of Cherenkov radiation.</a:t>
            </a:r>
            <a:endParaRPr lang="en-US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68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424" name="Rectangle 16"/>
          <p:cNvSpPr>
            <a:spLocks noChangeArrowheads="1"/>
          </p:cNvSpPr>
          <p:nvPr/>
        </p:nvSpPr>
        <p:spPr bwMode="auto">
          <a:xfrm>
            <a:off x="0" y="1413880"/>
            <a:ext cx="9144000" cy="493776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913423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9630227"/>
              </p:ext>
            </p:extLst>
          </p:nvPr>
        </p:nvGraphicFramePr>
        <p:xfrm>
          <a:off x="0" y="1403480"/>
          <a:ext cx="6374603" cy="49523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0" name="Image" r:id="rId4" imgW="6374603" imgH="4952381" progId="">
                  <p:embed/>
                </p:oleObj>
              </mc:Choice>
              <mc:Fallback>
                <p:oleObj name="Image" r:id="rId4" imgW="6374603" imgH="4952381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403480"/>
                        <a:ext cx="6374603" cy="49523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34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tx1"/>
                </a:solidFill>
                <a:latin typeface="Myriad Pro"/>
                <a:cs typeface="Myriad Pro"/>
              </a:rPr>
              <a:t>IceCube</a:t>
            </a:r>
            <a:r>
              <a:rPr lang="en-US" dirty="0">
                <a:solidFill>
                  <a:schemeClr val="tx1"/>
                </a:solidFill>
                <a:latin typeface="Myriad Pro"/>
                <a:cs typeface="Myriad Pro"/>
              </a:rPr>
              <a:t> Concept</a:t>
            </a:r>
          </a:p>
        </p:txBody>
      </p:sp>
      <p:sp>
        <p:nvSpPr>
          <p:cNvPr id="913413" name="Line 5"/>
          <p:cNvSpPr>
            <a:spLocks noChangeShapeType="1"/>
          </p:cNvSpPr>
          <p:nvPr/>
        </p:nvSpPr>
        <p:spPr bwMode="auto">
          <a:xfrm>
            <a:off x="4648200" y="4419600"/>
            <a:ext cx="4114800" cy="1676400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3414" name="Line 6"/>
          <p:cNvSpPr>
            <a:spLocks noChangeShapeType="1"/>
          </p:cNvSpPr>
          <p:nvPr/>
        </p:nvSpPr>
        <p:spPr bwMode="auto">
          <a:xfrm flipH="1" flipV="1">
            <a:off x="5943600" y="4800600"/>
            <a:ext cx="10668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3416" name="Line 8"/>
          <p:cNvSpPr>
            <a:spLocks noChangeShapeType="1"/>
          </p:cNvSpPr>
          <p:nvPr/>
        </p:nvSpPr>
        <p:spPr bwMode="auto">
          <a:xfrm flipH="1" flipV="1">
            <a:off x="381000" y="2438400"/>
            <a:ext cx="4191000" cy="19050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3418" name="Text Box 10"/>
          <p:cNvSpPr txBox="1">
            <a:spLocks noChangeArrowheads="1"/>
          </p:cNvSpPr>
          <p:nvPr/>
        </p:nvSpPr>
        <p:spPr bwMode="auto">
          <a:xfrm>
            <a:off x="5470525" y="5013325"/>
            <a:ext cx="6461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000">
                <a:solidFill>
                  <a:schemeClr val="bg1"/>
                </a:solidFill>
                <a:sym typeface="Symbol" charset="0"/>
              </a:rPr>
              <a:t></a:t>
            </a:r>
            <a:r>
              <a:rPr lang="en-US" sz="4000" baseline="-25000">
                <a:solidFill>
                  <a:schemeClr val="bg1"/>
                </a:solidFill>
                <a:latin typeface="Symbol" charset="0"/>
                <a:sym typeface="Symbol" charset="0"/>
              </a:rPr>
              <a:t></a:t>
            </a:r>
            <a:endParaRPr lang="en-US"/>
          </a:p>
        </p:txBody>
      </p:sp>
      <p:sp>
        <p:nvSpPr>
          <p:cNvPr id="913419" name="Text Box 11"/>
          <p:cNvSpPr txBox="1">
            <a:spLocks noChangeArrowheads="1"/>
          </p:cNvSpPr>
          <p:nvPr/>
        </p:nvSpPr>
        <p:spPr bwMode="auto">
          <a:xfrm>
            <a:off x="3352800" y="3124200"/>
            <a:ext cx="4762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Symbol" charset="0"/>
                <a:sym typeface="Symbol" charset="0"/>
              </a:rPr>
              <a:t></a:t>
            </a:r>
          </a:p>
        </p:txBody>
      </p:sp>
      <p:sp>
        <p:nvSpPr>
          <p:cNvPr id="913421" name="Text Box 13"/>
          <p:cNvSpPr txBox="1">
            <a:spLocks noChangeArrowheads="1"/>
          </p:cNvSpPr>
          <p:nvPr/>
        </p:nvSpPr>
        <p:spPr bwMode="auto">
          <a:xfrm>
            <a:off x="5638800" y="2971800"/>
            <a:ext cx="32766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Myriad Pro"/>
                <a:cs typeface="Myriad Pro"/>
              </a:rPr>
              <a:t>The </a:t>
            </a:r>
            <a:r>
              <a:rPr lang="en-US" sz="2000" b="1" dirty="0" err="1">
                <a:solidFill>
                  <a:schemeClr val="bg1"/>
                </a:solidFill>
                <a:latin typeface="Myriad Pro"/>
                <a:cs typeface="Myriad Pro"/>
              </a:rPr>
              <a:t>muon</a:t>
            </a:r>
            <a:r>
              <a:rPr lang="en-US" sz="2000" b="1" dirty="0">
                <a:solidFill>
                  <a:schemeClr val="bg1"/>
                </a:solidFill>
                <a:latin typeface="Myriad Pro"/>
                <a:cs typeface="Myriad Pro"/>
              </a:rPr>
              <a:t> produces Cherenkov light, and photomultipliers capture and map the light.</a:t>
            </a:r>
          </a:p>
        </p:txBody>
      </p:sp>
      <p:sp>
        <p:nvSpPr>
          <p:cNvPr id="913422" name="AutoShape 14"/>
          <p:cNvSpPr>
            <a:spLocks noChangeArrowheads="1"/>
          </p:cNvSpPr>
          <p:nvPr/>
        </p:nvSpPr>
        <p:spPr bwMode="auto">
          <a:xfrm>
            <a:off x="4343400" y="4114800"/>
            <a:ext cx="533400" cy="533400"/>
          </a:xfrm>
          <a:prstGeom prst="su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778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354" name="Rectangle 2"/>
          <p:cNvSpPr>
            <a:spLocks noChangeArrowheads="1"/>
          </p:cNvSpPr>
          <p:nvPr/>
        </p:nvSpPr>
        <p:spPr bwMode="auto">
          <a:xfrm>
            <a:off x="0" y="1397600"/>
            <a:ext cx="9144000" cy="493776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12435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8019841"/>
              </p:ext>
            </p:extLst>
          </p:nvPr>
        </p:nvGraphicFramePr>
        <p:xfrm>
          <a:off x="1" y="1403481"/>
          <a:ext cx="6374603" cy="49523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4" name="Image" r:id="rId4" imgW="6374603" imgH="4952381" progId="">
                  <p:embed/>
                </p:oleObj>
              </mc:Choice>
              <mc:Fallback>
                <p:oleObj name="Image" r:id="rId4" imgW="6374603" imgH="4952381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" y="1403481"/>
                        <a:ext cx="6374603" cy="49523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43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000000"/>
                </a:solidFill>
                <a:latin typeface="Myriad Pro"/>
                <a:cs typeface="Myriad Pro"/>
              </a:rPr>
              <a:t>IceCube</a:t>
            </a:r>
            <a:r>
              <a:rPr lang="en-US" dirty="0">
                <a:solidFill>
                  <a:srgbClr val="000000"/>
                </a:solidFill>
                <a:latin typeface="Myriad Pro"/>
                <a:cs typeface="Myriad Pro"/>
              </a:rPr>
              <a:t> Concept</a:t>
            </a:r>
          </a:p>
        </p:txBody>
      </p:sp>
      <p:sp>
        <p:nvSpPr>
          <p:cNvPr id="1124357" name="Line 5"/>
          <p:cNvSpPr>
            <a:spLocks noChangeShapeType="1"/>
          </p:cNvSpPr>
          <p:nvPr/>
        </p:nvSpPr>
        <p:spPr bwMode="auto">
          <a:xfrm>
            <a:off x="4648200" y="4419600"/>
            <a:ext cx="4114800" cy="1676400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358" name="Line 6"/>
          <p:cNvSpPr>
            <a:spLocks noChangeShapeType="1"/>
          </p:cNvSpPr>
          <p:nvPr/>
        </p:nvSpPr>
        <p:spPr bwMode="auto">
          <a:xfrm flipH="1" flipV="1">
            <a:off x="5943600" y="4800600"/>
            <a:ext cx="10668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359" name="Line 7"/>
          <p:cNvSpPr>
            <a:spLocks noChangeShapeType="1"/>
          </p:cNvSpPr>
          <p:nvPr/>
        </p:nvSpPr>
        <p:spPr bwMode="auto">
          <a:xfrm flipH="1" flipV="1">
            <a:off x="381000" y="2438400"/>
            <a:ext cx="4191000" cy="19050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360" name="Text Box 8"/>
          <p:cNvSpPr txBox="1">
            <a:spLocks noChangeArrowheads="1"/>
          </p:cNvSpPr>
          <p:nvPr/>
        </p:nvSpPr>
        <p:spPr bwMode="auto">
          <a:xfrm>
            <a:off x="5470525" y="5013325"/>
            <a:ext cx="6461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000">
                <a:solidFill>
                  <a:schemeClr val="bg1"/>
                </a:solidFill>
                <a:sym typeface="Symbol" charset="0"/>
              </a:rPr>
              <a:t></a:t>
            </a:r>
            <a:r>
              <a:rPr lang="en-US" sz="4000" baseline="-25000">
                <a:solidFill>
                  <a:schemeClr val="bg1"/>
                </a:solidFill>
                <a:latin typeface="Symbol" charset="0"/>
                <a:sym typeface="Symbol" charset="0"/>
              </a:rPr>
              <a:t></a:t>
            </a:r>
            <a:endParaRPr lang="en-US"/>
          </a:p>
        </p:txBody>
      </p:sp>
      <p:sp>
        <p:nvSpPr>
          <p:cNvPr id="1124361" name="Text Box 9"/>
          <p:cNvSpPr txBox="1">
            <a:spLocks noChangeArrowheads="1"/>
          </p:cNvSpPr>
          <p:nvPr/>
        </p:nvSpPr>
        <p:spPr bwMode="auto">
          <a:xfrm>
            <a:off x="3352800" y="3124200"/>
            <a:ext cx="4762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Symbol" charset="0"/>
                <a:sym typeface="Symbol" charset="0"/>
              </a:rPr>
              <a:t></a:t>
            </a:r>
          </a:p>
        </p:txBody>
      </p:sp>
      <p:sp>
        <p:nvSpPr>
          <p:cNvPr id="1124362" name="Text Box 10"/>
          <p:cNvSpPr txBox="1">
            <a:spLocks noChangeArrowheads="1"/>
          </p:cNvSpPr>
          <p:nvPr/>
        </p:nvSpPr>
        <p:spPr bwMode="auto">
          <a:xfrm>
            <a:off x="5638800" y="2971800"/>
            <a:ext cx="32766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The muon produces Cherenkov light, and photomultipliers capture and map the light.</a:t>
            </a:r>
          </a:p>
        </p:txBody>
      </p:sp>
      <p:sp>
        <p:nvSpPr>
          <p:cNvPr id="1124363" name="AutoShape 11"/>
          <p:cNvSpPr>
            <a:spLocks noChangeArrowheads="1"/>
          </p:cNvSpPr>
          <p:nvPr/>
        </p:nvSpPr>
        <p:spPr bwMode="auto">
          <a:xfrm>
            <a:off x="4343400" y="4114800"/>
            <a:ext cx="533400" cy="533400"/>
          </a:xfrm>
          <a:prstGeom prst="su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974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14, 2010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1044483" name="Picture 3" descr="superson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4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Myriad Pro"/>
                <a:cs typeface="Myriad Pro"/>
              </a:rPr>
              <a:t>Cherenkov Light</a:t>
            </a:r>
          </a:p>
        </p:txBody>
      </p:sp>
      <p:sp>
        <p:nvSpPr>
          <p:cNvPr id="1044484" name="Text Box 4"/>
          <p:cNvSpPr txBox="1">
            <a:spLocks noChangeArrowheads="1"/>
          </p:cNvSpPr>
          <p:nvPr/>
        </p:nvSpPr>
        <p:spPr bwMode="auto">
          <a:xfrm>
            <a:off x="2514600" y="5562600"/>
            <a:ext cx="5756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/>
              <a:t>optical equivalent to supersonic boost</a:t>
            </a:r>
          </a:p>
        </p:txBody>
      </p:sp>
      <p:sp>
        <p:nvSpPr>
          <p:cNvPr id="1044485" name="Text Box 5"/>
          <p:cNvSpPr txBox="1">
            <a:spLocks noChangeArrowheads="1"/>
          </p:cNvSpPr>
          <p:nvPr/>
        </p:nvSpPr>
        <p:spPr bwMode="auto">
          <a:xfrm>
            <a:off x="669925" y="1266825"/>
            <a:ext cx="84740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/>
              <a:t>… is produced by charged particles traveling faster than the speed of light.</a:t>
            </a:r>
          </a:p>
        </p:txBody>
      </p:sp>
    </p:spTree>
    <p:extLst>
      <p:ext uri="{BB962C8B-B14F-4D97-AF65-F5344CB8AC3E}">
        <p14:creationId xmlns:p14="http://schemas.microsoft.com/office/powerpoint/2010/main" val="820184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2715" y="1448998"/>
            <a:ext cx="8305800" cy="4953000"/>
          </a:xfrm>
        </p:spPr>
        <p:txBody>
          <a:bodyPr/>
          <a:lstStyle/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ja-JP" altLang="en-US" sz="2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  <a:cs typeface="Myriad Pro"/>
              </a:rPr>
              <a:t>“</a:t>
            </a:r>
            <a:r>
              <a:rPr lang="en-US" sz="2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  <a:cs typeface="Myriad Pro"/>
              </a:rPr>
              <a:t>Classical</a:t>
            </a:r>
            <a:r>
              <a:rPr lang="ja-JP" altLang="en-US" sz="2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  <a:cs typeface="Myriad Pro"/>
              </a:rPr>
              <a:t>”</a:t>
            </a:r>
            <a:r>
              <a:rPr lang="en-US" sz="2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  <a:cs typeface="Myriad Pro"/>
              </a:rPr>
              <a:t> Astronomy </a:t>
            </a:r>
            <a:r>
              <a:rPr lang="en-US" sz="2200" b="0" dirty="0">
                <a:latin typeface="Myriad Pro"/>
                <a:cs typeface="Myriad Pro"/>
              </a:rPr>
              <a:t>– electromagnetic spectrum from radio to X-rays.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endParaRPr lang="en-US" sz="2200" b="0" dirty="0">
              <a:latin typeface="Myriad Pro"/>
              <a:cs typeface="Myriad Pro"/>
            </a:endParaRP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en-US" sz="2200" b="0" dirty="0">
                <a:solidFill>
                  <a:srgbClr val="404040"/>
                </a:solidFill>
                <a:latin typeface="Myriad Pro"/>
                <a:cs typeface="Myriad Pro"/>
              </a:rPr>
              <a:t>Gamma-ray Astronomy </a:t>
            </a:r>
            <a:r>
              <a:rPr lang="en-US" sz="2200" b="0" dirty="0">
                <a:latin typeface="Myriad Pro"/>
                <a:cs typeface="Myriad Pro"/>
              </a:rPr>
              <a:t>– photons (light particles) with energies 10</a:t>
            </a:r>
            <a:r>
              <a:rPr lang="en-US" sz="2200" b="0" baseline="30000" dirty="0">
                <a:latin typeface="Myriad Pro"/>
                <a:cs typeface="Myriad Pro"/>
              </a:rPr>
              <a:t>10</a:t>
            </a:r>
            <a:r>
              <a:rPr lang="en-US" sz="2200" b="0" dirty="0">
                <a:latin typeface="Myriad Pro"/>
                <a:cs typeface="Myriad Pro"/>
              </a:rPr>
              <a:t> larger than optical light.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endParaRPr lang="en-US" sz="2200" b="0" dirty="0">
              <a:latin typeface="Myriad Pro"/>
              <a:cs typeface="Myriad Pro"/>
            </a:endParaRP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en-US" sz="2200" b="0" dirty="0">
                <a:solidFill>
                  <a:srgbClr val="404040"/>
                </a:solidFill>
                <a:latin typeface="Myriad Pro"/>
                <a:cs typeface="Myriad Pro"/>
              </a:rPr>
              <a:t>Cosmic Rays </a:t>
            </a:r>
            <a:r>
              <a:rPr lang="en-US" sz="2200" b="0" dirty="0">
                <a:latin typeface="Myriad Pro"/>
                <a:cs typeface="Myriad Pro"/>
              </a:rPr>
              <a:t>– protons and heavier nuclei with energies up to several Joule, the highest </a:t>
            </a:r>
            <a:r>
              <a:rPr lang="en-US" sz="2200" b="0" dirty="0" smtClean="0">
                <a:latin typeface="Myriad Pro"/>
                <a:cs typeface="Myriad Pro"/>
              </a:rPr>
              <a:t>energy particle </a:t>
            </a:r>
            <a:r>
              <a:rPr lang="en-US" sz="2200" b="0" dirty="0">
                <a:latin typeface="Myriad Pro"/>
                <a:cs typeface="Myriad Pro"/>
              </a:rPr>
              <a:t>energies observed in the Universe.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endParaRPr lang="en-US" sz="2200" b="0" dirty="0">
              <a:latin typeface="Myriad Pro"/>
              <a:cs typeface="Myriad Pro"/>
            </a:endParaRP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en-US" sz="2200" b="0" dirty="0">
                <a:solidFill>
                  <a:srgbClr val="404040"/>
                </a:solidFill>
                <a:latin typeface="Myriad Pro"/>
                <a:cs typeface="Myriad Pro"/>
              </a:rPr>
              <a:t>Neutrinos</a:t>
            </a:r>
            <a:r>
              <a:rPr lang="en-US" sz="2200" b="0" dirty="0">
                <a:solidFill>
                  <a:schemeClr val="accent2"/>
                </a:solidFill>
                <a:latin typeface="Myriad Pro"/>
                <a:cs typeface="Myriad Pro"/>
              </a:rPr>
              <a:t> </a:t>
            </a:r>
            <a:r>
              <a:rPr lang="en-US" sz="2200" b="0" dirty="0">
                <a:latin typeface="Myriad Pro"/>
                <a:cs typeface="Myriad Pro"/>
              </a:rPr>
              <a:t>– tightly connected to cosmic rays and their sources, but neutral and not subject to deflection in magnetic fields (= easier for </a:t>
            </a:r>
            <a:r>
              <a:rPr lang="ja-JP" altLang="en-US" sz="2200" b="0" dirty="0">
                <a:latin typeface="Myriad Pro"/>
                <a:cs typeface="Myriad Pro"/>
              </a:rPr>
              <a:t>“</a:t>
            </a:r>
            <a:r>
              <a:rPr lang="en-US" sz="2200" b="0" dirty="0">
                <a:latin typeface="Myriad Pro"/>
                <a:cs typeface="Myriad Pro"/>
              </a:rPr>
              <a:t>astronomy</a:t>
            </a:r>
            <a:r>
              <a:rPr lang="ja-JP" altLang="en-US" sz="2200" b="0" dirty="0" smtClean="0">
                <a:latin typeface="Myriad Pro"/>
                <a:cs typeface="Myriad Pro"/>
              </a:rPr>
              <a:t>” </a:t>
            </a:r>
            <a:r>
              <a:rPr lang="es-ES_tradnl" altLang="ja-JP" sz="2200" b="0" dirty="0" err="1" smtClean="0">
                <a:latin typeface="Myriad Pro"/>
                <a:cs typeface="Myriad Pro"/>
              </a:rPr>
              <a:t>because</a:t>
            </a:r>
            <a:r>
              <a:rPr lang="es-ES_tradnl" altLang="ja-JP" sz="2200" b="0" dirty="0" smtClean="0">
                <a:latin typeface="Myriad Pro"/>
                <a:cs typeface="Myriad Pro"/>
              </a:rPr>
              <a:t> </a:t>
            </a:r>
            <a:r>
              <a:rPr lang="es-ES_tradnl" altLang="ja-JP" sz="2200" b="0" dirty="0" err="1" smtClean="0">
                <a:latin typeface="Myriad Pro"/>
                <a:cs typeface="Myriad Pro"/>
              </a:rPr>
              <a:t>they</a:t>
            </a:r>
            <a:r>
              <a:rPr lang="es-ES_tradnl" altLang="ja-JP" sz="2200" b="0" dirty="0" smtClean="0">
                <a:latin typeface="Myriad Pro"/>
                <a:cs typeface="Myriad Pro"/>
              </a:rPr>
              <a:t> </a:t>
            </a:r>
            <a:r>
              <a:rPr lang="es-ES_tradnl" altLang="ja-JP" sz="2200" b="0" dirty="0" err="1" smtClean="0">
                <a:latin typeface="Myriad Pro"/>
                <a:cs typeface="Myriad Pro"/>
              </a:rPr>
              <a:t>point</a:t>
            </a:r>
            <a:r>
              <a:rPr lang="es-ES_tradnl" altLang="ja-JP" sz="2200" b="0" dirty="0" smtClean="0">
                <a:latin typeface="Myriad Pro"/>
                <a:cs typeface="Myriad Pro"/>
              </a:rPr>
              <a:t> </a:t>
            </a:r>
            <a:r>
              <a:rPr lang="es-ES_tradnl" altLang="ja-JP" sz="2200" b="0" dirty="0" err="1" smtClean="0">
                <a:latin typeface="Myriad Pro"/>
                <a:cs typeface="Myriad Pro"/>
              </a:rPr>
              <a:t>to</a:t>
            </a:r>
            <a:r>
              <a:rPr lang="es-ES_tradnl" altLang="ja-JP" sz="2200" b="0" dirty="0" smtClean="0">
                <a:latin typeface="Myriad Pro"/>
                <a:cs typeface="Myriad Pro"/>
              </a:rPr>
              <a:t> </a:t>
            </a:r>
            <a:r>
              <a:rPr lang="es-ES_tradnl" altLang="ja-JP" sz="2200" b="0" dirty="0" err="1" smtClean="0">
                <a:latin typeface="Myriad Pro"/>
                <a:cs typeface="Myriad Pro"/>
              </a:rPr>
              <a:t>their</a:t>
            </a:r>
            <a:r>
              <a:rPr lang="es-ES_tradnl" altLang="ja-JP" sz="2200" b="0" dirty="0" smtClean="0">
                <a:latin typeface="Myriad Pro"/>
                <a:cs typeface="Myriad Pro"/>
              </a:rPr>
              <a:t> </a:t>
            </a:r>
            <a:r>
              <a:rPr lang="es-ES_tradnl" altLang="ja-JP" sz="2200" b="0" dirty="0" err="1" smtClean="0">
                <a:latin typeface="Myriad Pro"/>
                <a:cs typeface="Myriad Pro"/>
              </a:rPr>
              <a:t>sources</a:t>
            </a:r>
            <a:r>
              <a:rPr lang="en-US" sz="2200" b="0" dirty="0" smtClean="0">
                <a:latin typeface="Myriad Pro"/>
                <a:cs typeface="Myriad Pro"/>
              </a:rPr>
              <a:t>).</a:t>
            </a:r>
            <a:endParaRPr lang="en-US" sz="2200" b="0" dirty="0">
              <a:latin typeface="Myriad Pro"/>
              <a:cs typeface="Myriad Pro"/>
            </a:endParaRP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endParaRPr lang="en-US" dirty="0">
              <a:latin typeface="Myriad Pro"/>
              <a:cs typeface="Myriad Pro"/>
            </a:endParaRPr>
          </a:p>
        </p:txBody>
      </p:sp>
      <p:sp>
        <p:nvSpPr>
          <p:cNvPr id="1045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Myriad Pro"/>
                <a:cs typeface="Myriad Pro"/>
              </a:rPr>
              <a:t>From Astronomy to Astrophysics</a:t>
            </a:r>
            <a:endParaRPr lang="en-US" dirty="0">
              <a:solidFill>
                <a:srgbClr val="000000"/>
              </a:solidFill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1798205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14, 2010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cherenkov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463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5-15 at 12.58.3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3600"/>
            <a:ext cx="9144000" cy="5121561"/>
          </a:xfrm>
          <a:prstGeom prst="rect">
            <a:avLst/>
          </a:prstGeom>
        </p:spPr>
      </p:pic>
      <p:pic>
        <p:nvPicPr>
          <p:cNvPr id="3" name="Photons from an electromagnetic shower in South Pole ice [1080p]-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2627009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28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60928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>
              <a:latin typeface="Times New Roman" charset="0"/>
            </a:endParaRPr>
          </a:p>
        </p:txBody>
      </p:sp>
      <p:pic>
        <p:nvPicPr>
          <p:cNvPr id="2" name="10ms_event_movie.avi" descr="/Users/halzen/Desktop/active talks/10ms_event_movie.avi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07" y="457200"/>
            <a:ext cx="91440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731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295400" y="533400"/>
            <a:ext cx="6699270" cy="5057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latin typeface="Myriad Pro"/>
                <a:cs typeface="Myriad Pro"/>
              </a:rPr>
              <a:t>… you looked at 10msec of data !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3200" dirty="0">
              <a:latin typeface="Myriad Pro"/>
              <a:cs typeface="Myriad Pro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latin typeface="Myriad Pro"/>
                <a:cs typeface="Myriad Pro"/>
              </a:rPr>
              <a:t>muons</a:t>
            </a:r>
            <a:r>
              <a:rPr lang="en-US" sz="3200" dirty="0">
                <a:latin typeface="Myriad Pro"/>
                <a:cs typeface="Myriad Pro"/>
              </a:rPr>
              <a:t> detected per year: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3200" dirty="0">
              <a:latin typeface="Myriad Pro"/>
              <a:cs typeface="Myriad Pro"/>
            </a:endParaRPr>
          </a:p>
          <a:p>
            <a:pPr marL="457200" indent="-457200" defTabSz="91440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§"/>
            </a:pPr>
            <a:r>
              <a:rPr lang="en-US" sz="3200" dirty="0">
                <a:solidFill>
                  <a:schemeClr val="accent6"/>
                </a:solidFill>
                <a:latin typeface="Myriad Pro"/>
                <a:cs typeface="Myriad Pro"/>
              </a:rPr>
              <a:t> </a:t>
            </a:r>
            <a:r>
              <a:rPr lang="en-US" sz="3200" dirty="0">
                <a:latin typeface="Myriad Pro"/>
                <a:cs typeface="Myriad Pro"/>
              </a:rPr>
              <a:t>atmospheric*    m  </a:t>
            </a:r>
            <a:r>
              <a:rPr lang="en-US" sz="3200" dirty="0">
                <a:latin typeface="Myriad Pro"/>
                <a:cs typeface="Myriad Pro"/>
                <a:sym typeface="Wingdings" charset="0"/>
              </a:rPr>
              <a:t>              ~ 10</a:t>
            </a:r>
            <a:r>
              <a:rPr lang="en-US" sz="3200" baseline="30000" dirty="0">
                <a:latin typeface="Myriad Pro"/>
                <a:cs typeface="Myriad Pro"/>
                <a:sym typeface="Wingdings" charset="0"/>
              </a:rPr>
              <a:t>11</a:t>
            </a:r>
          </a:p>
          <a:p>
            <a:pPr marL="457200" indent="-457200" defTabSz="91440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§"/>
            </a:pPr>
            <a:endParaRPr lang="en-US" sz="3200" baseline="30000" dirty="0">
              <a:latin typeface="Myriad Pro"/>
              <a:cs typeface="Myriad Pro"/>
              <a:sym typeface="Wingdings" charset="0"/>
            </a:endParaRPr>
          </a:p>
          <a:p>
            <a:pPr marL="457200" indent="-457200" defTabSz="91440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§"/>
            </a:pPr>
            <a:r>
              <a:rPr lang="en-US" sz="3200" baseline="30000" dirty="0">
                <a:latin typeface="Myriad Pro"/>
                <a:cs typeface="Myriad Pro"/>
                <a:sym typeface="Wingdings" charset="0"/>
              </a:rPr>
              <a:t> </a:t>
            </a:r>
            <a:r>
              <a:rPr lang="en-US" sz="3200" dirty="0">
                <a:latin typeface="Myriad Pro"/>
                <a:cs typeface="Myriad Pro"/>
                <a:sym typeface="Wingdings" charset="0"/>
              </a:rPr>
              <a:t>atmospheric**   n  m          ~ 10</a:t>
            </a:r>
            <a:r>
              <a:rPr lang="en-US" sz="3200" baseline="30000" dirty="0">
                <a:latin typeface="Myriad Pro"/>
                <a:cs typeface="Myriad Pro"/>
                <a:sym typeface="Wingdings" charset="0"/>
              </a:rPr>
              <a:t>5</a:t>
            </a:r>
          </a:p>
          <a:p>
            <a:pPr marL="457200" indent="-457200" defTabSz="91440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§"/>
            </a:pPr>
            <a:endParaRPr lang="en-US" sz="3200" baseline="30000" dirty="0">
              <a:latin typeface="Myriad Pro"/>
              <a:cs typeface="Myriad Pro"/>
              <a:sym typeface="Wingdings" charset="0"/>
            </a:endParaRPr>
          </a:p>
          <a:p>
            <a:pPr marL="457200" indent="-457200" defTabSz="91440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§"/>
            </a:pPr>
            <a:r>
              <a:rPr lang="en-US" sz="3200" dirty="0">
                <a:latin typeface="Myriad Pro"/>
                <a:cs typeface="Myriad Pro"/>
                <a:sym typeface="Wingdings" charset="0"/>
              </a:rPr>
              <a:t> cosmic              n  m         ~  10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sz="3200" dirty="0">
              <a:latin typeface="Symbol" charset="0"/>
              <a:sym typeface="Wingdings" charset="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latin typeface="Myriad Pro"/>
                <a:cs typeface="Myriad Pro"/>
                <a:sym typeface="Wingdings" charset="0"/>
              </a:rPr>
              <a:t>* </a:t>
            </a:r>
            <a:r>
              <a:rPr lang="en-US" dirty="0">
                <a:latin typeface="Myriad Pro"/>
                <a:cs typeface="Myriad Pro"/>
                <a:sym typeface="Wingdings" charset="0"/>
              </a:rPr>
              <a:t>2700 per second</a:t>
            </a:r>
            <a:r>
              <a:rPr lang="en-US" sz="1800" dirty="0">
                <a:latin typeface="Myriad Pro"/>
                <a:cs typeface="Myriad Pro"/>
                <a:sym typeface="Wingdings" charset="0"/>
              </a:rPr>
              <a:t>	              </a:t>
            </a:r>
            <a:r>
              <a:rPr lang="en-US" dirty="0">
                <a:latin typeface="Myriad Pro"/>
                <a:cs typeface="Myriad Pro"/>
                <a:sym typeface="Wingdings" charset="0"/>
              </a:rPr>
              <a:t>** 1 every 6 minutes</a:t>
            </a:r>
            <a:r>
              <a:rPr lang="en-US" sz="1800" dirty="0">
                <a:latin typeface="Myriad Pro"/>
                <a:cs typeface="Myriad Pro"/>
                <a:sym typeface="Wingdings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22280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4-05-15 at 1.08.1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9144000" cy="233071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4800" y="3429000"/>
            <a:ext cx="85344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latin typeface="Myriad Pro"/>
                <a:cs typeface="Myriad Pro"/>
              </a:rPr>
              <a:t>Left: </a:t>
            </a:r>
            <a:r>
              <a:rPr lang="en-US" sz="1800" b="1" dirty="0" smtClean="0">
                <a:latin typeface="Myriad Pro"/>
                <a:cs typeface="Myriad Pro"/>
              </a:rPr>
              <a:t>cascade pattern</a:t>
            </a:r>
            <a:r>
              <a:rPr lang="en-US" sz="1800" dirty="0">
                <a:latin typeface="Myriad Pro"/>
                <a:cs typeface="Myriad Pro"/>
              </a:rPr>
              <a:t> </a:t>
            </a:r>
            <a:r>
              <a:rPr lang="en-US" sz="1800" dirty="0" smtClean="0">
                <a:latin typeface="Myriad Pro"/>
                <a:cs typeface="Myriad Pro"/>
              </a:rPr>
              <a:t>is </a:t>
            </a:r>
            <a:r>
              <a:rPr lang="en-US" sz="1800" dirty="0">
                <a:latin typeface="Myriad Pro"/>
                <a:cs typeface="Myriad Pro"/>
              </a:rPr>
              <a:t>a typical signature for an </a:t>
            </a:r>
            <a:r>
              <a:rPr lang="en-US" sz="1800" b="1" dirty="0">
                <a:latin typeface="Myriad Pro"/>
                <a:cs typeface="Myriad Pro"/>
              </a:rPr>
              <a:t>electron </a:t>
            </a:r>
            <a:r>
              <a:rPr lang="en-US" sz="1800" b="1" dirty="0" smtClean="0">
                <a:latin typeface="Myriad Pro"/>
                <a:cs typeface="Myriad Pro"/>
              </a:rPr>
              <a:t>neutrino</a:t>
            </a:r>
            <a:r>
              <a:rPr lang="en-US" sz="1800" dirty="0" smtClean="0">
                <a:latin typeface="Myriad Pro"/>
                <a:cs typeface="Myriad Pro"/>
              </a:rPr>
              <a:t>, which </a:t>
            </a:r>
            <a:r>
              <a:rPr lang="en-US" sz="1800" dirty="0">
                <a:latin typeface="Myriad Pro"/>
                <a:cs typeface="Myriad Pro"/>
              </a:rPr>
              <a:t>interacts in the detector producing a shower of particles</a:t>
            </a:r>
            <a:r>
              <a:rPr lang="en-US" sz="1800" dirty="0" smtClean="0">
                <a:latin typeface="Myriad Pro"/>
                <a:cs typeface="Myriad Pro"/>
              </a:rPr>
              <a:t>.</a:t>
            </a:r>
          </a:p>
          <a:p>
            <a:endParaRPr lang="en-US" sz="1800" dirty="0">
              <a:latin typeface="Myriad Pro"/>
              <a:cs typeface="Myriad Pro"/>
            </a:endParaRPr>
          </a:p>
          <a:p>
            <a:r>
              <a:rPr lang="en-US" sz="1800" dirty="0" smtClean="0">
                <a:latin typeface="Myriad Pro"/>
                <a:cs typeface="Myriad Pro"/>
              </a:rPr>
              <a:t>Center: When </a:t>
            </a:r>
            <a:r>
              <a:rPr lang="en-US" sz="1800" dirty="0">
                <a:latin typeface="Myriad Pro"/>
                <a:cs typeface="Myriad Pro"/>
              </a:rPr>
              <a:t>a </a:t>
            </a:r>
            <a:r>
              <a:rPr lang="en-US" sz="1800" b="1" dirty="0" err="1">
                <a:latin typeface="Myriad Pro"/>
                <a:cs typeface="Myriad Pro"/>
              </a:rPr>
              <a:t>muon</a:t>
            </a:r>
            <a:r>
              <a:rPr lang="en-US" sz="1800" b="1" dirty="0">
                <a:latin typeface="Myriad Pro"/>
                <a:cs typeface="Myriad Pro"/>
              </a:rPr>
              <a:t> </a:t>
            </a:r>
            <a:r>
              <a:rPr lang="en-US" sz="1800" b="1" dirty="0" smtClean="0">
                <a:latin typeface="Myriad Pro"/>
                <a:cs typeface="Myriad Pro"/>
              </a:rPr>
              <a:t>neutrino</a:t>
            </a:r>
            <a:r>
              <a:rPr lang="en-US" sz="1800" dirty="0">
                <a:latin typeface="Myriad Pro"/>
                <a:cs typeface="Myriad Pro"/>
              </a:rPr>
              <a:t> </a:t>
            </a:r>
            <a:r>
              <a:rPr lang="en-US" sz="1800" dirty="0" smtClean="0">
                <a:latin typeface="Myriad Pro"/>
                <a:cs typeface="Myriad Pro"/>
              </a:rPr>
              <a:t>interacts </a:t>
            </a:r>
            <a:r>
              <a:rPr lang="en-US" sz="1800" dirty="0">
                <a:latin typeface="Myriad Pro"/>
                <a:cs typeface="Myriad Pro"/>
              </a:rPr>
              <a:t>in </a:t>
            </a:r>
            <a:r>
              <a:rPr lang="en-US" sz="1800" dirty="0" err="1" smtClean="0">
                <a:latin typeface="Myriad Pro"/>
                <a:cs typeface="Myriad Pro"/>
              </a:rPr>
              <a:t>IceCube</a:t>
            </a:r>
            <a:r>
              <a:rPr lang="en-US" sz="1800" dirty="0" smtClean="0">
                <a:latin typeface="Myriad Pro"/>
                <a:cs typeface="Myriad Pro"/>
              </a:rPr>
              <a:t>, </a:t>
            </a:r>
            <a:r>
              <a:rPr lang="en-US" sz="1800" dirty="0">
                <a:latin typeface="Myriad Pro"/>
                <a:cs typeface="Myriad Pro"/>
              </a:rPr>
              <a:t>it creates a </a:t>
            </a:r>
            <a:r>
              <a:rPr lang="en-US" sz="1800" dirty="0" err="1">
                <a:latin typeface="Myriad Pro"/>
                <a:cs typeface="Myriad Pro"/>
              </a:rPr>
              <a:t>muon</a:t>
            </a:r>
            <a:r>
              <a:rPr lang="en-US" sz="1800" dirty="0">
                <a:latin typeface="Myriad Pro"/>
                <a:cs typeface="Myriad Pro"/>
              </a:rPr>
              <a:t> as a secondary particle, which crosses the whole detector leaving </a:t>
            </a:r>
            <a:r>
              <a:rPr lang="en-US" sz="1800" b="1" dirty="0">
                <a:latin typeface="Myriad Pro"/>
                <a:cs typeface="Myriad Pro"/>
              </a:rPr>
              <a:t>a track</a:t>
            </a:r>
            <a:r>
              <a:rPr lang="en-US" sz="1800" dirty="0">
                <a:latin typeface="Myriad Pro"/>
                <a:cs typeface="Myriad Pro"/>
              </a:rPr>
              <a:t> of light in the detector</a:t>
            </a:r>
            <a:r>
              <a:rPr lang="en-US" sz="1800" dirty="0" smtClean="0">
                <a:latin typeface="Myriad Pro"/>
                <a:cs typeface="Myriad Pro"/>
              </a:rPr>
              <a:t>.</a:t>
            </a:r>
          </a:p>
          <a:p>
            <a:endParaRPr lang="en-US" sz="1800" dirty="0">
              <a:latin typeface="Myriad Pro"/>
              <a:cs typeface="Myriad Pro"/>
            </a:endParaRPr>
          </a:p>
          <a:p>
            <a:r>
              <a:rPr lang="en-US" sz="1800" dirty="0" smtClean="0">
                <a:latin typeface="Myriad Pro"/>
                <a:cs typeface="Myriad Pro"/>
              </a:rPr>
              <a:t>Right: The </a:t>
            </a:r>
            <a:r>
              <a:rPr lang="en-US" sz="1800" dirty="0">
                <a:latin typeface="Myriad Pro"/>
                <a:cs typeface="Myriad Pro"/>
              </a:rPr>
              <a:t>third signature, right, also called the </a:t>
            </a:r>
            <a:r>
              <a:rPr lang="en-US" sz="1800" b="1" dirty="0">
                <a:latin typeface="Myriad Pro"/>
                <a:cs typeface="Myriad Pro"/>
              </a:rPr>
              <a:t>double-bang signature</a:t>
            </a:r>
            <a:r>
              <a:rPr lang="en-US" sz="1800" dirty="0">
                <a:latin typeface="Myriad Pro"/>
                <a:cs typeface="Myriad Pro"/>
              </a:rPr>
              <a:t>, is produced by a </a:t>
            </a:r>
            <a:r>
              <a:rPr lang="en-US" sz="1800" b="1" dirty="0">
                <a:latin typeface="Myriad Pro"/>
                <a:cs typeface="Myriad Pro"/>
              </a:rPr>
              <a:t>tau </a:t>
            </a:r>
            <a:r>
              <a:rPr lang="en-US" sz="1800" b="1" dirty="0" smtClean="0">
                <a:latin typeface="Myriad Pro"/>
                <a:cs typeface="Myriad Pro"/>
              </a:rPr>
              <a:t>neutrino</a:t>
            </a:r>
            <a:r>
              <a:rPr lang="en-US" sz="1800" dirty="0">
                <a:latin typeface="Myriad Pro"/>
                <a:cs typeface="Myriad Pro"/>
              </a:rPr>
              <a:t> </a:t>
            </a:r>
            <a:r>
              <a:rPr lang="en-US" sz="1800" dirty="0" smtClean="0">
                <a:latin typeface="Myriad Pro"/>
                <a:cs typeface="Myriad Pro"/>
              </a:rPr>
              <a:t>that </a:t>
            </a:r>
            <a:r>
              <a:rPr lang="en-US" sz="1800" dirty="0">
                <a:latin typeface="Myriad Pro"/>
                <a:cs typeface="Myriad Pro"/>
              </a:rPr>
              <a:t>interacts with the ice creating a </a:t>
            </a:r>
            <a:r>
              <a:rPr lang="en-US" sz="1800" dirty="0" err="1">
                <a:latin typeface="Myriad Pro"/>
                <a:cs typeface="Myriad Pro"/>
              </a:rPr>
              <a:t>hadronic</a:t>
            </a:r>
            <a:r>
              <a:rPr lang="en-US" sz="1800" dirty="0">
                <a:latin typeface="Myriad Pro"/>
                <a:cs typeface="Myriad Pro"/>
              </a:rPr>
              <a:t> shower </a:t>
            </a:r>
            <a:r>
              <a:rPr lang="en-US" sz="1800" dirty="0" smtClean="0">
                <a:latin typeface="Myriad Pro"/>
                <a:cs typeface="Myriad Pro"/>
              </a:rPr>
              <a:t>and </a:t>
            </a:r>
            <a:r>
              <a:rPr lang="en-US" sz="1800" dirty="0">
                <a:latin typeface="Myriad Pro"/>
                <a:cs typeface="Myriad Pro"/>
              </a:rPr>
              <a:t>a tau, which decays almost immediately creating a second shower of </a:t>
            </a:r>
            <a:r>
              <a:rPr lang="en-US" sz="1800" dirty="0" smtClean="0">
                <a:latin typeface="Myriad Pro"/>
                <a:cs typeface="Myriad Pro"/>
              </a:rPr>
              <a:t>particles.</a:t>
            </a:r>
            <a:endParaRPr lang="en-US" sz="1800" dirty="0">
              <a:latin typeface="Myriad Pro"/>
              <a:cs typeface="Myriad Pro"/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990600" y="228600"/>
            <a:ext cx="7467600" cy="5334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dirty="0" smtClean="0">
                <a:solidFill>
                  <a:schemeClr val="tx1"/>
                </a:solidFill>
                <a:latin typeface="Myriad Pro"/>
                <a:cs typeface="Myriad Pro"/>
              </a:rPr>
              <a:t>Neutrinos in </a:t>
            </a:r>
            <a:r>
              <a:rPr lang="en-US" sz="3200" dirty="0" err="1" smtClean="0">
                <a:solidFill>
                  <a:schemeClr val="tx1"/>
                </a:solidFill>
                <a:latin typeface="Myriad Pro"/>
                <a:cs typeface="Myriad Pro"/>
              </a:rPr>
              <a:t>IceCube</a:t>
            </a:r>
            <a:endParaRPr lang="en-US" dirty="0">
              <a:solidFill>
                <a:schemeClr val="tx1"/>
              </a:solidFill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296325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990600" y="228600"/>
            <a:ext cx="7467600" cy="5334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dirty="0" smtClean="0">
                <a:solidFill>
                  <a:srgbClr val="000000"/>
                </a:solidFill>
                <a:latin typeface="Myriad Pro"/>
                <a:cs typeface="Myriad Pro"/>
              </a:rPr>
              <a:t>Neutrinos in </a:t>
            </a:r>
            <a:r>
              <a:rPr lang="en-US" sz="3200" dirty="0" err="1" smtClean="0">
                <a:solidFill>
                  <a:srgbClr val="000000"/>
                </a:solidFill>
                <a:latin typeface="Myriad Pro"/>
                <a:cs typeface="Myriad Pro"/>
              </a:rPr>
              <a:t>IceCube</a:t>
            </a:r>
            <a:r>
              <a:rPr lang="en-US" sz="3200" dirty="0" smtClean="0">
                <a:solidFill>
                  <a:srgbClr val="000000"/>
                </a:solidFill>
                <a:latin typeface="Myriad Pro"/>
                <a:cs typeface="Myriad Pro"/>
              </a:rPr>
              <a:t>: </a:t>
            </a:r>
            <a:r>
              <a:rPr lang="en-US" sz="3200" dirty="0" err="1" smtClean="0">
                <a:solidFill>
                  <a:srgbClr val="000000"/>
                </a:solidFill>
                <a:latin typeface="Myriad Pro"/>
                <a:cs typeface="Myriad Pro"/>
              </a:rPr>
              <a:t>skymaps</a:t>
            </a:r>
            <a:endParaRPr lang="en-US" dirty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pic>
        <p:nvPicPr>
          <p:cNvPr id="8" name="Picture 3" descr="PastedGraphic-5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6"/>
          <a:stretch/>
        </p:blipFill>
        <p:spPr bwMode="auto">
          <a:xfrm>
            <a:off x="894080" y="838200"/>
            <a:ext cx="7335520" cy="5146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590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990600" y="228600"/>
            <a:ext cx="7467600" cy="5334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dirty="0" err="1" smtClean="0">
                <a:solidFill>
                  <a:srgbClr val="000000"/>
                </a:solidFill>
                <a:latin typeface="Myriad Pro"/>
                <a:ea typeface="ＭＳ Ｐゴシック"/>
                <a:cs typeface="Myriad Pro"/>
              </a:rPr>
              <a:t>IceCube</a:t>
            </a:r>
            <a:r>
              <a:rPr lang="en-US" sz="3200" dirty="0" smtClean="0">
                <a:solidFill>
                  <a:srgbClr val="000000"/>
                </a:solidFill>
                <a:latin typeface="Myriad Pro"/>
                <a:ea typeface="ＭＳ Ｐゴシック"/>
                <a:cs typeface="Myriad Pro"/>
              </a:rPr>
              <a:t>: science results</a:t>
            </a:r>
            <a:endParaRPr lang="en-US" dirty="0">
              <a:solidFill>
                <a:srgbClr val="000000"/>
              </a:solidFill>
              <a:latin typeface="Myriad Pro"/>
              <a:ea typeface="ＭＳ Ｐゴシック"/>
              <a:cs typeface="Myriad Pro"/>
            </a:endParaRP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461" y="914400"/>
            <a:ext cx="6210300" cy="497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62600" y="4826603"/>
            <a:ext cx="28956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/>
              <a:t>PeV</a:t>
            </a:r>
            <a:r>
              <a:rPr lang="en-US" dirty="0" smtClean="0"/>
              <a:t> neutrinos: highest energy neutrinos ever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85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990600" y="228600"/>
            <a:ext cx="7467600" cy="5334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dirty="0" err="1" smtClean="0">
                <a:solidFill>
                  <a:srgbClr val="000000"/>
                </a:solidFill>
                <a:latin typeface="Myriad Pro"/>
                <a:ea typeface="ＭＳ Ｐゴシック"/>
                <a:cs typeface="Myriad Pro"/>
              </a:rPr>
              <a:t>IceCube</a:t>
            </a:r>
            <a:r>
              <a:rPr lang="en-US" sz="3200" dirty="0" smtClean="0">
                <a:solidFill>
                  <a:srgbClr val="000000"/>
                </a:solidFill>
                <a:latin typeface="Myriad Pro"/>
                <a:ea typeface="ＭＳ Ｐゴシック"/>
                <a:cs typeface="Myriad Pro"/>
              </a:rPr>
              <a:t>: science results</a:t>
            </a:r>
            <a:endParaRPr lang="en-US" dirty="0">
              <a:solidFill>
                <a:srgbClr val="000000"/>
              </a:solidFill>
              <a:latin typeface="Myriad Pro"/>
              <a:ea typeface="ＭＳ Ｐゴシック"/>
              <a:cs typeface="Myriad Pro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14108" y="3013501"/>
            <a:ext cx="1944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First astrophysical neutrino flux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135380"/>
            <a:ext cx="4876800" cy="480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98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990600" y="228600"/>
            <a:ext cx="7467600" cy="5334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dirty="0" err="1" smtClean="0">
                <a:solidFill>
                  <a:srgbClr val="000000"/>
                </a:solidFill>
                <a:latin typeface="Myriad Pro"/>
                <a:ea typeface="ＭＳ Ｐゴシック"/>
                <a:cs typeface="Myriad Pro"/>
              </a:rPr>
              <a:t>IceCube</a:t>
            </a:r>
            <a:r>
              <a:rPr lang="en-US" sz="3200" dirty="0" smtClean="0">
                <a:solidFill>
                  <a:srgbClr val="000000"/>
                </a:solidFill>
                <a:latin typeface="Myriad Pro"/>
                <a:ea typeface="ＭＳ Ｐゴシック"/>
                <a:cs typeface="Myriad Pro"/>
              </a:rPr>
              <a:t>: science results</a:t>
            </a:r>
            <a:endParaRPr lang="en-US" dirty="0">
              <a:solidFill>
                <a:srgbClr val="000000"/>
              </a:solidFill>
              <a:latin typeface="Myriad Pro"/>
              <a:ea typeface="ＭＳ Ｐゴシック"/>
              <a:cs typeface="Myriad Pro"/>
            </a:endParaRPr>
          </a:p>
        </p:txBody>
      </p:sp>
      <p:pic>
        <p:nvPicPr>
          <p:cNvPr id="4" name="Picture 3" descr="Screen Shot 2014-05-15 at 1.29.2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020" y="1371600"/>
            <a:ext cx="6029960" cy="4267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77000" y="4343400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Cosmic ray anisotropies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82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990600" y="228600"/>
            <a:ext cx="7467600" cy="5334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dirty="0" err="1" smtClean="0">
                <a:solidFill>
                  <a:srgbClr val="000000"/>
                </a:solidFill>
                <a:latin typeface="Myriad Pro"/>
                <a:ea typeface="ＭＳ Ｐゴシック"/>
                <a:cs typeface="Myriad Pro"/>
              </a:rPr>
              <a:t>IceCube</a:t>
            </a:r>
            <a:r>
              <a:rPr lang="en-US" sz="3200" dirty="0" smtClean="0">
                <a:solidFill>
                  <a:srgbClr val="000000"/>
                </a:solidFill>
                <a:latin typeface="Myriad Pro"/>
                <a:ea typeface="ＭＳ Ｐゴシック"/>
                <a:cs typeface="Myriad Pro"/>
              </a:rPr>
              <a:t>: science results</a:t>
            </a:r>
            <a:endParaRPr lang="en-US" dirty="0">
              <a:solidFill>
                <a:srgbClr val="000000"/>
              </a:solidFill>
              <a:latin typeface="Myriad Pro"/>
              <a:ea typeface="ＭＳ Ｐゴシック"/>
              <a:cs typeface="Myriad Pro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57800" y="5334000"/>
            <a:ext cx="29388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Neutrino oscillations</a:t>
            </a:r>
            <a:endParaRPr lang="en-US" dirty="0"/>
          </a:p>
        </p:txBody>
      </p:sp>
      <p:pic>
        <p:nvPicPr>
          <p:cNvPr id="2" name="Picture 1" descr="Screen Shot 2014-05-15 at 1.30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675" y="1219200"/>
            <a:ext cx="570865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74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57200" y="2540144"/>
            <a:ext cx="8292312" cy="385817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5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Myriad Pro"/>
                <a:cs typeface="Myriad Pro"/>
              </a:rPr>
              <a:t>Astrophysics</a:t>
            </a:r>
            <a:endParaRPr lang="en-US" dirty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sp>
        <p:nvSpPr>
          <p:cNvPr id="1045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034" y="1461000"/>
            <a:ext cx="8305800" cy="4953000"/>
          </a:xfrm>
        </p:spPr>
        <p:txBody>
          <a:bodyPr/>
          <a:lstStyle/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ja-JP" altLang="en-US" sz="2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  <a:cs typeface="Myriad Pro"/>
              </a:rPr>
              <a:t>“</a:t>
            </a:r>
            <a:r>
              <a:rPr lang="en-US" sz="2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  <a:cs typeface="Myriad Pro"/>
              </a:rPr>
              <a:t>Classical</a:t>
            </a:r>
            <a:r>
              <a:rPr lang="ja-JP" altLang="en-US" sz="2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  <a:cs typeface="Myriad Pro"/>
              </a:rPr>
              <a:t>”</a:t>
            </a:r>
            <a:r>
              <a:rPr lang="en-US" sz="2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  <a:cs typeface="Myriad Pro"/>
              </a:rPr>
              <a:t> Astronomy </a:t>
            </a:r>
            <a:r>
              <a:rPr lang="en-US" sz="2200" b="0" dirty="0">
                <a:latin typeface="Myriad Pro"/>
                <a:cs typeface="Myriad Pro"/>
              </a:rPr>
              <a:t>– electromagnetic spectrum from radio to X-rays.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endParaRPr lang="en-US" sz="2200" b="0" dirty="0">
              <a:latin typeface="Myriad Pro"/>
              <a:cs typeface="Myriad Pro"/>
            </a:endParaRP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en-US" sz="2200" b="0" dirty="0">
                <a:solidFill>
                  <a:srgbClr val="404040"/>
                </a:solidFill>
                <a:latin typeface="Myriad Pro"/>
                <a:cs typeface="Myriad Pro"/>
              </a:rPr>
              <a:t>Gamma-ray Astronomy </a:t>
            </a:r>
            <a:r>
              <a:rPr lang="en-US" sz="2200" b="0" dirty="0">
                <a:latin typeface="Myriad Pro"/>
                <a:cs typeface="Myriad Pro"/>
              </a:rPr>
              <a:t>– photons (light particles) with energies 10</a:t>
            </a:r>
            <a:r>
              <a:rPr lang="en-US" sz="2200" b="0" baseline="30000" dirty="0">
                <a:latin typeface="Myriad Pro"/>
                <a:cs typeface="Myriad Pro"/>
              </a:rPr>
              <a:t>10</a:t>
            </a:r>
            <a:r>
              <a:rPr lang="en-US" sz="2200" b="0" dirty="0">
                <a:latin typeface="Myriad Pro"/>
                <a:cs typeface="Myriad Pro"/>
              </a:rPr>
              <a:t> larger than optical light.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endParaRPr lang="en-US" sz="2200" b="0" dirty="0">
              <a:latin typeface="Myriad Pro"/>
              <a:cs typeface="Myriad Pro"/>
            </a:endParaRP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en-US" sz="2200" b="0" dirty="0">
                <a:solidFill>
                  <a:srgbClr val="404040"/>
                </a:solidFill>
                <a:latin typeface="Myriad Pro"/>
                <a:cs typeface="Myriad Pro"/>
              </a:rPr>
              <a:t>Cosmic Rays </a:t>
            </a:r>
            <a:r>
              <a:rPr lang="en-US" sz="2200" b="0" dirty="0">
                <a:latin typeface="Myriad Pro"/>
                <a:cs typeface="Myriad Pro"/>
              </a:rPr>
              <a:t>– protons and heavier nuclei with energies up to several Joule, the highest </a:t>
            </a:r>
            <a:r>
              <a:rPr lang="en-US" sz="2200" b="0" dirty="0" smtClean="0">
                <a:latin typeface="Myriad Pro"/>
                <a:cs typeface="Myriad Pro"/>
              </a:rPr>
              <a:t>energy particle </a:t>
            </a:r>
            <a:r>
              <a:rPr lang="en-US" sz="2200" b="0" dirty="0">
                <a:latin typeface="Myriad Pro"/>
                <a:cs typeface="Myriad Pro"/>
              </a:rPr>
              <a:t>energies observed in the Universe.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endParaRPr lang="en-US" sz="2200" b="0" dirty="0">
              <a:latin typeface="Myriad Pro"/>
              <a:cs typeface="Myriad Pro"/>
            </a:endParaRP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en-US" sz="2200" b="0" dirty="0">
                <a:solidFill>
                  <a:srgbClr val="404040"/>
                </a:solidFill>
                <a:latin typeface="Myriad Pro"/>
                <a:cs typeface="Myriad Pro"/>
              </a:rPr>
              <a:t>Neutrinos</a:t>
            </a:r>
            <a:r>
              <a:rPr lang="en-US" sz="2200" b="0" dirty="0">
                <a:solidFill>
                  <a:schemeClr val="accent2"/>
                </a:solidFill>
                <a:latin typeface="Myriad Pro"/>
                <a:cs typeface="Myriad Pro"/>
              </a:rPr>
              <a:t> </a:t>
            </a:r>
            <a:r>
              <a:rPr lang="en-US" sz="2200" b="0" dirty="0">
                <a:latin typeface="Myriad Pro"/>
                <a:cs typeface="Myriad Pro"/>
              </a:rPr>
              <a:t>– tightly connected to cosmic rays and their sources, but neutral and not subject to deflection in magnetic fields (= easier for </a:t>
            </a:r>
            <a:r>
              <a:rPr lang="ja-JP" altLang="en-US" sz="2200" b="0" dirty="0">
                <a:latin typeface="Myriad Pro"/>
                <a:cs typeface="Myriad Pro"/>
              </a:rPr>
              <a:t>“</a:t>
            </a:r>
            <a:r>
              <a:rPr lang="en-US" sz="2200" b="0" dirty="0">
                <a:latin typeface="Myriad Pro"/>
                <a:cs typeface="Myriad Pro"/>
              </a:rPr>
              <a:t>astronomy</a:t>
            </a:r>
            <a:r>
              <a:rPr lang="ja-JP" altLang="en-US" sz="2200" b="0" dirty="0" smtClean="0">
                <a:latin typeface="Myriad Pro"/>
                <a:cs typeface="Myriad Pro"/>
              </a:rPr>
              <a:t>” </a:t>
            </a:r>
            <a:r>
              <a:rPr lang="es-ES_tradnl" altLang="ja-JP" sz="2200" b="0" dirty="0" err="1" smtClean="0">
                <a:latin typeface="Myriad Pro"/>
                <a:cs typeface="Myriad Pro"/>
              </a:rPr>
              <a:t>because</a:t>
            </a:r>
            <a:r>
              <a:rPr lang="es-ES_tradnl" altLang="ja-JP" sz="2200" b="0" dirty="0" smtClean="0">
                <a:latin typeface="Myriad Pro"/>
                <a:cs typeface="Myriad Pro"/>
              </a:rPr>
              <a:t> </a:t>
            </a:r>
            <a:r>
              <a:rPr lang="es-ES_tradnl" altLang="ja-JP" sz="2200" b="0" dirty="0" err="1" smtClean="0">
                <a:latin typeface="Myriad Pro"/>
                <a:cs typeface="Myriad Pro"/>
              </a:rPr>
              <a:t>they</a:t>
            </a:r>
            <a:r>
              <a:rPr lang="es-ES_tradnl" altLang="ja-JP" sz="2200" b="0" dirty="0" smtClean="0">
                <a:latin typeface="Myriad Pro"/>
                <a:cs typeface="Myriad Pro"/>
              </a:rPr>
              <a:t> </a:t>
            </a:r>
            <a:r>
              <a:rPr lang="es-ES_tradnl" altLang="ja-JP" sz="2200" b="0" dirty="0" err="1" smtClean="0">
                <a:latin typeface="Myriad Pro"/>
                <a:cs typeface="Myriad Pro"/>
              </a:rPr>
              <a:t>point</a:t>
            </a:r>
            <a:r>
              <a:rPr lang="es-ES_tradnl" altLang="ja-JP" sz="2200" b="0" dirty="0" smtClean="0">
                <a:latin typeface="Myriad Pro"/>
                <a:cs typeface="Myriad Pro"/>
              </a:rPr>
              <a:t> </a:t>
            </a:r>
            <a:r>
              <a:rPr lang="es-ES_tradnl" altLang="ja-JP" sz="2200" b="0" dirty="0" err="1" smtClean="0">
                <a:latin typeface="Myriad Pro"/>
                <a:cs typeface="Myriad Pro"/>
              </a:rPr>
              <a:t>to</a:t>
            </a:r>
            <a:r>
              <a:rPr lang="es-ES_tradnl" altLang="ja-JP" sz="2200" b="0" dirty="0" smtClean="0">
                <a:latin typeface="Myriad Pro"/>
                <a:cs typeface="Myriad Pro"/>
              </a:rPr>
              <a:t> </a:t>
            </a:r>
            <a:r>
              <a:rPr lang="es-ES_tradnl" altLang="ja-JP" sz="2200" b="0" dirty="0" err="1" smtClean="0">
                <a:latin typeface="Myriad Pro"/>
                <a:cs typeface="Myriad Pro"/>
              </a:rPr>
              <a:t>their</a:t>
            </a:r>
            <a:r>
              <a:rPr lang="es-ES_tradnl" altLang="ja-JP" sz="2200" b="0" dirty="0" smtClean="0">
                <a:latin typeface="Myriad Pro"/>
                <a:cs typeface="Myriad Pro"/>
              </a:rPr>
              <a:t> </a:t>
            </a:r>
            <a:r>
              <a:rPr lang="es-ES_tradnl" altLang="ja-JP" sz="2200" b="0" dirty="0" err="1" smtClean="0">
                <a:latin typeface="Myriad Pro"/>
                <a:cs typeface="Myriad Pro"/>
              </a:rPr>
              <a:t>sources</a:t>
            </a:r>
            <a:r>
              <a:rPr lang="en-US" sz="2200" b="0" dirty="0" smtClean="0">
                <a:latin typeface="Myriad Pro"/>
                <a:cs typeface="Myriad Pro"/>
              </a:rPr>
              <a:t>).</a:t>
            </a:r>
            <a:endParaRPr lang="en-US" sz="2200" b="0" dirty="0">
              <a:latin typeface="Myriad Pro"/>
              <a:cs typeface="Myriad Pro"/>
            </a:endParaRP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endParaRPr lang="en-US" dirty="0">
              <a:latin typeface="Myriad Pro"/>
              <a:cs typeface="Myriad Pro"/>
            </a:endParaRPr>
          </a:p>
        </p:txBody>
      </p:sp>
      <p:pic>
        <p:nvPicPr>
          <p:cNvPr id="4" name="Picture 3" descr="wipac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709" y="1959852"/>
            <a:ext cx="2015490" cy="67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980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990600" y="228600"/>
            <a:ext cx="7467600" cy="5334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dirty="0" err="1" smtClean="0">
                <a:solidFill>
                  <a:srgbClr val="000000"/>
                </a:solidFill>
                <a:latin typeface="Myriad Pro"/>
                <a:ea typeface="ＭＳ Ｐゴシック"/>
                <a:cs typeface="Myriad Pro"/>
              </a:rPr>
              <a:t>IceCube</a:t>
            </a:r>
            <a:r>
              <a:rPr lang="en-US" sz="3200" dirty="0" smtClean="0">
                <a:solidFill>
                  <a:srgbClr val="000000"/>
                </a:solidFill>
                <a:latin typeface="Myriad Pro"/>
                <a:ea typeface="ＭＳ Ｐゴシック"/>
                <a:cs typeface="Myriad Pro"/>
              </a:rPr>
              <a:t>: science results</a:t>
            </a:r>
            <a:endParaRPr lang="en-US" dirty="0">
              <a:solidFill>
                <a:srgbClr val="000000"/>
              </a:solidFill>
              <a:latin typeface="Myriad Pro"/>
              <a:ea typeface="ＭＳ Ｐゴシック"/>
              <a:cs typeface="Myriad Pro"/>
            </a:endParaRPr>
          </a:p>
        </p:txBody>
      </p:sp>
      <p:pic>
        <p:nvPicPr>
          <p:cNvPr id="2" name="Picture 1" descr="Screen Shot 2014-05-15 at 1.32.5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65" y="1066800"/>
            <a:ext cx="6960870" cy="42227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0600" y="5105400"/>
            <a:ext cx="31265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Dark matter searches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47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1" y="-266700"/>
            <a:ext cx="9220201" cy="6286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22403" y="6223640"/>
            <a:ext cx="5153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WIPAC (UW-Madison, WI) is </a:t>
            </a:r>
            <a:r>
              <a:rPr lang="en-US" dirty="0" err="1" smtClean="0"/>
              <a:t>IceCube</a:t>
            </a:r>
            <a:r>
              <a:rPr lang="en-US" dirty="0" smtClean="0"/>
              <a:t> lead institution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29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838200"/>
            <a:ext cx="5182870" cy="40894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 bwMode="auto">
          <a:xfrm rot="2543678">
            <a:off x="4820029" y="3392200"/>
            <a:ext cx="2099972" cy="782373"/>
          </a:xfrm>
          <a:prstGeom prst="ellipse">
            <a:avLst/>
          </a:prstGeom>
          <a:solidFill>
            <a:schemeClr val="accent1">
              <a:alpha val="16000"/>
            </a:scheme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41414" y="2721432"/>
            <a:ext cx="13310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2D2D8A"/>
                </a:solidFill>
              </a:rPr>
              <a:t>IceCube</a:t>
            </a:r>
            <a:endParaRPr lang="en-US" dirty="0">
              <a:solidFill>
                <a:srgbClr val="2D2D8A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77258" y="1524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Myriad Pro"/>
                <a:cs typeface="Myriad Pro"/>
              </a:rPr>
              <a:t>Neutrino production</a:t>
            </a:r>
            <a:endParaRPr lang="en-US" dirty="0">
              <a:latin typeface="Myriad Pro"/>
              <a:cs typeface="Myriad Pro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5906921" y="3728147"/>
            <a:ext cx="876149" cy="974416"/>
          </a:xfrm>
          <a:prstGeom prst="ellipse">
            <a:avLst/>
          </a:prstGeom>
          <a:solidFill>
            <a:schemeClr val="accent4">
              <a:alpha val="42000"/>
            </a:schemeClr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783070" y="3520804"/>
            <a:ext cx="577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4"/>
                </a:solidFill>
              </a:rPr>
              <a:t>ARA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7258" y="5195318"/>
            <a:ext cx="82709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GZK neutrinos are </a:t>
            </a:r>
            <a:r>
              <a:rPr lang="en-US" dirty="0" err="1"/>
              <a:t>cosmogenic</a:t>
            </a:r>
            <a:r>
              <a:rPr lang="en-US" dirty="0"/>
              <a:t> neutrinos inevitably produced by the highest energy </a:t>
            </a:r>
            <a:r>
              <a:rPr lang="en-US" dirty="0" smtClean="0"/>
              <a:t>CRs. </a:t>
            </a:r>
          </a:p>
          <a:p>
            <a:r>
              <a:rPr lang="en-US" dirty="0" err="1" smtClean="0"/>
              <a:t>IceCube</a:t>
            </a:r>
            <a:r>
              <a:rPr lang="en-US" dirty="0" smtClean="0"/>
              <a:t> is too </a:t>
            </a:r>
            <a:r>
              <a:rPr lang="en-US" dirty="0"/>
              <a:t>small to detect GZK neutrinos with a reasonable </a:t>
            </a:r>
            <a:r>
              <a:rPr lang="en-US" dirty="0" smtClean="0"/>
              <a:t>rate. We need a 100 or more cubic km detector.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228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a_overviewGraphic_071714_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0"/>
            <a:ext cx="79941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15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val 33"/>
          <p:cNvSpPr>
            <a:spLocks noChangeAspect="1"/>
          </p:cNvSpPr>
          <p:nvPr/>
        </p:nvSpPr>
        <p:spPr>
          <a:xfrm>
            <a:off x="4572000" y="4149100"/>
            <a:ext cx="180000" cy="180000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>
            <a:spLocks noChangeAspect="1"/>
          </p:cNvSpPr>
          <p:nvPr/>
        </p:nvSpPr>
        <p:spPr>
          <a:xfrm>
            <a:off x="5580140" y="4149100"/>
            <a:ext cx="180000" cy="180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>
            <a:spLocks noChangeAspect="1"/>
          </p:cNvSpPr>
          <p:nvPr/>
        </p:nvSpPr>
        <p:spPr>
          <a:xfrm>
            <a:off x="6516270" y="4149100"/>
            <a:ext cx="180000" cy="180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>
            <a:spLocks noChangeAspect="1"/>
          </p:cNvSpPr>
          <p:nvPr/>
        </p:nvSpPr>
        <p:spPr>
          <a:xfrm>
            <a:off x="6012200" y="4941210"/>
            <a:ext cx="180000" cy="180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Straight Connector 52"/>
          <p:cNvCxnSpPr/>
          <p:nvPr/>
        </p:nvCxnSpPr>
        <p:spPr>
          <a:xfrm flipH="1">
            <a:off x="7452400" y="3733271"/>
            <a:ext cx="648000" cy="1584220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Hexagon 53"/>
          <p:cNvSpPr/>
          <p:nvPr/>
        </p:nvSpPr>
        <p:spPr>
          <a:xfrm>
            <a:off x="7287598" y="3789050"/>
            <a:ext cx="576080" cy="504070"/>
          </a:xfrm>
          <a:prstGeom prst="hexagon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7236370" y="3501010"/>
            <a:ext cx="7921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IceCube</a:t>
            </a:r>
            <a:endParaRPr lang="en-US" sz="1200" dirty="0"/>
          </a:p>
        </p:txBody>
      </p:sp>
      <p:sp>
        <p:nvSpPr>
          <p:cNvPr id="269" name="Oval 268"/>
          <p:cNvSpPr>
            <a:spLocks/>
          </p:cNvSpPr>
          <p:nvPr/>
        </p:nvSpPr>
        <p:spPr>
          <a:xfrm>
            <a:off x="6714310" y="3789050"/>
            <a:ext cx="90000" cy="900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TextBox 269"/>
          <p:cNvSpPr txBox="1"/>
          <p:nvPr/>
        </p:nvSpPr>
        <p:spPr>
          <a:xfrm>
            <a:off x="6142787" y="3532112"/>
            <a:ext cx="864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Test Bed</a:t>
            </a:r>
            <a:endParaRPr lang="en-US" sz="1200" dirty="0"/>
          </a:p>
        </p:txBody>
      </p:sp>
      <p:sp>
        <p:nvSpPr>
          <p:cNvPr id="293" name="TextBox 292"/>
          <p:cNvSpPr txBox="1"/>
          <p:nvPr/>
        </p:nvSpPr>
        <p:spPr>
          <a:xfrm>
            <a:off x="6038560" y="535226"/>
            <a:ext cx="16402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ARA37</a:t>
            </a:r>
          </a:p>
          <a:p>
            <a:r>
              <a:rPr lang="en-US" sz="1400" b="1" dirty="0" smtClean="0"/>
              <a:t>Rev 2/4/13</a:t>
            </a:r>
            <a:endParaRPr lang="en-US" sz="1400" b="1" dirty="0"/>
          </a:p>
        </p:txBody>
      </p:sp>
      <p:sp>
        <p:nvSpPr>
          <p:cNvPr id="116" name="Oval 115"/>
          <p:cNvSpPr>
            <a:spLocks noChangeAspect="1"/>
          </p:cNvSpPr>
          <p:nvPr/>
        </p:nvSpPr>
        <p:spPr>
          <a:xfrm>
            <a:off x="3619500" y="4162913"/>
            <a:ext cx="180000" cy="180000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>
            <a:spLocks noChangeAspect="1"/>
          </p:cNvSpPr>
          <p:nvPr/>
        </p:nvSpPr>
        <p:spPr>
          <a:xfrm>
            <a:off x="2705100" y="4162913"/>
            <a:ext cx="180000" cy="180000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>
            <a:spLocks noChangeAspect="1"/>
          </p:cNvSpPr>
          <p:nvPr/>
        </p:nvSpPr>
        <p:spPr>
          <a:xfrm>
            <a:off x="1781175" y="4162913"/>
            <a:ext cx="180000" cy="180000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>
            <a:spLocks noChangeAspect="1"/>
          </p:cNvSpPr>
          <p:nvPr/>
        </p:nvSpPr>
        <p:spPr>
          <a:xfrm>
            <a:off x="2234045" y="4934438"/>
            <a:ext cx="180000" cy="180000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>
            <a:spLocks noChangeAspect="1"/>
          </p:cNvSpPr>
          <p:nvPr/>
        </p:nvSpPr>
        <p:spPr>
          <a:xfrm>
            <a:off x="3231572" y="4934438"/>
            <a:ext cx="180000" cy="180000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>
            <a:spLocks noChangeAspect="1"/>
          </p:cNvSpPr>
          <p:nvPr/>
        </p:nvSpPr>
        <p:spPr>
          <a:xfrm>
            <a:off x="4097482" y="4934438"/>
            <a:ext cx="180000" cy="180000"/>
          </a:xfrm>
          <a:prstGeom prst="ellipse">
            <a:avLst/>
          </a:prstGeom>
          <a:noFill/>
          <a:ln w="2540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>
            <a:spLocks noChangeAspect="1"/>
          </p:cNvSpPr>
          <p:nvPr/>
        </p:nvSpPr>
        <p:spPr>
          <a:xfrm>
            <a:off x="2774373" y="5710725"/>
            <a:ext cx="180000" cy="180000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>
            <a:spLocks noChangeAspect="1"/>
          </p:cNvSpPr>
          <p:nvPr/>
        </p:nvSpPr>
        <p:spPr>
          <a:xfrm>
            <a:off x="4610100" y="5710725"/>
            <a:ext cx="180000" cy="180000"/>
          </a:xfrm>
          <a:prstGeom prst="ellipse">
            <a:avLst/>
          </a:prstGeom>
          <a:noFill/>
          <a:ln w="2540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>
            <a:spLocks noChangeAspect="1"/>
          </p:cNvSpPr>
          <p:nvPr/>
        </p:nvSpPr>
        <p:spPr>
          <a:xfrm>
            <a:off x="5531428" y="5710725"/>
            <a:ext cx="180000" cy="180000"/>
          </a:xfrm>
          <a:prstGeom prst="ellipse">
            <a:avLst/>
          </a:prstGeom>
          <a:noFill/>
          <a:ln w="2540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>
            <a:spLocks noChangeAspect="1"/>
          </p:cNvSpPr>
          <p:nvPr/>
        </p:nvSpPr>
        <p:spPr>
          <a:xfrm>
            <a:off x="3675784" y="5710725"/>
            <a:ext cx="180000" cy="180000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>
            <a:spLocks noChangeAspect="1"/>
          </p:cNvSpPr>
          <p:nvPr/>
        </p:nvSpPr>
        <p:spPr>
          <a:xfrm>
            <a:off x="5053446" y="4948292"/>
            <a:ext cx="180000" cy="180000"/>
          </a:xfrm>
          <a:prstGeom prst="ellipse">
            <a:avLst/>
          </a:prstGeom>
          <a:noFill/>
          <a:ln w="2540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>
            <a:spLocks noChangeAspect="1"/>
          </p:cNvSpPr>
          <p:nvPr/>
        </p:nvSpPr>
        <p:spPr>
          <a:xfrm>
            <a:off x="1296266" y="3245338"/>
            <a:ext cx="180000" cy="180000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>
            <a:spLocks noChangeAspect="1"/>
          </p:cNvSpPr>
          <p:nvPr/>
        </p:nvSpPr>
        <p:spPr>
          <a:xfrm>
            <a:off x="2224520" y="3245338"/>
            <a:ext cx="180000" cy="180000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>
            <a:spLocks noChangeAspect="1"/>
          </p:cNvSpPr>
          <p:nvPr/>
        </p:nvSpPr>
        <p:spPr>
          <a:xfrm>
            <a:off x="3145848" y="3245338"/>
            <a:ext cx="180000" cy="180000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/>
          <p:cNvSpPr>
            <a:spLocks noChangeAspect="1"/>
          </p:cNvSpPr>
          <p:nvPr/>
        </p:nvSpPr>
        <p:spPr>
          <a:xfrm>
            <a:off x="6443229" y="2504120"/>
            <a:ext cx="180000" cy="180000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/>
          <p:cNvSpPr>
            <a:spLocks noChangeAspect="1"/>
          </p:cNvSpPr>
          <p:nvPr/>
        </p:nvSpPr>
        <p:spPr>
          <a:xfrm>
            <a:off x="5535758" y="2489688"/>
            <a:ext cx="180000" cy="180000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>
            <a:spLocks noChangeAspect="1"/>
          </p:cNvSpPr>
          <p:nvPr/>
        </p:nvSpPr>
        <p:spPr>
          <a:xfrm>
            <a:off x="4559012" y="2483338"/>
            <a:ext cx="180000" cy="180000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/>
          <p:cNvSpPr>
            <a:spLocks noChangeAspect="1"/>
          </p:cNvSpPr>
          <p:nvPr/>
        </p:nvSpPr>
        <p:spPr>
          <a:xfrm>
            <a:off x="3679248" y="2489688"/>
            <a:ext cx="180000" cy="180000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/>
          <p:cNvSpPr>
            <a:spLocks noChangeAspect="1"/>
          </p:cNvSpPr>
          <p:nvPr/>
        </p:nvSpPr>
        <p:spPr>
          <a:xfrm>
            <a:off x="2723285" y="2489688"/>
            <a:ext cx="180000" cy="180000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val 136"/>
          <p:cNvSpPr>
            <a:spLocks noChangeAspect="1"/>
          </p:cNvSpPr>
          <p:nvPr/>
        </p:nvSpPr>
        <p:spPr>
          <a:xfrm>
            <a:off x="1808883" y="2489688"/>
            <a:ext cx="180000" cy="180000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Oval 137"/>
          <p:cNvSpPr>
            <a:spLocks noChangeAspect="1"/>
          </p:cNvSpPr>
          <p:nvPr/>
        </p:nvSpPr>
        <p:spPr>
          <a:xfrm>
            <a:off x="4115666" y="3245338"/>
            <a:ext cx="180000" cy="180000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Oval 138"/>
          <p:cNvSpPr>
            <a:spLocks noChangeAspect="1"/>
          </p:cNvSpPr>
          <p:nvPr/>
        </p:nvSpPr>
        <p:spPr>
          <a:xfrm>
            <a:off x="5057775" y="3245338"/>
            <a:ext cx="180000" cy="180000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/>
          <p:cNvSpPr>
            <a:spLocks noChangeAspect="1"/>
          </p:cNvSpPr>
          <p:nvPr/>
        </p:nvSpPr>
        <p:spPr>
          <a:xfrm>
            <a:off x="5979103" y="3245338"/>
            <a:ext cx="180000" cy="180000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/>
          <p:cNvSpPr>
            <a:spLocks noChangeAspect="1"/>
          </p:cNvSpPr>
          <p:nvPr/>
        </p:nvSpPr>
        <p:spPr>
          <a:xfrm>
            <a:off x="6893503" y="3245338"/>
            <a:ext cx="180000" cy="180000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/>
          <p:cNvSpPr>
            <a:spLocks noChangeAspect="1"/>
          </p:cNvSpPr>
          <p:nvPr/>
        </p:nvSpPr>
        <p:spPr>
          <a:xfrm>
            <a:off x="2273011" y="1672125"/>
            <a:ext cx="180000" cy="180000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>
            <a:spLocks noChangeAspect="1"/>
          </p:cNvSpPr>
          <p:nvPr/>
        </p:nvSpPr>
        <p:spPr>
          <a:xfrm>
            <a:off x="3187412" y="1672125"/>
            <a:ext cx="180000" cy="180000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>
            <a:spLocks noChangeAspect="1"/>
          </p:cNvSpPr>
          <p:nvPr/>
        </p:nvSpPr>
        <p:spPr>
          <a:xfrm>
            <a:off x="4094885" y="1672125"/>
            <a:ext cx="180000" cy="180000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>
            <a:spLocks noChangeAspect="1"/>
          </p:cNvSpPr>
          <p:nvPr/>
        </p:nvSpPr>
        <p:spPr>
          <a:xfrm>
            <a:off x="5023139" y="1672125"/>
            <a:ext cx="180000" cy="180000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>
            <a:spLocks noChangeAspect="1"/>
          </p:cNvSpPr>
          <p:nvPr/>
        </p:nvSpPr>
        <p:spPr>
          <a:xfrm>
            <a:off x="5979102" y="1672125"/>
            <a:ext cx="180000" cy="180000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>
            <a:spLocks noChangeAspect="1"/>
          </p:cNvSpPr>
          <p:nvPr/>
        </p:nvSpPr>
        <p:spPr>
          <a:xfrm>
            <a:off x="2695575" y="889488"/>
            <a:ext cx="180000" cy="180000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>
            <a:spLocks noChangeAspect="1"/>
          </p:cNvSpPr>
          <p:nvPr/>
        </p:nvSpPr>
        <p:spPr>
          <a:xfrm>
            <a:off x="3637685" y="889488"/>
            <a:ext cx="180000" cy="180000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>
            <a:spLocks noChangeAspect="1"/>
          </p:cNvSpPr>
          <p:nvPr/>
        </p:nvSpPr>
        <p:spPr>
          <a:xfrm>
            <a:off x="4565939" y="889488"/>
            <a:ext cx="180000" cy="180000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>
            <a:spLocks noChangeAspect="1"/>
          </p:cNvSpPr>
          <p:nvPr/>
        </p:nvSpPr>
        <p:spPr>
          <a:xfrm>
            <a:off x="5514976" y="889488"/>
            <a:ext cx="180000" cy="180000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2" name="Straight Arrow Connector 151"/>
          <p:cNvCxnSpPr>
            <a:stCxn id="122" idx="6"/>
            <a:endCxn id="125" idx="2"/>
          </p:cNvCxnSpPr>
          <p:nvPr/>
        </p:nvCxnSpPr>
        <p:spPr>
          <a:xfrm>
            <a:off x="2954373" y="5800725"/>
            <a:ext cx="721411" cy="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TextBox 155"/>
          <p:cNvSpPr txBox="1"/>
          <p:nvPr/>
        </p:nvSpPr>
        <p:spPr>
          <a:xfrm>
            <a:off x="2990879" y="5755766"/>
            <a:ext cx="722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 km</a:t>
            </a:r>
            <a:endParaRPr lang="en-US" dirty="0"/>
          </a:p>
        </p:txBody>
      </p:sp>
      <p:sp>
        <p:nvSpPr>
          <p:cNvPr id="159" name="Rectangle 158"/>
          <p:cNvSpPr/>
          <p:nvPr/>
        </p:nvSpPr>
        <p:spPr>
          <a:xfrm>
            <a:off x="6954982" y="4426527"/>
            <a:ext cx="145473" cy="11776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1" name="Straight Connector 160"/>
          <p:cNvCxnSpPr>
            <a:endCxn id="159" idx="3"/>
          </p:cNvCxnSpPr>
          <p:nvPr/>
        </p:nvCxnSpPr>
        <p:spPr>
          <a:xfrm flipH="1">
            <a:off x="7100455" y="4066309"/>
            <a:ext cx="436418" cy="41910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/>
          <p:cNvCxnSpPr>
            <a:stCxn id="159" idx="1"/>
            <a:endCxn id="36" idx="5"/>
          </p:cNvCxnSpPr>
          <p:nvPr/>
        </p:nvCxnSpPr>
        <p:spPr>
          <a:xfrm flipH="1" flipV="1">
            <a:off x="6669910" y="4302740"/>
            <a:ext cx="285072" cy="182669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>
            <a:stCxn id="159" idx="1"/>
            <a:endCxn id="35" idx="6"/>
          </p:cNvCxnSpPr>
          <p:nvPr/>
        </p:nvCxnSpPr>
        <p:spPr>
          <a:xfrm flipH="1" flipV="1">
            <a:off x="5760140" y="4239100"/>
            <a:ext cx="1194842" cy="246309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>
            <a:stCxn id="159" idx="1"/>
            <a:endCxn id="45" idx="6"/>
          </p:cNvCxnSpPr>
          <p:nvPr/>
        </p:nvCxnSpPr>
        <p:spPr>
          <a:xfrm flipH="1">
            <a:off x="6192200" y="4485409"/>
            <a:ext cx="762782" cy="545801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TextBox 173"/>
          <p:cNvSpPr txBox="1"/>
          <p:nvPr/>
        </p:nvSpPr>
        <p:spPr>
          <a:xfrm>
            <a:off x="5327073" y="3913908"/>
            <a:ext cx="3532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3</a:t>
            </a:r>
            <a:endParaRPr lang="en-US" sz="1600" b="1" dirty="0"/>
          </a:p>
        </p:txBody>
      </p:sp>
      <p:sp>
        <p:nvSpPr>
          <p:cNvPr id="175" name="TextBox 174"/>
          <p:cNvSpPr txBox="1"/>
          <p:nvPr/>
        </p:nvSpPr>
        <p:spPr>
          <a:xfrm>
            <a:off x="6255327" y="3913909"/>
            <a:ext cx="3532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1</a:t>
            </a:r>
            <a:endParaRPr lang="en-US" sz="1600" b="1" dirty="0"/>
          </a:p>
        </p:txBody>
      </p:sp>
      <p:sp>
        <p:nvSpPr>
          <p:cNvPr id="176" name="TextBox 175"/>
          <p:cNvSpPr txBox="1"/>
          <p:nvPr/>
        </p:nvSpPr>
        <p:spPr>
          <a:xfrm>
            <a:off x="5749637" y="4696690"/>
            <a:ext cx="3532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2</a:t>
            </a:r>
            <a:endParaRPr lang="en-US" sz="1600" b="1" dirty="0"/>
          </a:p>
        </p:txBody>
      </p:sp>
      <p:sp>
        <p:nvSpPr>
          <p:cNvPr id="177" name="Oval 176"/>
          <p:cNvSpPr>
            <a:spLocks noChangeAspect="1"/>
          </p:cNvSpPr>
          <p:nvPr/>
        </p:nvSpPr>
        <p:spPr>
          <a:xfrm>
            <a:off x="594213" y="1672125"/>
            <a:ext cx="180000" cy="180000"/>
          </a:xfrm>
          <a:prstGeom prst="ellipse">
            <a:avLst/>
          </a:prstGeom>
          <a:noFill/>
          <a:ln w="2540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78" name="Oval 177"/>
          <p:cNvSpPr>
            <a:spLocks noChangeAspect="1"/>
          </p:cNvSpPr>
          <p:nvPr/>
        </p:nvSpPr>
        <p:spPr>
          <a:xfrm>
            <a:off x="594213" y="889488"/>
            <a:ext cx="180000" cy="180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TextBox 178"/>
          <p:cNvSpPr txBox="1"/>
          <p:nvPr/>
        </p:nvSpPr>
        <p:spPr>
          <a:xfrm>
            <a:off x="805349" y="720436"/>
            <a:ext cx="1437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Deployed ARA Station</a:t>
            </a:r>
            <a:endParaRPr lang="en-US" sz="1600" dirty="0"/>
          </a:p>
        </p:txBody>
      </p:sp>
      <p:sp>
        <p:nvSpPr>
          <p:cNvPr id="180" name="TextBox 179"/>
          <p:cNvSpPr txBox="1"/>
          <p:nvPr/>
        </p:nvSpPr>
        <p:spPr>
          <a:xfrm>
            <a:off x="698642" y="1471125"/>
            <a:ext cx="1450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7030A0"/>
                </a:solidFill>
              </a:rPr>
              <a:t>Planned ARA Station 13/14</a:t>
            </a:r>
            <a:endParaRPr lang="en-US" sz="1600" dirty="0">
              <a:solidFill>
                <a:srgbClr val="7030A0"/>
              </a:solidFill>
            </a:endParaRPr>
          </a:p>
        </p:txBody>
      </p:sp>
      <p:sp>
        <p:nvSpPr>
          <p:cNvPr id="193" name="Rectangle 192"/>
          <p:cNvSpPr/>
          <p:nvPr/>
        </p:nvSpPr>
        <p:spPr>
          <a:xfrm>
            <a:off x="8316520" y="3778009"/>
            <a:ext cx="360050" cy="1359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TextBox 193"/>
          <p:cNvSpPr txBox="1"/>
          <p:nvPr/>
        </p:nvSpPr>
        <p:spPr>
          <a:xfrm>
            <a:off x="7073503" y="5317491"/>
            <a:ext cx="7921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Skiway</a:t>
            </a:r>
            <a:endParaRPr lang="en-US" sz="1200" dirty="0"/>
          </a:p>
        </p:txBody>
      </p:sp>
      <p:sp>
        <p:nvSpPr>
          <p:cNvPr id="198" name="TextBox 197"/>
          <p:cNvSpPr txBox="1"/>
          <p:nvPr/>
        </p:nvSpPr>
        <p:spPr>
          <a:xfrm>
            <a:off x="8244510" y="3879050"/>
            <a:ext cx="648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South Pole Station</a:t>
            </a:r>
            <a:endParaRPr lang="en-US" sz="1200" dirty="0"/>
          </a:p>
        </p:txBody>
      </p:sp>
      <p:sp>
        <p:nvSpPr>
          <p:cNvPr id="199" name="Oval 198"/>
          <p:cNvSpPr>
            <a:spLocks noChangeAspect="1"/>
          </p:cNvSpPr>
          <p:nvPr/>
        </p:nvSpPr>
        <p:spPr>
          <a:xfrm>
            <a:off x="8460540" y="3625271"/>
            <a:ext cx="108000" cy="1080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4382366" y="5462171"/>
            <a:ext cx="3532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5</a:t>
            </a:r>
            <a:endParaRPr lang="en-US" sz="1600" b="1" dirty="0"/>
          </a:p>
        </p:txBody>
      </p:sp>
      <p:sp>
        <p:nvSpPr>
          <p:cNvPr id="66" name="TextBox 65"/>
          <p:cNvSpPr txBox="1"/>
          <p:nvPr/>
        </p:nvSpPr>
        <p:spPr>
          <a:xfrm>
            <a:off x="5237775" y="5462171"/>
            <a:ext cx="3532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4</a:t>
            </a:r>
            <a:endParaRPr lang="en-US" sz="1600" b="1" dirty="0"/>
          </a:p>
        </p:txBody>
      </p:sp>
      <p:sp>
        <p:nvSpPr>
          <p:cNvPr id="67" name="TextBox 66"/>
          <p:cNvSpPr txBox="1"/>
          <p:nvPr/>
        </p:nvSpPr>
        <p:spPr>
          <a:xfrm>
            <a:off x="3637686" y="4686549"/>
            <a:ext cx="5713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7 (?)</a:t>
            </a:r>
            <a:endParaRPr lang="en-US" sz="1600" b="1" dirty="0"/>
          </a:p>
        </p:txBody>
      </p:sp>
      <p:sp>
        <p:nvSpPr>
          <p:cNvPr id="68" name="TextBox 67"/>
          <p:cNvSpPr txBox="1"/>
          <p:nvPr/>
        </p:nvSpPr>
        <p:spPr>
          <a:xfrm>
            <a:off x="4790100" y="4696690"/>
            <a:ext cx="3532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6</a:t>
            </a:r>
            <a:endParaRPr lang="en-US" sz="1600" b="1" dirty="0"/>
          </a:p>
        </p:txBody>
      </p:sp>
      <p:cxnSp>
        <p:nvCxnSpPr>
          <p:cNvPr id="70" name="Straight Connector 69"/>
          <p:cNvCxnSpPr>
            <a:stCxn id="45" idx="3"/>
            <a:endCxn id="124" idx="7"/>
          </p:cNvCxnSpPr>
          <p:nvPr/>
        </p:nvCxnSpPr>
        <p:spPr>
          <a:xfrm flipH="1">
            <a:off x="5685068" y="5094850"/>
            <a:ext cx="353492" cy="642235"/>
          </a:xfrm>
          <a:prstGeom prst="line">
            <a:avLst/>
          </a:prstGeom>
          <a:ln w="2540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>
            <a:stCxn id="124" idx="2"/>
            <a:endCxn id="123" idx="6"/>
          </p:cNvCxnSpPr>
          <p:nvPr/>
        </p:nvCxnSpPr>
        <p:spPr>
          <a:xfrm flipH="1">
            <a:off x="4790100" y="5800725"/>
            <a:ext cx="741328" cy="0"/>
          </a:xfrm>
          <a:prstGeom prst="line">
            <a:avLst/>
          </a:prstGeom>
          <a:ln w="2540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stCxn id="35" idx="3"/>
          </p:cNvCxnSpPr>
          <p:nvPr/>
        </p:nvCxnSpPr>
        <p:spPr>
          <a:xfrm flipH="1">
            <a:off x="5188510" y="4302740"/>
            <a:ext cx="417990" cy="645552"/>
          </a:xfrm>
          <a:prstGeom prst="line">
            <a:avLst/>
          </a:prstGeom>
          <a:ln w="2540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H="1">
            <a:off x="684213" y="4696689"/>
            <a:ext cx="359297" cy="1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H="1">
            <a:off x="707871" y="5317491"/>
            <a:ext cx="372358" cy="0"/>
          </a:xfrm>
          <a:prstGeom prst="line">
            <a:avLst/>
          </a:prstGeom>
          <a:ln w="2540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1043510" y="4404301"/>
            <a:ext cx="11644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Deployed Cabling</a:t>
            </a:r>
            <a:endParaRPr lang="en-US" sz="1600" dirty="0"/>
          </a:p>
        </p:txBody>
      </p:sp>
      <p:sp>
        <p:nvSpPr>
          <p:cNvPr id="85" name="TextBox 84"/>
          <p:cNvSpPr txBox="1"/>
          <p:nvPr/>
        </p:nvSpPr>
        <p:spPr>
          <a:xfrm>
            <a:off x="967219" y="5025103"/>
            <a:ext cx="1728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7030A0"/>
                </a:solidFill>
              </a:rPr>
              <a:t>Planned 13/14 Cabling</a:t>
            </a:r>
            <a:endParaRPr lang="en-US" sz="1600" dirty="0">
              <a:solidFill>
                <a:srgbClr val="7030A0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6893806" y="4485409"/>
            <a:ext cx="6851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WT3</a:t>
            </a:r>
            <a:endParaRPr lang="en-US" sz="1600" b="1" dirty="0"/>
          </a:p>
        </p:txBody>
      </p:sp>
      <p:cxnSp>
        <p:nvCxnSpPr>
          <p:cNvPr id="82" name="Straight Connector 81"/>
          <p:cNvCxnSpPr/>
          <p:nvPr/>
        </p:nvCxnSpPr>
        <p:spPr>
          <a:xfrm flipH="1">
            <a:off x="4295666" y="5025103"/>
            <a:ext cx="741328" cy="0"/>
          </a:xfrm>
          <a:prstGeom prst="line">
            <a:avLst/>
          </a:prstGeom>
          <a:ln w="2540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8310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57200" y="2540144"/>
            <a:ext cx="8292312" cy="385817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5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Myriad Pro"/>
                <a:cs typeface="Myriad Pro"/>
              </a:rPr>
              <a:t>Astrophysics</a:t>
            </a:r>
            <a:endParaRPr lang="en-US" dirty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sp>
        <p:nvSpPr>
          <p:cNvPr id="1045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034" y="1461000"/>
            <a:ext cx="8305800" cy="4953000"/>
          </a:xfrm>
        </p:spPr>
        <p:txBody>
          <a:bodyPr/>
          <a:lstStyle/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ja-JP" altLang="en-US" sz="2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  <a:cs typeface="Myriad Pro"/>
              </a:rPr>
              <a:t>“</a:t>
            </a:r>
            <a:r>
              <a:rPr lang="en-US" sz="2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  <a:cs typeface="Myriad Pro"/>
              </a:rPr>
              <a:t>Classical</a:t>
            </a:r>
            <a:r>
              <a:rPr lang="ja-JP" altLang="en-US" sz="2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  <a:cs typeface="Myriad Pro"/>
              </a:rPr>
              <a:t>”</a:t>
            </a:r>
            <a:r>
              <a:rPr lang="en-US" sz="2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  <a:cs typeface="Myriad Pro"/>
              </a:rPr>
              <a:t> Astronomy </a:t>
            </a:r>
            <a:r>
              <a:rPr lang="en-US" sz="2200" b="0" dirty="0">
                <a:latin typeface="Myriad Pro"/>
                <a:cs typeface="Myriad Pro"/>
              </a:rPr>
              <a:t>– electromagnetic spectrum from radio to X-rays.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endParaRPr lang="en-US" sz="2200" b="0" dirty="0">
              <a:latin typeface="Myriad Pro"/>
              <a:cs typeface="Myriad Pro"/>
            </a:endParaRP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en-US" sz="2200" b="0" dirty="0">
                <a:solidFill>
                  <a:srgbClr val="FFFFFF"/>
                </a:solidFill>
                <a:latin typeface="Myriad Pro"/>
                <a:cs typeface="Myriad Pro"/>
              </a:rPr>
              <a:t>Gamma-ray Astronomy – photons (light particles) with energies 10</a:t>
            </a:r>
            <a:r>
              <a:rPr lang="en-US" sz="2200" b="0" baseline="30000" dirty="0">
                <a:solidFill>
                  <a:srgbClr val="FFFFFF"/>
                </a:solidFill>
                <a:latin typeface="Myriad Pro"/>
                <a:cs typeface="Myriad Pro"/>
              </a:rPr>
              <a:t>10</a:t>
            </a:r>
            <a:r>
              <a:rPr lang="en-US" sz="2200" b="0" dirty="0">
                <a:solidFill>
                  <a:srgbClr val="FFFFFF"/>
                </a:solidFill>
                <a:latin typeface="Myriad Pro"/>
                <a:cs typeface="Myriad Pro"/>
              </a:rPr>
              <a:t> larger than optical light.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endParaRPr lang="en-US" sz="2200" b="0" dirty="0">
              <a:solidFill>
                <a:srgbClr val="FFFFFF"/>
              </a:solidFill>
              <a:latin typeface="Myriad Pro"/>
              <a:cs typeface="Myriad Pro"/>
            </a:endParaRP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en-US" sz="2200" b="0" dirty="0">
                <a:solidFill>
                  <a:schemeClr val="bg1">
                    <a:lumMod val="50000"/>
                  </a:schemeClr>
                </a:solidFill>
                <a:latin typeface="Myriad Pro"/>
                <a:cs typeface="Myriad Pro"/>
              </a:rPr>
              <a:t>Cosmic Rays – protons and heavier nuclei with energies up to several Joule, the highest </a:t>
            </a:r>
            <a:r>
              <a:rPr lang="en-US" sz="2200" b="0" dirty="0" smtClean="0">
                <a:solidFill>
                  <a:schemeClr val="bg1">
                    <a:lumMod val="50000"/>
                  </a:schemeClr>
                </a:solidFill>
                <a:latin typeface="Myriad Pro"/>
                <a:cs typeface="Myriad Pro"/>
              </a:rPr>
              <a:t>energy particle </a:t>
            </a:r>
            <a:r>
              <a:rPr lang="en-US" sz="2200" b="0" dirty="0">
                <a:solidFill>
                  <a:schemeClr val="bg1">
                    <a:lumMod val="50000"/>
                  </a:schemeClr>
                </a:solidFill>
                <a:latin typeface="Myriad Pro"/>
                <a:cs typeface="Myriad Pro"/>
              </a:rPr>
              <a:t>energies observed in the Universe.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endParaRPr lang="en-US" sz="2200" b="0" dirty="0">
              <a:latin typeface="Myriad Pro"/>
              <a:cs typeface="Myriad Pro"/>
            </a:endParaRP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en-US" sz="2200" b="0" dirty="0">
                <a:latin typeface="Myriad Pro"/>
                <a:cs typeface="Myriad Pro"/>
              </a:rPr>
              <a:t>Neutrinos – tightly connected to cosmic rays and their sources, but neutral and not subject to deflection in magnetic fields (= easier for </a:t>
            </a:r>
            <a:r>
              <a:rPr lang="ja-JP" altLang="en-US" sz="2200" b="0" dirty="0">
                <a:latin typeface="Myriad Pro"/>
                <a:cs typeface="Myriad Pro"/>
              </a:rPr>
              <a:t>“</a:t>
            </a:r>
            <a:r>
              <a:rPr lang="en-US" sz="2200" b="0" dirty="0">
                <a:latin typeface="Myriad Pro"/>
                <a:cs typeface="Myriad Pro"/>
              </a:rPr>
              <a:t>astronomy</a:t>
            </a:r>
            <a:r>
              <a:rPr lang="ja-JP" altLang="en-US" sz="2200" b="0" dirty="0" smtClean="0">
                <a:latin typeface="Myriad Pro"/>
                <a:cs typeface="Myriad Pro"/>
              </a:rPr>
              <a:t>” </a:t>
            </a:r>
            <a:r>
              <a:rPr lang="es-ES_tradnl" altLang="ja-JP" sz="2200" b="0" dirty="0" err="1" smtClean="0">
                <a:latin typeface="Myriad Pro"/>
                <a:cs typeface="Myriad Pro"/>
              </a:rPr>
              <a:t>because</a:t>
            </a:r>
            <a:r>
              <a:rPr lang="es-ES_tradnl" altLang="ja-JP" sz="2200" b="0" dirty="0" smtClean="0">
                <a:latin typeface="Myriad Pro"/>
                <a:cs typeface="Myriad Pro"/>
              </a:rPr>
              <a:t> </a:t>
            </a:r>
            <a:r>
              <a:rPr lang="es-ES_tradnl" altLang="ja-JP" sz="2200" b="0" dirty="0" err="1" smtClean="0">
                <a:latin typeface="Myriad Pro"/>
                <a:cs typeface="Myriad Pro"/>
              </a:rPr>
              <a:t>they</a:t>
            </a:r>
            <a:r>
              <a:rPr lang="es-ES_tradnl" altLang="ja-JP" sz="2200" b="0" dirty="0" smtClean="0">
                <a:latin typeface="Myriad Pro"/>
                <a:cs typeface="Myriad Pro"/>
              </a:rPr>
              <a:t> </a:t>
            </a:r>
            <a:r>
              <a:rPr lang="es-ES_tradnl" altLang="ja-JP" sz="2200" b="0" dirty="0" err="1" smtClean="0">
                <a:latin typeface="Myriad Pro"/>
                <a:cs typeface="Myriad Pro"/>
              </a:rPr>
              <a:t>point</a:t>
            </a:r>
            <a:r>
              <a:rPr lang="es-ES_tradnl" altLang="ja-JP" sz="2200" b="0" dirty="0" smtClean="0">
                <a:latin typeface="Myriad Pro"/>
                <a:cs typeface="Myriad Pro"/>
              </a:rPr>
              <a:t> </a:t>
            </a:r>
            <a:r>
              <a:rPr lang="es-ES_tradnl" altLang="ja-JP" sz="2200" b="0" dirty="0" err="1" smtClean="0">
                <a:latin typeface="Myriad Pro"/>
                <a:cs typeface="Myriad Pro"/>
              </a:rPr>
              <a:t>to</a:t>
            </a:r>
            <a:r>
              <a:rPr lang="es-ES_tradnl" altLang="ja-JP" sz="2200" b="0" dirty="0" smtClean="0">
                <a:latin typeface="Myriad Pro"/>
                <a:cs typeface="Myriad Pro"/>
              </a:rPr>
              <a:t> </a:t>
            </a:r>
            <a:r>
              <a:rPr lang="es-ES_tradnl" altLang="ja-JP" sz="2200" b="0" dirty="0" err="1" smtClean="0">
                <a:latin typeface="Myriad Pro"/>
                <a:cs typeface="Myriad Pro"/>
              </a:rPr>
              <a:t>their</a:t>
            </a:r>
            <a:r>
              <a:rPr lang="es-ES_tradnl" altLang="ja-JP" sz="2200" b="0" dirty="0" smtClean="0">
                <a:latin typeface="Myriad Pro"/>
                <a:cs typeface="Myriad Pro"/>
              </a:rPr>
              <a:t> </a:t>
            </a:r>
            <a:r>
              <a:rPr lang="es-ES_tradnl" altLang="ja-JP" sz="2200" b="0" dirty="0" err="1" smtClean="0">
                <a:latin typeface="Myriad Pro"/>
                <a:cs typeface="Myriad Pro"/>
              </a:rPr>
              <a:t>sources</a:t>
            </a:r>
            <a:r>
              <a:rPr lang="en-US" sz="2200" b="0" dirty="0" smtClean="0">
                <a:latin typeface="Myriad Pro"/>
                <a:cs typeface="Myriad Pro"/>
              </a:rPr>
              <a:t>).</a:t>
            </a:r>
            <a:endParaRPr lang="en-US" sz="2200" b="0" dirty="0">
              <a:latin typeface="Myriad Pro"/>
              <a:cs typeface="Myriad Pro"/>
            </a:endParaRP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endParaRPr lang="en-US" dirty="0">
              <a:latin typeface="Myriad Pro"/>
              <a:cs typeface="Myriad Pro"/>
            </a:endParaRPr>
          </a:p>
        </p:txBody>
      </p:sp>
      <p:pic>
        <p:nvPicPr>
          <p:cNvPr id="4" name="Picture 3" descr="wipac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709" y="1959852"/>
            <a:ext cx="2015490" cy="67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034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7-16 at 1.56.0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100"/>
            <a:ext cx="9144000" cy="650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98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7-16 at 1.56.4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100"/>
            <a:ext cx="9144000" cy="652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399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7-16 at 1.57.2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400"/>
            <a:ext cx="9144000" cy="628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766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7-16 at 1.57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300"/>
            <a:ext cx="9144000" cy="637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923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80800"/>
            <a:ext cx="8534400" cy="4953000"/>
          </a:xfrm>
        </p:spPr>
        <p:txBody>
          <a:bodyPr/>
          <a:lstStyle/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en-US" sz="2600" b="0" dirty="0" smtClean="0">
                <a:latin typeface="Myriad Pro"/>
                <a:cs typeface="Myriad Pro"/>
              </a:rPr>
              <a:t>Cosmic rays are charged particles (protons or heavier nuclei) that continuously rain down on Earth from outer space.  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endParaRPr lang="en-US" sz="1200" b="0" dirty="0" smtClean="0">
              <a:latin typeface="Myriad Pro"/>
              <a:cs typeface="Myriad Pro"/>
            </a:endParaRP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en-US" sz="2600" b="0" dirty="0" smtClean="0">
                <a:latin typeface="Myriad Pro"/>
                <a:cs typeface="Myriad Pro"/>
              </a:rPr>
              <a:t>A small fraction of them have energies in excess of several Joules, which makes them the highest energy particles in the known Universe.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endParaRPr lang="en-US" sz="1200" b="0" dirty="0" smtClean="0">
              <a:latin typeface="Myriad Pro"/>
              <a:cs typeface="Myriad Pro"/>
            </a:endParaRP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en-US" sz="2600" b="0" dirty="0" smtClean="0">
                <a:latin typeface="Myriad Pro"/>
                <a:cs typeface="Myriad Pro"/>
              </a:rPr>
              <a:t>Where do they come from?  Do they point back to their sources?  Can we do</a:t>
            </a:r>
            <a:r>
              <a:rPr lang="en-US" sz="2600" b="0" i="1" dirty="0" smtClean="0">
                <a:latin typeface="Myriad Pro"/>
                <a:cs typeface="Myriad Pro"/>
              </a:rPr>
              <a:t> astronomy </a:t>
            </a:r>
            <a:r>
              <a:rPr lang="en-US" sz="2600" b="0" dirty="0" smtClean="0">
                <a:latin typeface="Myriad Pro"/>
                <a:cs typeface="Myriad Pro"/>
              </a:rPr>
              <a:t>with these particles?</a:t>
            </a:r>
          </a:p>
          <a:p>
            <a:pPr>
              <a:buFont typeface="Wingdings" charset="0"/>
              <a:buNone/>
            </a:pPr>
            <a:endParaRPr lang="en-US" sz="2400" dirty="0">
              <a:solidFill>
                <a:schemeClr val="bg1"/>
              </a:solidFill>
              <a:latin typeface="Myriad Pro"/>
              <a:cs typeface="Myriad Pro"/>
            </a:endParaRPr>
          </a:p>
          <a:p>
            <a:endParaRPr lang="en-US" sz="2400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96747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Myriad Pro"/>
                <a:cs typeface="Myriad Pro"/>
              </a:rPr>
              <a:t>Cosmic </a:t>
            </a:r>
            <a:r>
              <a:rPr lang="en-US" dirty="0">
                <a:solidFill>
                  <a:srgbClr val="000000"/>
                </a:solidFill>
                <a:latin typeface="Myriad Pro"/>
                <a:cs typeface="Myriad Pro"/>
              </a:rPr>
              <a:t>R</a:t>
            </a:r>
            <a:r>
              <a:rPr lang="en-US" dirty="0" smtClean="0">
                <a:solidFill>
                  <a:srgbClr val="000000"/>
                </a:solidFill>
                <a:latin typeface="Myriad Pro"/>
                <a:cs typeface="Myriad Pro"/>
              </a:rPr>
              <a:t>ays</a:t>
            </a:r>
            <a:br>
              <a:rPr lang="en-US" dirty="0" smtClean="0">
                <a:solidFill>
                  <a:srgbClr val="000000"/>
                </a:solidFill>
                <a:latin typeface="Myriad Pro"/>
                <a:cs typeface="Myriad Pro"/>
              </a:rPr>
            </a:br>
            <a:r>
              <a:rPr lang="en-US" sz="3100" dirty="0" smtClean="0">
                <a:solidFill>
                  <a:srgbClr val="000000"/>
                </a:solidFill>
                <a:latin typeface="Myriad Pro"/>
                <a:cs typeface="Myriad Pro"/>
              </a:rPr>
              <a:t>the </a:t>
            </a:r>
            <a:r>
              <a:rPr lang="en-US" sz="3100" dirty="0" smtClean="0">
                <a:solidFill>
                  <a:srgbClr val="000000"/>
                </a:solidFill>
                <a:latin typeface="Myriad Pro"/>
                <a:cs typeface="Myriad Pro"/>
              </a:rPr>
              <a:t>highest energy particles</a:t>
            </a:r>
            <a:endParaRPr lang="en-US" sz="3100" dirty="0">
              <a:solidFill>
                <a:srgbClr val="000000"/>
              </a:solidFill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1352936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7-16 at 3.05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00"/>
            <a:ext cx="9144000" cy="611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366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Cosmis</a:t>
            </a:r>
            <a:r>
              <a:rPr lang="en-US" dirty="0" smtClean="0"/>
              <a:t> Ray Air Shower (Proton)</a:t>
            </a:r>
            <a:endParaRPr lang="en-US" dirty="0"/>
          </a:p>
        </p:txBody>
      </p:sp>
      <p:pic>
        <p:nvPicPr>
          <p:cNvPr id="4" name="proton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9525" y="1600200"/>
            <a:ext cx="6583363" cy="4525963"/>
          </a:xfrm>
        </p:spPr>
      </p:pic>
    </p:spTree>
    <p:extLst>
      <p:ext uri="{BB962C8B-B14F-4D97-AF65-F5344CB8AC3E}">
        <p14:creationId xmlns:p14="http://schemas.microsoft.com/office/powerpoint/2010/main" val="239089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7-16 at 3.10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0"/>
            <a:ext cx="9017153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69523" y="124966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bg1"/>
                </a:solidFill>
              </a:rPr>
              <a:t>HAWC Collaboration includes more than 30 </a:t>
            </a:r>
            <a:r>
              <a:rPr lang="en-US" dirty="0" smtClean="0">
                <a:solidFill>
                  <a:schemeClr val="bg1"/>
                </a:solidFill>
              </a:rPr>
              <a:t>institutions in Mexico, USA and Poland. U</a:t>
            </a:r>
            <a:r>
              <a:rPr lang="en-US" dirty="0" smtClean="0">
                <a:solidFill>
                  <a:schemeClr val="bg1"/>
                </a:solidFill>
              </a:rPr>
              <a:t>niversity of Maryland, College Park is the lead institution.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5898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7-16 at 3.11.3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100"/>
            <a:ext cx="9144000" cy="650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3915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7-16 at 3.10.5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100"/>
            <a:ext cx="9144000" cy="626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6966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7-16 at 3.16.4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9144000" cy="658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0414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7-16 at 3.17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800"/>
            <a:ext cx="9144000" cy="648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3762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7-16 at 3.18.5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4000" cy="647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0370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7-16 at 3.19.1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9144000" cy="664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4895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1400" dirty="0"/>
          </a:p>
        </p:txBody>
      </p:sp>
      <p:pic>
        <p:nvPicPr>
          <p:cNvPr id="5" name="Picture 4" descr="Screen Shot 2014-07-16 at 1.38.3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319" y="178027"/>
            <a:ext cx="9401175" cy="650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080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390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Myriad Pro"/>
                <a:cs typeface="Myriad Pro"/>
              </a:rPr>
              <a:t>Cosmic Rays Energy Spectrum</a:t>
            </a:r>
          </a:p>
        </p:txBody>
      </p:sp>
      <p:sp>
        <p:nvSpPr>
          <p:cNvPr id="116839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304800" y="5681160"/>
            <a:ext cx="8534400" cy="1295400"/>
          </a:xfrm>
        </p:spPr>
        <p:txBody>
          <a:bodyPr/>
          <a:lstStyle/>
          <a:p>
            <a:pPr marL="0" indent="0">
              <a:lnSpc>
                <a:spcPct val="90000"/>
              </a:lnSpc>
              <a:buClr>
                <a:schemeClr val="accent6"/>
              </a:buClr>
              <a:buNone/>
            </a:pPr>
            <a:r>
              <a:rPr lang="en-US" sz="1800" dirty="0" smtClean="0">
                <a:latin typeface="Myriad Pro"/>
                <a:cs typeface="Myriad Pro"/>
              </a:rPr>
              <a:t>The </a:t>
            </a:r>
            <a:r>
              <a:rPr lang="en-US" sz="1800" dirty="0">
                <a:latin typeface="Myriad Pro"/>
                <a:cs typeface="Myriad Pro"/>
              </a:rPr>
              <a:t>origin of cosmic rays at energies above </a:t>
            </a:r>
            <a:r>
              <a:rPr lang="en-US" sz="1800" dirty="0" err="1">
                <a:latin typeface="Myriad Pro"/>
                <a:cs typeface="Myriad Pro"/>
              </a:rPr>
              <a:t>GeV</a:t>
            </a:r>
            <a:r>
              <a:rPr lang="en-US" sz="1800" dirty="0">
                <a:latin typeface="Myriad Pro"/>
                <a:cs typeface="Myriad Pro"/>
              </a:rPr>
              <a:t> is unknown </a:t>
            </a:r>
            <a:r>
              <a:rPr lang="en-US" sz="1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  <a:cs typeface="Myriad Pro"/>
              </a:rPr>
              <a:t>- no astrophysical object has ever been definitively identified as an accelerator of high energy nucleons.</a:t>
            </a:r>
          </a:p>
          <a:p>
            <a:pPr>
              <a:lnSpc>
                <a:spcPct val="90000"/>
              </a:lnSpc>
            </a:pPr>
            <a:endParaRPr lang="en-US" sz="1600" i="1" dirty="0"/>
          </a:p>
          <a:p>
            <a:pPr>
              <a:lnSpc>
                <a:spcPct val="90000"/>
              </a:lnSpc>
            </a:pPr>
            <a:endParaRPr lang="en-US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433518"/>
            <a:ext cx="3776472" cy="4247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367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4-07-16 at 1.42.1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20"/>
            <a:ext cx="9144000" cy="578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876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4-07-16 at 1.33.1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109" y="1441198"/>
            <a:ext cx="6096000" cy="45770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96599" y="6131484"/>
            <a:ext cx="751905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i="1" dirty="0"/>
              <a:t>An artists impression of the Cherenkov Telescope Array. Source G. Perez, SMM, </a:t>
            </a:r>
            <a:r>
              <a:rPr lang="en-US" sz="1100" i="1" dirty="0" smtClean="0"/>
              <a:t>IAC</a:t>
            </a:r>
          </a:p>
          <a:p>
            <a:pPr algn="ctr"/>
            <a:r>
              <a:rPr lang="en-US" sz="1100" b="1" i="1" dirty="0" smtClean="0"/>
              <a:t>see video </a:t>
            </a:r>
            <a:r>
              <a:rPr lang="en-US" sz="1100" b="1" i="1" dirty="0" smtClean="0">
                <a:hlinkClick r:id="rId4"/>
              </a:rPr>
              <a:t>here</a:t>
            </a:r>
            <a:r>
              <a:rPr lang="en-US" sz="1100" b="1" i="1" dirty="0" smtClean="0"/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2270318" y="363016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dirty="0" smtClean="0"/>
              <a:t>An introduction to CTA</a:t>
            </a:r>
            <a:br>
              <a:rPr lang="en-US" sz="3200" dirty="0" smtClean="0"/>
            </a:br>
            <a:r>
              <a:rPr lang="en-US" sz="1400" dirty="0" smtClean="0">
                <a:hlinkClick r:id="rId5"/>
              </a:rPr>
              <a:t>see video</a:t>
            </a:r>
            <a:r>
              <a:rPr lang="en-US" sz="1400" dirty="0" smtClean="0"/>
              <a:t/>
            </a:r>
            <a:br>
              <a:rPr lang="en-US" sz="1400" dirty="0" smtClean="0"/>
            </a:b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48211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7-16 at 1.43.5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813"/>
            <a:ext cx="9144000" cy="62075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0654" y="6098661"/>
            <a:ext cx="83312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Currently developing and testing prototypes. </a:t>
            </a:r>
            <a:r>
              <a:rPr lang="en-US" sz="2000" b="1" dirty="0"/>
              <a:t>The CTA Consortium consists of over 1000 scientists working in 194 institutes from 29 </a:t>
            </a:r>
            <a:r>
              <a:rPr lang="en-US" sz="2000" b="1" dirty="0" smtClean="0"/>
              <a:t>countries 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853813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8248" y="1297496"/>
            <a:ext cx="4315968" cy="4854448"/>
          </a:xfrm>
          <a:prstGeom prst="rect">
            <a:avLst/>
          </a:prstGeom>
        </p:spPr>
      </p:pic>
      <p:sp>
        <p:nvSpPr>
          <p:cNvPr id="10035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43278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404040"/>
                </a:solidFill>
                <a:latin typeface="Myriad Pro"/>
                <a:cs typeface="Myriad Pro"/>
              </a:rPr>
              <a:t>Origin of Cosmic Rays</a:t>
            </a:r>
          </a:p>
        </p:txBody>
      </p:sp>
      <p:grpSp>
        <p:nvGrpSpPr>
          <p:cNvPr id="1003524" name="Group 4"/>
          <p:cNvGrpSpPr>
            <a:grpSpLocks noChangeAspect="1"/>
          </p:cNvGrpSpPr>
          <p:nvPr/>
        </p:nvGrpSpPr>
        <p:grpSpPr bwMode="auto">
          <a:xfrm>
            <a:off x="5238834" y="3058418"/>
            <a:ext cx="1403943" cy="366626"/>
            <a:chOff x="4560" y="2087"/>
            <a:chExt cx="693" cy="192"/>
          </a:xfrm>
        </p:grpSpPr>
        <p:sp>
          <p:nvSpPr>
            <p:cNvPr id="1003526" name="Text Box 6"/>
            <p:cNvSpPr txBox="1">
              <a:spLocks noChangeAspect="1" noChangeArrowheads="1"/>
            </p:cNvSpPr>
            <p:nvPr/>
          </p:nvSpPr>
          <p:spPr bwMode="auto">
            <a:xfrm>
              <a:off x="4886" y="2087"/>
              <a:ext cx="36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 b="1">
                  <a:solidFill>
                    <a:srgbClr val="928EE3"/>
                  </a:solidFill>
                </a:rPr>
                <a:t>Knee</a:t>
              </a:r>
              <a:endParaRPr lang="en-US" sz="1800" b="1">
                <a:solidFill>
                  <a:srgbClr val="0066FF"/>
                </a:solidFill>
              </a:endParaRPr>
            </a:p>
          </p:txBody>
        </p:sp>
        <p:sp>
          <p:nvSpPr>
            <p:cNvPr id="1003527" name="Line 7"/>
            <p:cNvSpPr>
              <a:spLocks noChangeAspect="1" noChangeShapeType="1"/>
            </p:cNvSpPr>
            <p:nvPr/>
          </p:nvSpPr>
          <p:spPr bwMode="auto">
            <a:xfrm flipH="1">
              <a:off x="4560" y="2208"/>
              <a:ext cx="336" cy="4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03528" name="Oval 8"/>
          <p:cNvSpPr>
            <a:spLocks noChangeArrowheads="1"/>
          </p:cNvSpPr>
          <p:nvPr/>
        </p:nvSpPr>
        <p:spPr bwMode="auto">
          <a:xfrm>
            <a:off x="3926664" y="2891724"/>
            <a:ext cx="1905000" cy="1610676"/>
          </a:xfrm>
          <a:prstGeom prst="ellipse">
            <a:avLst/>
          </a:prstGeom>
          <a:solidFill>
            <a:srgbClr val="FF0000">
              <a:alpha val="20000"/>
            </a:srgbClr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3529" name="Line 9"/>
          <p:cNvSpPr>
            <a:spLocks noChangeShapeType="1"/>
          </p:cNvSpPr>
          <p:nvPr/>
        </p:nvSpPr>
        <p:spPr bwMode="auto">
          <a:xfrm flipH="1" flipV="1">
            <a:off x="2225674" y="2046924"/>
            <a:ext cx="1889125" cy="1077276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532" name="Text Box 12"/>
          <p:cNvSpPr txBox="1">
            <a:spLocks noChangeArrowheads="1"/>
          </p:cNvSpPr>
          <p:nvPr/>
        </p:nvSpPr>
        <p:spPr bwMode="auto">
          <a:xfrm>
            <a:off x="304800" y="1403987"/>
            <a:ext cx="1844675" cy="865187"/>
          </a:xfrm>
          <a:prstGeom prst="rect">
            <a:avLst/>
          </a:prstGeom>
          <a:solidFill>
            <a:schemeClr val="accent6">
              <a:alpha val="2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 dirty="0"/>
              <a:t>Galactic origin</a:t>
            </a:r>
          </a:p>
          <a:p>
            <a:r>
              <a:rPr lang="en-US" sz="1600" b="1" dirty="0"/>
              <a:t>- Supernovae</a:t>
            </a:r>
          </a:p>
          <a:p>
            <a:r>
              <a:rPr lang="en-US" sz="1600" b="1" dirty="0"/>
              <a:t>- …</a:t>
            </a:r>
          </a:p>
        </p:txBody>
      </p:sp>
      <p:sp>
        <p:nvSpPr>
          <p:cNvPr id="1003533" name="Text Box 13"/>
          <p:cNvSpPr txBox="1">
            <a:spLocks noChangeArrowheads="1"/>
          </p:cNvSpPr>
          <p:nvPr/>
        </p:nvSpPr>
        <p:spPr bwMode="auto">
          <a:xfrm>
            <a:off x="6938387" y="2159414"/>
            <a:ext cx="1844675" cy="1384300"/>
          </a:xfrm>
          <a:prstGeom prst="rect">
            <a:avLst/>
          </a:prstGeom>
          <a:solidFill>
            <a:schemeClr val="accent6">
              <a:alpha val="2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 dirty="0"/>
              <a:t>Extragalactic origin</a:t>
            </a:r>
          </a:p>
          <a:p>
            <a:r>
              <a:rPr lang="en-US" sz="1600" b="1" dirty="0"/>
              <a:t>- Active Galactic Nuclei</a:t>
            </a:r>
          </a:p>
          <a:p>
            <a:r>
              <a:rPr lang="en-US" sz="1600" b="1" dirty="0"/>
              <a:t>- …</a:t>
            </a:r>
          </a:p>
        </p:txBody>
      </p:sp>
      <p:sp>
        <p:nvSpPr>
          <p:cNvPr id="1003534" name="Line 14"/>
          <p:cNvSpPr>
            <a:spLocks noChangeShapeType="1"/>
          </p:cNvSpPr>
          <p:nvPr/>
        </p:nvSpPr>
        <p:spPr bwMode="auto">
          <a:xfrm flipH="1">
            <a:off x="6568878" y="3567920"/>
            <a:ext cx="609600" cy="13716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535" name="Oval 15"/>
          <p:cNvSpPr>
            <a:spLocks noChangeArrowheads="1"/>
          </p:cNvSpPr>
          <p:nvPr/>
        </p:nvSpPr>
        <p:spPr bwMode="auto">
          <a:xfrm>
            <a:off x="5578475" y="4903480"/>
            <a:ext cx="1524000" cy="990600"/>
          </a:xfrm>
          <a:prstGeom prst="ellipse">
            <a:avLst/>
          </a:prstGeom>
          <a:solidFill>
            <a:srgbClr val="FF0000">
              <a:alpha val="20000"/>
            </a:srgbClr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197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13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91"/>
          <a:stretch>
            <a:fillRect/>
          </a:stretch>
        </p:blipFill>
        <p:spPr bwMode="auto">
          <a:xfrm>
            <a:off x="5501730" y="1133637"/>
            <a:ext cx="3692525" cy="573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21139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2759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0000"/>
                </a:solidFill>
                <a:latin typeface="Myriad Pro"/>
                <a:cs typeface="Myriad Pro"/>
              </a:rPr>
              <a:t>Messenger </a:t>
            </a:r>
            <a:r>
              <a:rPr lang="en-US" dirty="0" smtClean="0">
                <a:solidFill>
                  <a:srgbClr val="000000"/>
                </a:solidFill>
                <a:latin typeface="Myriad Pro"/>
                <a:cs typeface="Myriad Pro"/>
              </a:rPr>
              <a:t>Particles </a:t>
            </a:r>
            <a:br>
              <a:rPr lang="en-US" dirty="0" smtClean="0">
                <a:solidFill>
                  <a:srgbClr val="000000"/>
                </a:solidFill>
                <a:latin typeface="Myriad Pro"/>
                <a:cs typeface="Myriad Pro"/>
              </a:rPr>
            </a:br>
            <a:r>
              <a:rPr lang="en-US" dirty="0" smtClean="0">
                <a:solidFill>
                  <a:srgbClr val="000000"/>
                </a:solidFill>
                <a:latin typeface="Myriad Pro"/>
                <a:cs typeface="Myriad Pro"/>
              </a:rPr>
              <a:t>from the extrem</a:t>
            </a:r>
            <a:r>
              <a:rPr lang="en-US" dirty="0" smtClean="0">
                <a:solidFill>
                  <a:srgbClr val="000000"/>
                </a:solidFill>
                <a:latin typeface="Myriad Pro"/>
                <a:cs typeface="Myriad Pro"/>
              </a:rPr>
              <a:t>e universe</a:t>
            </a:r>
            <a:endParaRPr lang="en-US" dirty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sp>
        <p:nvSpPr>
          <p:cNvPr id="1211396" name="Line 4"/>
          <p:cNvSpPr>
            <a:spLocks noChangeShapeType="1"/>
          </p:cNvSpPr>
          <p:nvPr/>
        </p:nvSpPr>
        <p:spPr bwMode="auto">
          <a:xfrm>
            <a:off x="5105400" y="5486400"/>
            <a:ext cx="990600" cy="7620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139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775140" y="1687400"/>
            <a:ext cx="5320860" cy="4953000"/>
          </a:xfrm>
        </p:spPr>
        <p:txBody>
          <a:bodyPr/>
          <a:lstStyle/>
          <a:p>
            <a:pPr>
              <a:lnSpc>
                <a:spcPct val="90000"/>
              </a:lnSpc>
              <a:buClr>
                <a:schemeClr val="tx1">
                  <a:lumMod val="75000"/>
                  <a:lumOff val="25000"/>
                </a:schemeClr>
              </a:buClr>
            </a:pPr>
            <a:r>
              <a:rPr lang="en-US" sz="1800" dirty="0">
                <a:latin typeface="Myriad Pro"/>
                <a:cs typeface="Myriad Pro"/>
              </a:rPr>
              <a:t>Cosmic rays are not the only messenger from high energy sources - a cosmic ray source is also a </a:t>
            </a:r>
            <a:r>
              <a:rPr lang="en-US" sz="1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  <a:cs typeface="Myriad Pro"/>
              </a:rPr>
              <a:t>beam-dump.</a:t>
            </a:r>
          </a:p>
          <a:p>
            <a:pPr>
              <a:lnSpc>
                <a:spcPct val="90000"/>
              </a:lnSpc>
              <a:buClr>
                <a:schemeClr val="tx1">
                  <a:lumMod val="75000"/>
                  <a:lumOff val="25000"/>
                </a:schemeClr>
              </a:buClr>
            </a:pPr>
            <a:endParaRPr lang="en-US" sz="1800" i="1" dirty="0">
              <a:solidFill>
                <a:schemeClr val="accent2"/>
              </a:solidFill>
              <a:latin typeface="Myriad Pro"/>
              <a:cs typeface="Myriad Pro"/>
            </a:endParaRPr>
          </a:p>
          <a:p>
            <a:pPr>
              <a:lnSpc>
                <a:spcPct val="90000"/>
              </a:lnSpc>
              <a:buClr>
                <a:schemeClr val="tx1">
                  <a:lumMod val="75000"/>
                  <a:lumOff val="25000"/>
                </a:schemeClr>
              </a:buClr>
            </a:pPr>
            <a:r>
              <a:rPr lang="en-US" sz="1800" dirty="0">
                <a:latin typeface="Myriad Pro"/>
                <a:cs typeface="Myriad Pro"/>
              </a:rPr>
              <a:t>Cosmic rays inevitably interact with radiation and gas surrounding their source, </a:t>
            </a:r>
            <a:r>
              <a:rPr lang="en-US" sz="1800" i="1" dirty="0">
                <a:latin typeface="Myriad Pro"/>
                <a:cs typeface="Myriad Pro"/>
              </a:rPr>
              <a:t>e.g.</a:t>
            </a:r>
          </a:p>
          <a:p>
            <a:pPr>
              <a:lnSpc>
                <a:spcPct val="90000"/>
              </a:lnSpc>
              <a:buClr>
                <a:schemeClr val="tx1">
                  <a:lumMod val="75000"/>
                  <a:lumOff val="25000"/>
                </a:schemeClr>
              </a:buClr>
            </a:pPr>
            <a:endParaRPr lang="en-US" sz="1600" dirty="0">
              <a:latin typeface="Myriad Pro"/>
              <a:cs typeface="Myriad Pro"/>
            </a:endParaRPr>
          </a:p>
          <a:p>
            <a:pPr>
              <a:lnSpc>
                <a:spcPct val="90000"/>
              </a:lnSpc>
              <a:buClr>
                <a:schemeClr val="tx1">
                  <a:lumMod val="75000"/>
                  <a:lumOff val="25000"/>
                </a:schemeClr>
              </a:buClr>
            </a:pPr>
            <a:endParaRPr lang="en-US" sz="1600" dirty="0">
              <a:latin typeface="Myriad Pro"/>
              <a:cs typeface="Myriad Pro"/>
            </a:endParaRPr>
          </a:p>
          <a:p>
            <a:pPr>
              <a:lnSpc>
                <a:spcPct val="90000"/>
              </a:lnSpc>
              <a:buClr>
                <a:schemeClr val="tx1">
                  <a:lumMod val="75000"/>
                  <a:lumOff val="25000"/>
                </a:schemeClr>
              </a:buClr>
            </a:pPr>
            <a:endParaRPr lang="en-US" sz="1600" dirty="0">
              <a:latin typeface="Myriad Pro"/>
              <a:cs typeface="Myriad Pro"/>
            </a:endParaRPr>
          </a:p>
          <a:p>
            <a:pPr>
              <a:lnSpc>
                <a:spcPct val="90000"/>
              </a:lnSpc>
              <a:buClr>
                <a:schemeClr val="tx1">
                  <a:lumMod val="75000"/>
                  <a:lumOff val="25000"/>
                </a:schemeClr>
              </a:buClr>
            </a:pPr>
            <a:endParaRPr lang="en-US" sz="1600" dirty="0">
              <a:latin typeface="Myriad Pro"/>
              <a:cs typeface="Myriad Pro"/>
            </a:endParaRPr>
          </a:p>
          <a:p>
            <a:pPr>
              <a:lnSpc>
                <a:spcPct val="90000"/>
              </a:lnSpc>
              <a:buClr>
                <a:schemeClr val="tx1">
                  <a:lumMod val="75000"/>
                  <a:lumOff val="25000"/>
                </a:schemeClr>
              </a:buClr>
            </a:pPr>
            <a:endParaRPr lang="en-US" sz="1600" dirty="0">
              <a:latin typeface="Myriad Pro"/>
              <a:cs typeface="Myriad Pro"/>
            </a:endParaRPr>
          </a:p>
          <a:p>
            <a:pPr>
              <a:lnSpc>
                <a:spcPct val="90000"/>
              </a:lnSpc>
              <a:buClr>
                <a:schemeClr val="tx1">
                  <a:lumMod val="75000"/>
                  <a:lumOff val="25000"/>
                </a:schemeClr>
              </a:buClr>
            </a:pPr>
            <a:endParaRPr lang="en-US" sz="1600" dirty="0">
              <a:latin typeface="Myriad Pro"/>
              <a:cs typeface="Myriad Pro"/>
            </a:endParaRPr>
          </a:p>
          <a:p>
            <a:pPr>
              <a:lnSpc>
                <a:spcPct val="90000"/>
              </a:lnSpc>
              <a:buClr>
                <a:schemeClr val="tx1">
                  <a:lumMod val="75000"/>
                  <a:lumOff val="25000"/>
                </a:schemeClr>
              </a:buClr>
            </a:pPr>
            <a:endParaRPr lang="en-US" sz="1600" dirty="0">
              <a:latin typeface="Myriad Pro"/>
              <a:cs typeface="Myriad Pro"/>
            </a:endParaRPr>
          </a:p>
          <a:p>
            <a:pPr>
              <a:lnSpc>
                <a:spcPct val="90000"/>
              </a:lnSpc>
              <a:buClr>
                <a:schemeClr val="tx1">
                  <a:lumMod val="75000"/>
                  <a:lumOff val="25000"/>
                </a:schemeClr>
              </a:buClr>
            </a:pPr>
            <a:r>
              <a:rPr lang="en-US" sz="1800" dirty="0">
                <a:latin typeface="Myriad Pro"/>
                <a:cs typeface="Myriad Pro"/>
              </a:rPr>
              <a:t>Energy escaping the source is distributed among </a:t>
            </a:r>
            <a:r>
              <a:rPr lang="en-US" sz="1800" i="1" dirty="0">
                <a:solidFill>
                  <a:srgbClr val="404040"/>
                </a:solidFill>
                <a:latin typeface="Myriad Pro"/>
                <a:cs typeface="Myriad Pro"/>
              </a:rPr>
              <a:t>cosmic rays</a:t>
            </a:r>
            <a:r>
              <a:rPr lang="en-US" sz="1800" dirty="0">
                <a:solidFill>
                  <a:srgbClr val="404040"/>
                </a:solidFill>
                <a:latin typeface="Myriad Pro"/>
                <a:cs typeface="Myriad Pro"/>
              </a:rPr>
              <a:t>, </a:t>
            </a:r>
            <a:r>
              <a:rPr lang="en-US" sz="1800" i="1" dirty="0">
                <a:solidFill>
                  <a:srgbClr val="404040"/>
                </a:solidFill>
                <a:latin typeface="Myriad Pro"/>
                <a:cs typeface="Myriad Pro"/>
              </a:rPr>
              <a:t>gamma rays</a:t>
            </a:r>
            <a:r>
              <a:rPr lang="en-US" sz="1800" dirty="0">
                <a:solidFill>
                  <a:srgbClr val="404040"/>
                </a:solidFill>
                <a:latin typeface="Myriad Pro"/>
                <a:cs typeface="Myriad Pro"/>
              </a:rPr>
              <a:t>, and </a:t>
            </a:r>
            <a:r>
              <a:rPr lang="en-US" sz="1800" i="1" dirty="0">
                <a:solidFill>
                  <a:srgbClr val="404040"/>
                </a:solidFill>
                <a:latin typeface="Myriad Pro"/>
                <a:cs typeface="Myriad Pro"/>
              </a:rPr>
              <a:t>neutrinos</a:t>
            </a:r>
            <a:r>
              <a:rPr lang="en-US" sz="1800" dirty="0">
                <a:solidFill>
                  <a:srgbClr val="404040"/>
                </a:solidFill>
                <a:latin typeface="Myriad Pro"/>
                <a:cs typeface="Myriad Pro"/>
              </a:rPr>
              <a:t>. </a:t>
            </a:r>
          </a:p>
          <a:p>
            <a:pPr>
              <a:lnSpc>
                <a:spcPct val="90000"/>
              </a:lnSpc>
              <a:buClr>
                <a:schemeClr val="accent6"/>
              </a:buClr>
            </a:pPr>
            <a:endParaRPr lang="en-US" sz="1800" dirty="0">
              <a:latin typeface="Myriad Pro"/>
              <a:cs typeface="Myriad Pro"/>
            </a:endParaRPr>
          </a:p>
          <a:p>
            <a:pPr>
              <a:lnSpc>
                <a:spcPct val="90000"/>
              </a:lnSpc>
            </a:pPr>
            <a:endParaRPr lang="en-US" sz="1600" dirty="0"/>
          </a:p>
        </p:txBody>
      </p:sp>
      <p:graphicFrame>
        <p:nvGraphicFramePr>
          <p:cNvPr id="121139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2766989"/>
              </p:ext>
            </p:extLst>
          </p:nvPr>
        </p:nvGraphicFramePr>
        <p:xfrm>
          <a:off x="1691336" y="3440000"/>
          <a:ext cx="3163888" cy="127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Equation" r:id="rId5" imgW="1855800" imgH="740520" progId="Equation.3">
                  <p:embed/>
                </p:oleObj>
              </mc:Choice>
              <mc:Fallback>
                <p:oleObj name="Equation" r:id="rId5" imgW="1855800" imgH="7405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1336" y="3440000"/>
                        <a:ext cx="3163888" cy="127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09366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1393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144000" cy="686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r:id="rId4" imgW="12215873" imgH="9168254" progId="">
                  <p:embed/>
                </p:oleObj>
              </mc:Choice>
              <mc:Fallback>
                <p:oleObj r:id="rId4" imgW="12215873" imgH="9168254" progId="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6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4195" name="Rectangle 3"/>
          <p:cNvSpPr>
            <a:spLocks noGrp="1" noChangeArrowheads="1"/>
          </p:cNvSpPr>
          <p:nvPr>
            <p:ph type="title"/>
          </p:nvPr>
        </p:nvSpPr>
        <p:spPr>
          <a:xfrm>
            <a:off x="-838200" y="5334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dirty="0">
                <a:solidFill>
                  <a:schemeClr val="bg1"/>
                </a:solidFill>
                <a:latin typeface="Myriad Pro"/>
                <a:cs typeface="Myriad Pro"/>
              </a:rPr>
              <a:t>s</a:t>
            </a:r>
            <a:r>
              <a:rPr lang="en-US" sz="4000" dirty="0" smtClean="0">
                <a:solidFill>
                  <a:schemeClr val="bg1"/>
                </a:solidFill>
                <a:latin typeface="Myriad Pro"/>
                <a:cs typeface="Myriad Pro"/>
              </a:rPr>
              <a:t>upernova</a:t>
            </a:r>
            <a:br>
              <a:rPr lang="en-US" sz="4000" dirty="0" smtClean="0">
                <a:solidFill>
                  <a:schemeClr val="bg1"/>
                </a:solidFill>
                <a:latin typeface="Myriad Pro"/>
                <a:cs typeface="Myriad Pro"/>
              </a:rPr>
            </a:br>
            <a:r>
              <a:rPr lang="en-US" sz="4000" dirty="0" smtClean="0">
                <a:solidFill>
                  <a:schemeClr val="bg1"/>
                </a:solidFill>
                <a:latin typeface="Myriad Pro"/>
                <a:cs typeface="Myriad Pro"/>
              </a:rPr>
              <a:t>remnants</a:t>
            </a:r>
            <a:endParaRPr lang="de-DE" sz="4000" dirty="0">
              <a:solidFill>
                <a:schemeClr val="bg1"/>
              </a:solidFill>
              <a:latin typeface="Myriad Pro"/>
              <a:cs typeface="Myriad Pro"/>
            </a:endParaRPr>
          </a:p>
        </p:txBody>
      </p:sp>
      <p:grpSp>
        <p:nvGrpSpPr>
          <p:cNvPr id="571395" name="Group 4"/>
          <p:cNvGrpSpPr>
            <a:grpSpLocks/>
          </p:cNvGrpSpPr>
          <p:nvPr/>
        </p:nvGrpSpPr>
        <p:grpSpPr bwMode="auto">
          <a:xfrm>
            <a:off x="4787900" y="1268413"/>
            <a:ext cx="2808288" cy="2449512"/>
            <a:chOff x="3016" y="799"/>
            <a:chExt cx="1769" cy="1543"/>
          </a:xfrm>
        </p:grpSpPr>
        <p:sp>
          <p:nvSpPr>
            <p:cNvPr id="264197" name="AutoShape 5"/>
            <p:cNvSpPr>
              <a:spLocks noChangeArrowheads="1"/>
            </p:cNvSpPr>
            <p:nvPr/>
          </p:nvSpPr>
          <p:spPr bwMode="auto">
            <a:xfrm rot="-2292378">
              <a:off x="3016" y="1933"/>
              <a:ext cx="635" cy="409"/>
            </a:xfrm>
            <a:prstGeom prst="leftArrow">
              <a:avLst>
                <a:gd name="adj1" fmla="val 50000"/>
                <a:gd name="adj2" fmla="val 38814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/>
                <a:cs typeface="ＭＳ Ｐゴシック" charset="0"/>
              </a:endParaRPr>
            </a:p>
          </p:txBody>
        </p:sp>
        <p:sp>
          <p:nvSpPr>
            <p:cNvPr id="264198" name="AutoShape 6"/>
            <p:cNvSpPr>
              <a:spLocks noChangeArrowheads="1"/>
            </p:cNvSpPr>
            <p:nvPr/>
          </p:nvSpPr>
          <p:spPr bwMode="auto">
            <a:xfrm rot="-9217088">
              <a:off x="4150" y="799"/>
              <a:ext cx="635" cy="409"/>
            </a:xfrm>
            <a:prstGeom prst="leftArrow">
              <a:avLst>
                <a:gd name="adj1" fmla="val 50000"/>
                <a:gd name="adj2" fmla="val 38814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83349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3441" name="Object 3"/>
          <p:cNvGraphicFramePr>
            <a:graphicFrameLocks noChangeAspect="1"/>
          </p:cNvGraphicFramePr>
          <p:nvPr/>
        </p:nvGraphicFramePr>
        <p:xfrm>
          <a:off x="0" y="0"/>
          <a:ext cx="9144000" cy="686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r:id="rId5" imgW="12215873" imgH="9168254" progId="">
                  <p:embed/>
                </p:oleObj>
              </mc:Choice>
              <mc:Fallback>
                <p:oleObj r:id="rId5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6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73442" name="Picture 2" descr="XmasBurst_single_ps_sm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788" y="1841500"/>
            <a:ext cx="508000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44" name="Rectangle 5"/>
          <p:cNvSpPr>
            <a:spLocks noChangeArrowheads="1"/>
          </p:cNvSpPr>
          <p:nvPr/>
        </p:nvSpPr>
        <p:spPr bwMode="auto">
          <a:xfrm>
            <a:off x="4800600" y="152400"/>
            <a:ext cx="4572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Myriad Pro"/>
                <a:ea typeface="ＭＳ Ｐゴシック" charset="0"/>
                <a:cs typeface="Myriad Pro"/>
              </a:rPr>
              <a:t>…and if the star collapses to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Myriad Pro"/>
                <a:ea typeface="ＭＳ Ｐゴシック" charset="0"/>
                <a:cs typeface="Myriad Pro"/>
              </a:rPr>
              <a:t>a black hole…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FFFFFF"/>
                </a:solidFill>
                <a:latin typeface="Myriad Pro"/>
                <a:ea typeface="ＭＳ Ｐゴシック" charset="0"/>
                <a:cs typeface="Myriad Pro"/>
              </a:rPr>
              <a:t>gamma ray burst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3646488"/>
            <a:ext cx="4572000" cy="267811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defTabSz="914400">
              <a:buFont typeface="Wingdings" charset="2"/>
              <a:buChar char="§"/>
              <a:defRPr/>
            </a:pPr>
            <a:r>
              <a:rPr lang="en-US" sz="2400" kern="0" dirty="0">
                <a:solidFill>
                  <a:srgbClr val="FFFFFF"/>
                </a:solidFill>
                <a:latin typeface="Myriad Pro"/>
                <a:ea typeface="ＭＳ Ｐゴシック"/>
                <a:cs typeface="Myriad Pro"/>
              </a:rPr>
              <a:t>happens in seconds</a:t>
            </a:r>
          </a:p>
          <a:p>
            <a:pPr marL="342900" indent="-342900" defTabSz="914400">
              <a:buFont typeface="Wingdings" charset="2"/>
              <a:buChar char="§"/>
              <a:defRPr/>
            </a:pPr>
            <a:r>
              <a:rPr lang="en-US" sz="2400" kern="0" dirty="0" smtClean="0">
                <a:solidFill>
                  <a:srgbClr val="FFFFFF"/>
                </a:solidFill>
                <a:latin typeface="Myriad Pro"/>
                <a:ea typeface="ＭＳ Ｐゴシック"/>
                <a:cs typeface="Myriad Pro"/>
              </a:rPr>
              <a:t>not </a:t>
            </a:r>
            <a:r>
              <a:rPr lang="en-US" sz="2400" kern="0" dirty="0">
                <a:solidFill>
                  <a:srgbClr val="FFFFFF"/>
                </a:solidFill>
                <a:latin typeface="Myriad Pro"/>
                <a:ea typeface="ＭＳ Ｐゴシック"/>
                <a:cs typeface="Myriad Pro"/>
              </a:rPr>
              <a:t>thousands of </a:t>
            </a:r>
            <a:r>
              <a:rPr lang="en-US" sz="2400" kern="0" dirty="0" smtClean="0">
                <a:solidFill>
                  <a:srgbClr val="FFFFFF"/>
                </a:solidFill>
                <a:latin typeface="Myriad Pro"/>
                <a:ea typeface="ＭＳ Ｐゴシック"/>
                <a:cs typeface="Myriad Pro"/>
              </a:rPr>
              <a:t>years</a:t>
            </a:r>
            <a:endParaRPr lang="en-US" sz="2400" kern="0" dirty="0">
              <a:solidFill>
                <a:srgbClr val="FFFFFF"/>
              </a:solidFill>
              <a:latin typeface="Myriad Pro"/>
              <a:ea typeface="ＭＳ Ｐゴシック"/>
              <a:cs typeface="Myriad Pro"/>
            </a:endParaRPr>
          </a:p>
          <a:p>
            <a:pPr marL="342900" indent="-342900" defTabSz="914400">
              <a:buFont typeface="Wingdings" charset="2"/>
              <a:buChar char="§"/>
              <a:defRPr/>
            </a:pPr>
            <a:endParaRPr lang="en-US" sz="2400" kern="0" dirty="0">
              <a:solidFill>
                <a:srgbClr val="FFFFFF"/>
              </a:solidFill>
              <a:latin typeface="Myriad Pro"/>
              <a:ea typeface="ＭＳ Ｐゴシック"/>
              <a:cs typeface="Myriad Pro"/>
            </a:endParaRPr>
          </a:p>
          <a:p>
            <a:pPr marL="342900" indent="-342900" defTabSz="914400">
              <a:buFont typeface="Wingdings" charset="2"/>
              <a:buChar char="§"/>
              <a:defRPr/>
            </a:pPr>
            <a:r>
              <a:rPr lang="en-US" sz="2400" kern="0" dirty="0">
                <a:solidFill>
                  <a:srgbClr val="FFFFFF"/>
                </a:solidFill>
                <a:latin typeface="Myriad Pro"/>
                <a:ea typeface="ＭＳ Ｐゴシック"/>
                <a:cs typeface="Myriad Pro"/>
              </a:rPr>
              <a:t>beamed along the spin</a:t>
            </a:r>
          </a:p>
          <a:p>
            <a:pPr marL="342900" indent="-342900" defTabSz="914400">
              <a:buFont typeface="Wingdings" charset="2"/>
              <a:buChar char="§"/>
              <a:defRPr/>
            </a:pPr>
            <a:r>
              <a:rPr lang="en-US" sz="2400" kern="0" dirty="0" smtClean="0">
                <a:solidFill>
                  <a:srgbClr val="FFFFFF"/>
                </a:solidFill>
                <a:latin typeface="Myriad Pro"/>
                <a:ea typeface="ＭＳ Ｐゴシック"/>
                <a:cs typeface="Myriad Pro"/>
              </a:rPr>
              <a:t>axis </a:t>
            </a:r>
            <a:r>
              <a:rPr lang="en-US" sz="2400" kern="0" dirty="0">
                <a:solidFill>
                  <a:srgbClr val="FFFFFF"/>
                </a:solidFill>
                <a:latin typeface="Myriad Pro"/>
                <a:ea typeface="ＭＳ Ｐゴシック"/>
                <a:cs typeface="Myriad Pro"/>
              </a:rPr>
              <a:t>of the black hole</a:t>
            </a:r>
            <a:br>
              <a:rPr lang="en-US" sz="2400" kern="0" dirty="0">
                <a:solidFill>
                  <a:srgbClr val="FFFFFF"/>
                </a:solidFill>
                <a:latin typeface="Myriad Pro"/>
                <a:ea typeface="ＭＳ Ｐゴシック"/>
                <a:cs typeface="Myriad Pro"/>
              </a:rPr>
            </a:br>
            <a:endParaRPr lang="en-US" sz="2400" kern="0" dirty="0">
              <a:solidFill>
                <a:srgbClr val="FFFFFF"/>
              </a:solidFill>
              <a:latin typeface="Myriad Pro"/>
              <a:ea typeface="ＭＳ Ｐゴシック"/>
              <a:cs typeface="Myriad Pro"/>
            </a:endParaRPr>
          </a:p>
          <a:p>
            <a:pPr marL="342900" indent="-342900" defTabSz="914400">
              <a:buFont typeface="Wingdings" charset="2"/>
              <a:buChar char="§"/>
              <a:defRPr/>
            </a:pPr>
            <a:r>
              <a:rPr lang="en-US" sz="2400" kern="0" dirty="0">
                <a:solidFill>
                  <a:srgbClr val="FFFFFF"/>
                </a:solidFill>
                <a:latin typeface="Myriad Pro"/>
                <a:ea typeface="ＭＳ Ｐゴシック"/>
                <a:cs typeface="Myriad Pro"/>
              </a:rPr>
              <a:t>simulation not image</a:t>
            </a:r>
            <a:endParaRPr lang="en-US" sz="1600" kern="0" dirty="0">
              <a:solidFill>
                <a:sysClr val="windowText" lastClr="000000"/>
              </a:solidFill>
              <a:latin typeface="Myriad Pro"/>
              <a:ea typeface="ＭＳ Ｐゴシック"/>
              <a:cs typeface="Myriad Pro"/>
            </a:endParaRPr>
          </a:p>
        </p:txBody>
      </p:sp>
      <p:pic>
        <p:nvPicPr>
          <p:cNvPr id="7" name="97790main_simulation_small.mpeg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-5791"/>
            <a:ext cx="48006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9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1435</Words>
  <Application>Microsoft Macintosh PowerPoint</Application>
  <PresentationFormat>On-screen Show (4:3)</PresentationFormat>
  <Paragraphs>192</Paragraphs>
  <Slides>52</Slides>
  <Notes>16</Notes>
  <HiddenSlides>0</HiddenSlides>
  <MMClips>5</MMClips>
  <ScaleCrop>false</ScaleCrop>
  <HeadingPairs>
    <vt:vector size="8" baseType="variant">
      <vt:variant>
        <vt:lpstr>Theme</vt:lpstr>
      </vt:variant>
      <vt:variant>
        <vt:i4>1</vt:i4>
      </vt:variant>
      <vt:variant>
        <vt:lpstr>Links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52</vt:i4>
      </vt:variant>
    </vt:vector>
  </HeadingPairs>
  <TitlesOfParts>
    <vt:vector size="56" baseType="lpstr">
      <vt:lpstr>Office Theme</vt:lpstr>
      <vt:lpstr>???</vt:lpstr>
      <vt:lpstr>Microsoft Equation</vt:lpstr>
      <vt:lpstr>Image</vt:lpstr>
      <vt:lpstr>Astrophysics @WIPAC</vt:lpstr>
      <vt:lpstr>From Astronomy to Astrophysics</vt:lpstr>
      <vt:lpstr>Astrophysics</vt:lpstr>
      <vt:lpstr>Cosmic Rays the highest energy particles</vt:lpstr>
      <vt:lpstr>Cosmic Rays Energy Spectrum</vt:lpstr>
      <vt:lpstr>Origin of Cosmic Rays</vt:lpstr>
      <vt:lpstr>Messenger Particles  from the extreme universe</vt:lpstr>
      <vt:lpstr>supernova remnants</vt:lpstr>
      <vt:lpstr>PowerPoint Presentation</vt:lpstr>
      <vt:lpstr>active galaxy  particle flows near supermassive black hole </vt:lpstr>
      <vt:lpstr>Astronomy with Neutrinos</vt:lpstr>
      <vt:lpstr>Requirements for a Neutrino Detector</vt:lpstr>
      <vt:lpstr>PowerPoint Presentation</vt:lpstr>
      <vt:lpstr>PowerPoint Presentation</vt:lpstr>
      <vt:lpstr>PowerPoint Presentation</vt:lpstr>
      <vt:lpstr>PowerPoint Presentation</vt:lpstr>
      <vt:lpstr>IceCube Concept</vt:lpstr>
      <vt:lpstr>IceCube Concept</vt:lpstr>
      <vt:lpstr>Cherenkov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Astrophysics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Cosmis Ray Air Shower (Proton)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WIPAC, UW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Silvia Bravo Gallart</dc:creator>
  <cp:lastModifiedBy>Silvia Bravo Gallart</cp:lastModifiedBy>
  <cp:revision>16</cp:revision>
  <dcterms:created xsi:type="dcterms:W3CDTF">2014-07-16T18:22:42Z</dcterms:created>
  <dcterms:modified xsi:type="dcterms:W3CDTF">2014-07-16T20:34:44Z</dcterms:modified>
</cp:coreProperties>
</file>