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29" r:id="rId3"/>
    <p:sldId id="332" r:id="rId4"/>
    <p:sldId id="413" r:id="rId5"/>
    <p:sldId id="336" r:id="rId6"/>
    <p:sldId id="334" r:id="rId7"/>
    <p:sldId id="330" r:id="rId8"/>
    <p:sldId id="331" r:id="rId9"/>
    <p:sldId id="412" r:id="rId10"/>
    <p:sldId id="338" r:id="rId11"/>
    <p:sldId id="319" r:id="rId12"/>
    <p:sldId id="369" r:id="rId13"/>
    <p:sldId id="365" r:id="rId14"/>
    <p:sldId id="339" r:id="rId15"/>
    <p:sldId id="362" r:id="rId16"/>
    <p:sldId id="359" r:id="rId17"/>
    <p:sldId id="341" r:id="rId18"/>
    <p:sldId id="428" r:id="rId19"/>
    <p:sldId id="430" r:id="rId20"/>
    <p:sldId id="364" r:id="rId21"/>
    <p:sldId id="358" r:id="rId22"/>
    <p:sldId id="386" r:id="rId23"/>
    <p:sldId id="371" r:id="rId24"/>
    <p:sldId id="348" r:id="rId25"/>
    <p:sldId id="418" r:id="rId26"/>
    <p:sldId id="419" r:id="rId27"/>
    <p:sldId id="420" r:id="rId28"/>
    <p:sldId id="415" r:id="rId29"/>
    <p:sldId id="416" r:id="rId30"/>
    <p:sldId id="417" r:id="rId31"/>
    <p:sldId id="421" r:id="rId32"/>
    <p:sldId id="424" r:id="rId33"/>
    <p:sldId id="426" r:id="rId34"/>
  </p:sldIdLst>
  <p:sldSz cx="9144000" cy="6858000" type="screen4x3"/>
  <p:notesSz cx="6858000" cy="9144000"/>
  <p:defaultTextStyle>
    <a:defPPr>
      <a:defRPr lang="en-US"/>
    </a:defPPr>
    <a:lvl1pPr marL="0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1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79AEE-56E5-C643-AFD3-B3CEDFCD85DB}" type="datetimeFigureOut">
              <a:rPr lang="en-US" smtClean="0"/>
              <a:t>5/20/14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F9F97-FE31-6443-A0D4-48048426B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3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8FB6D-67A8-9742-853A-977A812D2502}" type="datetimeFigureOut">
              <a:rPr lang="en-US" smtClean="0"/>
              <a:t>5/20/14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64DE2-3218-544F-90FE-03E11B810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464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64DE2-3218-544F-90FE-03E11B8105D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10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64DE2-3218-544F-90FE-03E11B8105D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9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8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07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9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65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5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27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7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8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7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10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89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May 21,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Tom Gaisser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39F05-9980-CA40-ABA5-BD20C46A9CB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IceCubeLogo1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" y="150284"/>
            <a:ext cx="928116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19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1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0" indent="-342860" algn="l" defTabSz="45714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3" indent="-285717" algn="l" defTabSz="45714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7" indent="-228573" algn="l" defTabSz="45714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13" indent="-228573" algn="l" defTabSz="45714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9" indent="-228573" algn="l" defTabSz="45714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0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9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wmf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267" y="2211915"/>
            <a:ext cx="8517467" cy="1470025"/>
          </a:xfrm>
        </p:spPr>
        <p:txBody>
          <a:bodyPr/>
          <a:lstStyle/>
          <a:p>
            <a:r>
              <a:rPr lang="en-US" dirty="0" smtClean="0"/>
              <a:t>Cosmic neutrinos &amp; cosmic particles in IceCube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0028" y="3886199"/>
            <a:ext cx="5207000" cy="196284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Evidence for high energy astrophysical neutrinos </a:t>
            </a:r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 the cosmic-ray connection </a:t>
            </a:r>
            <a:endParaRPr lang="en-US" dirty="0"/>
          </a:p>
        </p:txBody>
      </p:sp>
      <p:pic>
        <p:nvPicPr>
          <p:cNvPr id="4" name="Picture 3" descr="IceCube_horizont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" y="20822"/>
            <a:ext cx="8128000" cy="21463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1</a:t>
            </a:fld>
            <a:endParaRPr lang="en-US"/>
          </a:p>
        </p:txBody>
      </p:sp>
      <p:pic>
        <p:nvPicPr>
          <p:cNvPr id="8" name="Picture 7" descr="ns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97715"/>
            <a:ext cx="2108200" cy="2120900"/>
          </a:xfrm>
          <a:prstGeom prst="rect">
            <a:avLst/>
          </a:prstGeom>
        </p:spPr>
      </p:pic>
      <p:pic>
        <p:nvPicPr>
          <p:cNvPr id="9" name="Picture 8" descr="InterlockingUD1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831" y="4031429"/>
            <a:ext cx="1511931" cy="19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71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100" y="1560231"/>
            <a:ext cx="2832100" cy="3545170"/>
          </a:xfrm>
          <a:prstGeom prst="rect">
            <a:avLst/>
          </a:prstGeom>
        </p:spPr>
      </p:pic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42A0-4103-0744-8D35-6D97DD37238D}" type="slidenum">
              <a:rPr lang="en-US"/>
              <a:pPr/>
              <a:t>10</a:t>
            </a:fld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84734"/>
            <a:ext cx="8229600" cy="1143000"/>
          </a:xfrm>
        </p:spPr>
        <p:txBody>
          <a:bodyPr/>
          <a:lstStyle/>
          <a:p>
            <a:r>
              <a:rPr lang="en-US" sz="4000" dirty="0"/>
              <a:t>Detecting neutrinos in H</a:t>
            </a:r>
            <a:r>
              <a:rPr lang="en-US" sz="4000" baseline="-25000" dirty="0"/>
              <a:t>2</a:t>
            </a:r>
            <a:r>
              <a:rPr lang="en-US" sz="4000" dirty="0"/>
              <a:t>0</a:t>
            </a:r>
            <a:br>
              <a:rPr lang="en-US" sz="4000" dirty="0"/>
            </a:br>
            <a:r>
              <a:rPr lang="en-US" sz="2400" i="1" dirty="0"/>
              <a:t>Proposed by Greisen, Reines, Markov in 1960</a:t>
            </a:r>
            <a:endParaRPr lang="en-US" sz="4000" i="1" dirty="0"/>
          </a:p>
        </p:txBody>
      </p:sp>
      <p:pic>
        <p:nvPicPr>
          <p:cNvPr id="24580" name="Picture 4" descr="sn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33800"/>
            <a:ext cx="16811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sk_build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34290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4582" name="Group 6"/>
          <p:cNvGrpSpPr>
            <a:grpSpLocks/>
          </p:cNvGrpSpPr>
          <p:nvPr/>
        </p:nvGrpSpPr>
        <p:grpSpPr bwMode="auto">
          <a:xfrm>
            <a:off x="2232025" y="2849563"/>
            <a:ext cx="2568575" cy="2179637"/>
            <a:chOff x="1406" y="1795"/>
            <a:chExt cx="2146" cy="1901"/>
          </a:xfrm>
        </p:grpSpPr>
        <p:sp>
          <p:nvSpPr>
            <p:cNvPr id="24583" name="AutoShape 7"/>
            <p:cNvSpPr>
              <a:spLocks noChangeArrowheads="1"/>
            </p:cNvSpPr>
            <p:nvPr/>
          </p:nvSpPr>
          <p:spPr bwMode="auto">
            <a:xfrm rot="-3380586">
              <a:off x="1264" y="1937"/>
              <a:ext cx="1437" cy="115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CC00CC">
                    <a:alpha val="33000"/>
                  </a:srgbClr>
                </a:gs>
                <a:gs pos="100000">
                  <a:srgbClr val="CC00C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eaLnBrk="1" hangingPunct="1"/>
              <a:endParaRPr lang="en-US" sz="2400">
                <a:solidFill>
                  <a:srgbClr val="CC00CC"/>
                </a:solidFill>
                <a:latin typeface="Times New Roman" charset="0"/>
              </a:endParaRPr>
            </a:p>
          </p:txBody>
        </p:sp>
        <p:sp>
          <p:nvSpPr>
            <p:cNvPr id="24584" name="Oval 8"/>
            <p:cNvSpPr>
              <a:spLocks noChangeArrowheads="1"/>
            </p:cNvSpPr>
            <p:nvPr/>
          </p:nvSpPr>
          <p:spPr bwMode="auto">
            <a:xfrm rot="-46415035">
              <a:off x="1755" y="2612"/>
              <a:ext cx="1440" cy="430"/>
            </a:xfrm>
            <a:prstGeom prst="ellipse">
              <a:avLst/>
            </a:prstGeom>
            <a:gradFill rotWithShape="1">
              <a:gsLst>
                <a:gs pos="0">
                  <a:srgbClr val="800080">
                    <a:alpha val="32001"/>
                  </a:srgbClr>
                </a:gs>
                <a:gs pos="100000">
                  <a:srgbClr val="8000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5" name="Line 9"/>
            <p:cNvSpPr>
              <a:spLocks noChangeShapeType="1"/>
            </p:cNvSpPr>
            <p:nvPr/>
          </p:nvSpPr>
          <p:spPr bwMode="auto">
            <a:xfrm rot="-488613">
              <a:off x="1632" y="2064"/>
              <a:ext cx="1920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6" name="AutoShape 10"/>
          <p:cNvSpPr>
            <a:spLocks noChangeArrowheads="1"/>
          </p:cNvSpPr>
          <p:nvPr/>
        </p:nvSpPr>
        <p:spPr bwMode="auto">
          <a:xfrm>
            <a:off x="7696200" y="6053138"/>
            <a:ext cx="841375" cy="804862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F2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6858000" y="5195888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ANTARES</a:t>
            </a:r>
            <a:endParaRPr lang="en-US" sz="1400"/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208685" y="5294313"/>
            <a:ext cx="1073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/>
              <a:t>IceCube</a:t>
            </a: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990600" y="529431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SNO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228600" y="3886200"/>
            <a:ext cx="102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Super-K</a:t>
            </a:r>
          </a:p>
        </p:txBody>
      </p:sp>
      <p:pic>
        <p:nvPicPr>
          <p:cNvPr id="24591" name="Picture 15" descr="antares_pu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952750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7497395" y="1013758"/>
            <a:ext cx="164660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/>
              <a:t>Heritage</a:t>
            </a:r>
            <a:r>
              <a:rPr lang="en-US" sz="2000" dirty="0"/>
              <a:t>:</a:t>
            </a:r>
          </a:p>
          <a:p>
            <a:pPr>
              <a:buFontTx/>
              <a:buChar char="•"/>
            </a:pPr>
            <a:r>
              <a:rPr lang="en-US" sz="2000" dirty="0"/>
              <a:t> DUMAND</a:t>
            </a:r>
          </a:p>
          <a:p>
            <a:pPr>
              <a:buFontTx/>
              <a:buChar char="•"/>
            </a:pPr>
            <a:r>
              <a:rPr lang="en-US" sz="2000" dirty="0"/>
              <a:t> IMB</a:t>
            </a:r>
          </a:p>
          <a:p>
            <a:pPr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Kamiokande</a:t>
            </a:r>
          </a:p>
          <a:p>
            <a:pPr>
              <a:buFontTx/>
              <a:buChar char="•"/>
            </a:pPr>
            <a:r>
              <a:rPr lang="en-US" sz="2000" dirty="0" smtClean="0"/>
              <a:t>Baikal</a:t>
            </a:r>
          </a:p>
          <a:p>
            <a:pPr>
              <a:buFontTx/>
              <a:buChar char="•"/>
            </a:pPr>
            <a:r>
              <a:rPr lang="en-US" sz="2000" dirty="0" smtClean="0"/>
              <a:t>AMANDA</a:t>
            </a:r>
            <a:endParaRPr lang="en-US" sz="2000" dirty="0"/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6308725" y="5522913"/>
            <a:ext cx="262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Neutrino must interact</a:t>
            </a:r>
          </a:p>
          <a:p>
            <a:r>
              <a:rPr lang="en-US" b="1">
                <a:solidFill>
                  <a:srgbClr val="FF0000"/>
                </a:solidFill>
              </a:rPr>
              <a:t> to be detected</a:t>
            </a:r>
          </a:p>
        </p:txBody>
      </p:sp>
    </p:spTree>
    <p:extLst>
      <p:ext uri="{BB962C8B-B14F-4D97-AF65-F5344CB8AC3E}">
        <p14:creationId xmlns:p14="http://schemas.microsoft.com/office/powerpoint/2010/main" val="293979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33139"/>
          </a:xfrm>
        </p:spPr>
        <p:txBody>
          <a:bodyPr>
            <a:normAutofit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41" y="1033139"/>
            <a:ext cx="8617550" cy="51011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Astronomy with electromagnetic probes</a:t>
            </a:r>
          </a:p>
          <a:p>
            <a:pPr lvl="1"/>
            <a:r>
              <a:rPr lang="en-US" dirty="0" smtClean="0"/>
              <a:t>Optical,</a:t>
            </a:r>
          </a:p>
          <a:p>
            <a:pPr lvl="1"/>
            <a:r>
              <a:rPr lang="en-US" dirty="0" smtClean="0"/>
              <a:t>Longer wavelengths: IR, microwave, radio</a:t>
            </a:r>
          </a:p>
          <a:p>
            <a:pPr lvl="1"/>
            <a:r>
              <a:rPr lang="en-US" dirty="0" smtClean="0"/>
              <a:t>Shorter wavelengths: UV, X-ray, gamma-ray</a:t>
            </a:r>
          </a:p>
          <a:p>
            <a:pPr lvl="1"/>
            <a:r>
              <a:rPr lang="en-US" dirty="0" smtClean="0"/>
              <a:t>All are modified by scattering and absorption</a:t>
            </a:r>
          </a:p>
          <a:p>
            <a:r>
              <a:rPr lang="en-US" dirty="0" smtClean="0"/>
              <a:t>Charged particles (cosmic rays) </a:t>
            </a:r>
          </a:p>
          <a:p>
            <a:pPr lvl="1"/>
            <a:r>
              <a:rPr lang="en-US" dirty="0" smtClean="0"/>
              <a:t>deflected by magnetic fields in space and do not point back to the sources</a:t>
            </a:r>
          </a:p>
          <a:p>
            <a:r>
              <a:rPr lang="en-US" dirty="0"/>
              <a:t>Neutrinos: a new probe of the high energy </a:t>
            </a:r>
            <a:r>
              <a:rPr lang="en-US" dirty="0" smtClean="0"/>
              <a:t>Universe</a:t>
            </a:r>
          </a:p>
          <a:p>
            <a:pPr lvl="1"/>
            <a:r>
              <a:rPr lang="en-US" dirty="0" smtClean="0"/>
              <a:t>Not deflected or absorbed</a:t>
            </a:r>
          </a:p>
          <a:p>
            <a:pPr lvl="1"/>
            <a:r>
              <a:rPr lang="en-US" dirty="0" smtClean="0"/>
              <a:t>But hard to detect because they interact only weakly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67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7835" y="265180"/>
            <a:ext cx="8229600" cy="1143000"/>
          </a:xfrm>
        </p:spPr>
        <p:txBody>
          <a:bodyPr/>
          <a:lstStyle/>
          <a:p>
            <a:r>
              <a:rPr lang="en-US" dirty="0" smtClean="0"/>
              <a:t>Cosmic ray – neutrino connection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08180"/>
            <a:ext cx="8229600" cy="475614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Cosmic rays are accelerated </a:t>
            </a:r>
          </a:p>
          <a:p>
            <a:pPr lvl="1"/>
            <a:r>
              <a:rPr lang="en-US" i="1" dirty="0" smtClean="0"/>
              <a:t>in galactic sources such as supernova remnants</a:t>
            </a:r>
          </a:p>
          <a:p>
            <a:pPr lvl="1"/>
            <a:r>
              <a:rPr lang="en-US" i="1" dirty="0" smtClean="0"/>
              <a:t>In extragalactic sources such as active galaxies and gamma-ray bursts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Cosmic ray sources produce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-rays in two ways</a:t>
            </a:r>
          </a:p>
          <a:p>
            <a:pPr lvl="1"/>
            <a:r>
              <a:rPr lang="en-US" i="1" dirty="0" smtClean="0">
                <a:cs typeface="Symbol" charset="2"/>
              </a:rPr>
              <a:t>From </a:t>
            </a:r>
            <a:r>
              <a:rPr lang="en-US" i="1" dirty="0">
                <a:cs typeface="Symbol" charset="2"/>
              </a:rPr>
              <a:t>r</a:t>
            </a:r>
            <a:r>
              <a:rPr lang="en-US" i="1" dirty="0" smtClean="0">
                <a:cs typeface="Symbol" charset="2"/>
              </a:rPr>
              <a:t>adiation by accelerated electrons</a:t>
            </a:r>
          </a:p>
          <a:p>
            <a:pPr lvl="1"/>
            <a:r>
              <a:rPr lang="en-US" i="1" dirty="0" smtClean="0">
                <a:cs typeface="Symbol" charset="2"/>
              </a:rPr>
              <a:t>From decay of </a:t>
            </a:r>
            <a:r>
              <a:rPr lang="en-US" i="1" dirty="0" smtClean="0">
                <a:latin typeface="Symbol" charset="2"/>
                <a:cs typeface="Symbol" charset="2"/>
              </a:rPr>
              <a:t>p</a:t>
            </a:r>
            <a:r>
              <a:rPr lang="en-US" i="1" baseline="30000" dirty="0" smtClean="0">
                <a:cs typeface="Symbol" charset="2"/>
              </a:rPr>
              <a:t>0</a:t>
            </a:r>
            <a:r>
              <a:rPr lang="en-US" i="1" dirty="0" smtClean="0">
                <a:cs typeface="Symbol" charset="2"/>
              </a:rPr>
              <a:t> produced by interactions of accelerated cosmic-ray protons or nuclei with gas or photons</a:t>
            </a:r>
            <a:endParaRPr lang="en-US" i="1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High energy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n 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are produced only in hadronic collisions:</a:t>
            </a:r>
          </a:p>
          <a:p>
            <a:pPr lvl="1"/>
            <a:r>
              <a:rPr lang="en-US" i="1" dirty="0" smtClean="0">
                <a:cs typeface="Symbol" charset="2"/>
              </a:rPr>
              <a:t>From decay of </a:t>
            </a:r>
            <a:r>
              <a:rPr lang="en-US" i="1" dirty="0" smtClean="0">
                <a:latin typeface="Symbol" charset="2"/>
                <a:cs typeface="Symbol" charset="2"/>
              </a:rPr>
              <a:t>p</a:t>
            </a:r>
            <a:r>
              <a:rPr lang="en-US" i="1" dirty="0" smtClean="0">
                <a:cs typeface="Symbol" charset="2"/>
              </a:rPr>
              <a:t>/K produced when  cosmic rays interact with gas in or near their sources</a:t>
            </a:r>
          </a:p>
          <a:p>
            <a:pPr lvl="1"/>
            <a:r>
              <a:rPr lang="en-US" i="1" dirty="0" smtClean="0">
                <a:cs typeface="Symbol" charset="2"/>
              </a:rPr>
              <a:t>Or from photo-pion production on CMB or EBL</a:t>
            </a:r>
            <a:endParaRPr lang="en-US" i="1" baseline="30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3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192" y="379492"/>
            <a:ext cx="5065849" cy="5920090"/>
          </a:xfrm>
          <a:prstGeom prst="rect">
            <a:avLst/>
          </a:prstGeom>
        </p:spPr>
      </p:pic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77D9-B7BD-3A4A-A7EB-1BF9654573B9}" type="slidenum">
              <a:rPr lang="en-US"/>
              <a:pPr/>
              <a:t>13</a:t>
            </a:fld>
            <a:endParaRPr lang="en-US"/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0" y="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2400">
              <a:latin typeface="Symbol" charset="0"/>
            </a:endParaRPr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3662363" y="4441825"/>
            <a:ext cx="18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sz="3200">
              <a:solidFill>
                <a:srgbClr val="660033"/>
              </a:solidFill>
              <a:latin typeface="Palatino" charset="0"/>
            </a:endParaRPr>
          </a:p>
        </p:txBody>
      </p:sp>
      <p:sp>
        <p:nvSpPr>
          <p:cNvPr id="178181" name="Rectangle 5"/>
          <p:cNvSpPr>
            <a:spLocks noGrp="1" noChangeArrowheads="1"/>
          </p:cNvSpPr>
          <p:nvPr>
            <p:ph type="title"/>
          </p:nvPr>
        </p:nvSpPr>
        <p:spPr>
          <a:xfrm>
            <a:off x="605956" y="152400"/>
            <a:ext cx="4191000" cy="944563"/>
          </a:xfrm>
        </p:spPr>
        <p:txBody>
          <a:bodyPr/>
          <a:lstStyle/>
          <a:p>
            <a:r>
              <a:rPr lang="en-US" sz="4000" dirty="0" smtClean="0"/>
              <a:t>Cosmic Rays</a:t>
            </a:r>
            <a:endParaRPr lang="en-US" sz="4000" dirty="0"/>
          </a:p>
        </p:txBody>
      </p:sp>
      <p:sp>
        <p:nvSpPr>
          <p:cNvPr id="17818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3962400" cy="492798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Span a large energy range</a:t>
            </a:r>
            <a:endParaRPr lang="en-US" sz="2400" dirty="0" smtClean="0"/>
          </a:p>
          <a:p>
            <a:r>
              <a:rPr lang="en-US" sz="2400" dirty="0" smtClean="0"/>
              <a:t>Rate decreases quickly as energy increases</a:t>
            </a:r>
            <a:endParaRPr lang="en-US" sz="2400" dirty="0" smtClean="0"/>
          </a:p>
          <a:p>
            <a:r>
              <a:rPr lang="en-US" sz="2400" dirty="0" smtClean="0"/>
              <a:t>Counting rate of tanks at surface is due to particles in the GeV range and below</a:t>
            </a:r>
          </a:p>
          <a:p>
            <a:r>
              <a:rPr lang="en-US" sz="2400" dirty="0" smtClean="0"/>
              <a:t>Energy range of interest</a:t>
            </a:r>
          </a:p>
          <a:p>
            <a:pPr lvl="1"/>
            <a:r>
              <a:rPr lang="en-US" sz="2000" dirty="0" smtClean="0"/>
              <a:t>TeV – EeV for neutrinos</a:t>
            </a:r>
          </a:p>
          <a:p>
            <a:pPr lvl="1"/>
            <a:r>
              <a:rPr lang="en-US" sz="2000" dirty="0" smtClean="0"/>
              <a:t>PeV – EeV for cosmic rays</a:t>
            </a:r>
          </a:p>
          <a:p>
            <a:r>
              <a:rPr lang="en-US" sz="2400" dirty="0" smtClean="0"/>
              <a:t>1 GeV = mc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of proton</a:t>
            </a:r>
          </a:p>
          <a:p>
            <a:r>
              <a:rPr lang="en-US" sz="2400" dirty="0" smtClean="0"/>
              <a:t>TeV = 1000 GeV</a:t>
            </a:r>
          </a:p>
          <a:p>
            <a:r>
              <a:rPr lang="en-US" sz="2400" dirty="0" smtClean="0"/>
              <a:t>PeV = 1 million GeV</a:t>
            </a:r>
          </a:p>
          <a:p>
            <a:r>
              <a:rPr lang="en-US" sz="2400" dirty="0" smtClean="0"/>
              <a:t>EeV = 1 billion GeV</a:t>
            </a:r>
          </a:p>
          <a:p>
            <a:pPr marL="457146" lvl="1" indent="0">
              <a:buNone/>
            </a:pPr>
            <a:endParaRPr lang="en-US" sz="2000" dirty="0" smtClean="0"/>
          </a:p>
          <a:p>
            <a:pPr marL="457146" lvl="1" indent="0">
              <a:buNone/>
            </a:pPr>
            <a:endParaRPr lang="en-US" sz="2000" dirty="0" smtClean="0"/>
          </a:p>
        </p:txBody>
      </p:sp>
      <p:grpSp>
        <p:nvGrpSpPr>
          <p:cNvPr id="178183" name="Group 7"/>
          <p:cNvGrpSpPr>
            <a:grpSpLocks/>
          </p:cNvGrpSpPr>
          <p:nvPr/>
        </p:nvGrpSpPr>
        <p:grpSpPr bwMode="auto">
          <a:xfrm>
            <a:off x="5715000" y="1828800"/>
            <a:ext cx="2362200" cy="3352800"/>
            <a:chOff x="3120" y="1152"/>
            <a:chExt cx="1488" cy="2112"/>
          </a:xfrm>
        </p:grpSpPr>
        <p:sp>
          <p:nvSpPr>
            <p:cNvPr id="178184" name="Freeform 8"/>
            <p:cNvSpPr>
              <a:spLocks/>
            </p:cNvSpPr>
            <p:nvPr/>
          </p:nvSpPr>
          <p:spPr bwMode="auto">
            <a:xfrm>
              <a:off x="3120" y="1152"/>
              <a:ext cx="1488" cy="2112"/>
            </a:xfrm>
            <a:custGeom>
              <a:avLst/>
              <a:gdLst>
                <a:gd name="T0" fmla="*/ 0 w 1392"/>
                <a:gd name="T1" fmla="*/ 0 h 1968"/>
                <a:gd name="T2" fmla="*/ 768 w 1392"/>
                <a:gd name="T3" fmla="*/ 672 h 1968"/>
                <a:gd name="T4" fmla="*/ 816 w 1392"/>
                <a:gd name="T5" fmla="*/ 720 h 1968"/>
                <a:gd name="T6" fmla="*/ 1248 w 1392"/>
                <a:gd name="T7" fmla="*/ 1344 h 1968"/>
                <a:gd name="T8" fmla="*/ 1392 w 1392"/>
                <a:gd name="T9" fmla="*/ 1968 h 1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2" h="1968">
                  <a:moveTo>
                    <a:pt x="0" y="0"/>
                  </a:moveTo>
                  <a:cubicBezTo>
                    <a:pt x="316" y="276"/>
                    <a:pt x="632" y="552"/>
                    <a:pt x="768" y="672"/>
                  </a:cubicBezTo>
                  <a:cubicBezTo>
                    <a:pt x="904" y="792"/>
                    <a:pt x="736" y="608"/>
                    <a:pt x="816" y="720"/>
                  </a:cubicBezTo>
                  <a:cubicBezTo>
                    <a:pt x="896" y="832"/>
                    <a:pt x="1152" y="1136"/>
                    <a:pt x="1248" y="1344"/>
                  </a:cubicBezTo>
                  <a:cubicBezTo>
                    <a:pt x="1344" y="1552"/>
                    <a:pt x="1368" y="1760"/>
                    <a:pt x="1392" y="1968"/>
                  </a:cubicBezTo>
                </a:path>
              </a:pathLst>
            </a:custGeom>
            <a:noFill/>
            <a:ln w="571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185" name="Text Box 9"/>
            <p:cNvSpPr txBox="1">
              <a:spLocks noChangeArrowheads="1"/>
            </p:cNvSpPr>
            <p:nvPr/>
          </p:nvSpPr>
          <p:spPr bwMode="auto">
            <a:xfrm>
              <a:off x="3312" y="2016"/>
              <a:ext cx="8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latin typeface="Courier New" charset="0"/>
                </a:rPr>
                <a:t>Galactic</a:t>
              </a:r>
            </a:p>
          </p:txBody>
        </p:sp>
      </p:grpSp>
      <p:grpSp>
        <p:nvGrpSpPr>
          <p:cNvPr id="178186" name="Group 10"/>
          <p:cNvGrpSpPr>
            <a:grpSpLocks/>
          </p:cNvGrpSpPr>
          <p:nvPr/>
        </p:nvGrpSpPr>
        <p:grpSpPr bwMode="auto">
          <a:xfrm>
            <a:off x="6683375" y="3962399"/>
            <a:ext cx="2498725" cy="1295400"/>
            <a:chOff x="3744" y="2496"/>
            <a:chExt cx="1574" cy="816"/>
          </a:xfrm>
        </p:grpSpPr>
        <p:sp>
          <p:nvSpPr>
            <p:cNvPr id="178187" name="Freeform 11"/>
            <p:cNvSpPr>
              <a:spLocks/>
            </p:cNvSpPr>
            <p:nvPr/>
          </p:nvSpPr>
          <p:spPr bwMode="auto">
            <a:xfrm>
              <a:off x="3744" y="2496"/>
              <a:ext cx="1200" cy="816"/>
            </a:xfrm>
            <a:custGeom>
              <a:avLst/>
              <a:gdLst>
                <a:gd name="T0" fmla="*/ 0 w 1200"/>
                <a:gd name="T1" fmla="*/ 0 h 816"/>
                <a:gd name="T2" fmla="*/ 672 w 1200"/>
                <a:gd name="T3" fmla="*/ 288 h 816"/>
                <a:gd name="T4" fmla="*/ 912 w 1200"/>
                <a:gd name="T5" fmla="*/ 480 h 816"/>
                <a:gd name="T6" fmla="*/ 1200 w 1200"/>
                <a:gd name="T7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816">
                  <a:moveTo>
                    <a:pt x="0" y="0"/>
                  </a:moveTo>
                  <a:cubicBezTo>
                    <a:pt x="260" y="104"/>
                    <a:pt x="520" y="208"/>
                    <a:pt x="672" y="288"/>
                  </a:cubicBezTo>
                  <a:cubicBezTo>
                    <a:pt x="824" y="368"/>
                    <a:pt x="824" y="392"/>
                    <a:pt x="912" y="480"/>
                  </a:cubicBezTo>
                  <a:cubicBezTo>
                    <a:pt x="1000" y="568"/>
                    <a:pt x="1100" y="692"/>
                    <a:pt x="1200" y="816"/>
                  </a:cubicBezTo>
                </a:path>
              </a:pathLst>
            </a:custGeom>
            <a:noFill/>
            <a:ln w="57150" cmpd="sng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188" name="Text Box 12"/>
            <p:cNvSpPr txBox="1">
              <a:spLocks noChangeArrowheads="1"/>
            </p:cNvSpPr>
            <p:nvPr/>
          </p:nvSpPr>
          <p:spPr bwMode="auto">
            <a:xfrm>
              <a:off x="3998" y="2928"/>
              <a:ext cx="13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FF"/>
                  </a:solidFill>
                  <a:latin typeface="Courier New" charset="0"/>
                </a:rPr>
                <a:t>Extra-Galactic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436780" y="6130844"/>
            <a:ext cx="365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GeV = rest mass energy of a proton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796956" y="5848606"/>
            <a:ext cx="0" cy="3882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863449" y="799675"/>
            <a:ext cx="1944030" cy="481373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  <a:alpha val="38000"/>
                </a:schemeClr>
              </a:gs>
              <a:gs pos="100000">
                <a:srgbClr val="FFFFFF">
                  <a:alpha val="38000"/>
                </a:srgbClr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5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8248C-BBA7-A746-9E77-847E562D16EC}" type="slidenum">
              <a:rPr lang="en-US"/>
              <a:pPr/>
              <a:t>14</a:t>
            </a:fld>
            <a:endParaRPr lang="en-US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24072" y="0"/>
            <a:ext cx="8229600" cy="914400"/>
          </a:xfrm>
        </p:spPr>
        <p:txBody>
          <a:bodyPr/>
          <a:lstStyle/>
          <a:p>
            <a:r>
              <a:rPr lang="en-US" dirty="0"/>
              <a:t>Neutrinos interact feebly—why?</a:t>
            </a:r>
          </a:p>
        </p:txBody>
      </p:sp>
      <p:pic>
        <p:nvPicPr>
          <p:cNvPr id="63491" name="Picture 3" descr="simplemodel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264941"/>
            <a:ext cx="2743200" cy="2990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63492" name="Group 4"/>
          <p:cNvGrpSpPr>
            <a:grpSpLocks/>
          </p:cNvGrpSpPr>
          <p:nvPr/>
        </p:nvGrpSpPr>
        <p:grpSpPr bwMode="auto">
          <a:xfrm>
            <a:off x="4772026" y="1273200"/>
            <a:ext cx="2871788" cy="2898775"/>
            <a:chOff x="2880" y="1063"/>
            <a:chExt cx="1809" cy="1826"/>
          </a:xfrm>
        </p:grpSpPr>
        <p:sp>
          <p:nvSpPr>
            <p:cNvPr id="63493" name="Line 5"/>
            <p:cNvSpPr>
              <a:spLocks noChangeShapeType="1"/>
            </p:cNvSpPr>
            <p:nvPr/>
          </p:nvSpPr>
          <p:spPr bwMode="auto">
            <a:xfrm>
              <a:off x="2880" y="1392"/>
              <a:ext cx="91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4" name="Line 6"/>
            <p:cNvSpPr>
              <a:spLocks noChangeShapeType="1"/>
            </p:cNvSpPr>
            <p:nvPr/>
          </p:nvSpPr>
          <p:spPr bwMode="auto">
            <a:xfrm flipV="1">
              <a:off x="3792" y="1392"/>
              <a:ext cx="72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5" name="Freeform 7"/>
            <p:cNvSpPr>
              <a:spLocks/>
            </p:cNvSpPr>
            <p:nvPr/>
          </p:nvSpPr>
          <p:spPr bwMode="auto">
            <a:xfrm>
              <a:off x="3640" y="1680"/>
              <a:ext cx="160" cy="576"/>
            </a:xfrm>
            <a:custGeom>
              <a:avLst/>
              <a:gdLst>
                <a:gd name="T0" fmla="*/ 56 w 160"/>
                <a:gd name="T1" fmla="*/ 576 h 576"/>
                <a:gd name="T2" fmla="*/ 8 w 160"/>
                <a:gd name="T3" fmla="*/ 528 h 576"/>
                <a:gd name="T4" fmla="*/ 56 w 160"/>
                <a:gd name="T5" fmla="*/ 480 h 576"/>
                <a:gd name="T6" fmla="*/ 8 w 160"/>
                <a:gd name="T7" fmla="*/ 432 h 576"/>
                <a:gd name="T8" fmla="*/ 104 w 160"/>
                <a:gd name="T9" fmla="*/ 384 h 576"/>
                <a:gd name="T10" fmla="*/ 56 w 160"/>
                <a:gd name="T11" fmla="*/ 336 h 576"/>
                <a:gd name="T12" fmla="*/ 104 w 160"/>
                <a:gd name="T13" fmla="*/ 288 h 576"/>
                <a:gd name="T14" fmla="*/ 56 w 160"/>
                <a:gd name="T15" fmla="*/ 192 h 576"/>
                <a:gd name="T16" fmla="*/ 152 w 160"/>
                <a:gd name="T17" fmla="*/ 144 h 576"/>
                <a:gd name="T18" fmla="*/ 104 w 160"/>
                <a:gd name="T19" fmla="*/ 48 h 576"/>
                <a:gd name="T20" fmla="*/ 152 w 160"/>
                <a:gd name="T21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0" h="576">
                  <a:moveTo>
                    <a:pt x="56" y="576"/>
                  </a:moveTo>
                  <a:cubicBezTo>
                    <a:pt x="32" y="560"/>
                    <a:pt x="8" y="544"/>
                    <a:pt x="8" y="528"/>
                  </a:cubicBezTo>
                  <a:cubicBezTo>
                    <a:pt x="8" y="512"/>
                    <a:pt x="56" y="496"/>
                    <a:pt x="56" y="480"/>
                  </a:cubicBezTo>
                  <a:cubicBezTo>
                    <a:pt x="56" y="464"/>
                    <a:pt x="0" y="448"/>
                    <a:pt x="8" y="432"/>
                  </a:cubicBezTo>
                  <a:cubicBezTo>
                    <a:pt x="16" y="416"/>
                    <a:pt x="96" y="400"/>
                    <a:pt x="104" y="384"/>
                  </a:cubicBezTo>
                  <a:cubicBezTo>
                    <a:pt x="112" y="368"/>
                    <a:pt x="56" y="352"/>
                    <a:pt x="56" y="336"/>
                  </a:cubicBezTo>
                  <a:cubicBezTo>
                    <a:pt x="56" y="320"/>
                    <a:pt x="104" y="312"/>
                    <a:pt x="104" y="288"/>
                  </a:cubicBezTo>
                  <a:cubicBezTo>
                    <a:pt x="104" y="264"/>
                    <a:pt x="48" y="216"/>
                    <a:pt x="56" y="192"/>
                  </a:cubicBezTo>
                  <a:cubicBezTo>
                    <a:pt x="64" y="168"/>
                    <a:pt x="144" y="168"/>
                    <a:pt x="152" y="144"/>
                  </a:cubicBezTo>
                  <a:cubicBezTo>
                    <a:pt x="160" y="120"/>
                    <a:pt x="104" y="72"/>
                    <a:pt x="104" y="48"/>
                  </a:cubicBezTo>
                  <a:cubicBezTo>
                    <a:pt x="104" y="24"/>
                    <a:pt x="128" y="12"/>
                    <a:pt x="15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6" name="Line 8"/>
            <p:cNvSpPr>
              <a:spLocks noChangeShapeType="1"/>
            </p:cNvSpPr>
            <p:nvPr/>
          </p:nvSpPr>
          <p:spPr bwMode="auto">
            <a:xfrm flipV="1">
              <a:off x="2976" y="2256"/>
              <a:ext cx="72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7" name="Line 9"/>
            <p:cNvSpPr>
              <a:spLocks noChangeShapeType="1"/>
            </p:cNvSpPr>
            <p:nvPr/>
          </p:nvSpPr>
          <p:spPr bwMode="auto">
            <a:xfrm>
              <a:off x="3696" y="2256"/>
              <a:ext cx="72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498" name="Text Box 10"/>
            <p:cNvSpPr txBox="1">
              <a:spLocks noChangeArrowheads="1"/>
            </p:cNvSpPr>
            <p:nvPr/>
          </p:nvSpPr>
          <p:spPr bwMode="auto">
            <a:xfrm>
              <a:off x="3926" y="1879"/>
              <a:ext cx="763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dirty="0"/>
                <a:t>Force </a:t>
              </a:r>
              <a:r>
                <a:rPr lang="en-US" sz="1400" dirty="0" smtClean="0"/>
                <a:t>carrier</a:t>
              </a:r>
              <a:endParaRPr lang="en-US" sz="1400" dirty="0"/>
            </a:p>
          </p:txBody>
        </p:sp>
        <p:sp>
          <p:nvSpPr>
            <p:cNvPr id="63499" name="Text Box 11"/>
            <p:cNvSpPr txBox="1">
              <a:spLocks noChangeArrowheads="1"/>
            </p:cNvSpPr>
            <p:nvPr/>
          </p:nvSpPr>
          <p:spPr bwMode="auto">
            <a:xfrm>
              <a:off x="3572" y="1063"/>
              <a:ext cx="11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1400" dirty="0"/>
            </a:p>
          </p:txBody>
        </p:sp>
        <p:sp>
          <p:nvSpPr>
            <p:cNvPr id="63500" name="Text Box 12"/>
            <p:cNvSpPr txBox="1">
              <a:spLocks noChangeArrowheads="1"/>
            </p:cNvSpPr>
            <p:nvPr/>
          </p:nvSpPr>
          <p:spPr bwMode="auto">
            <a:xfrm>
              <a:off x="3638" y="2695"/>
              <a:ext cx="11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1400" dirty="0"/>
            </a:p>
          </p:txBody>
        </p:sp>
      </p:grpSp>
      <p:sp>
        <p:nvSpPr>
          <p:cNvPr id="63501" name="Text Box 13"/>
          <p:cNvSpPr txBox="1">
            <a:spLocks noChangeArrowheads="1"/>
          </p:cNvSpPr>
          <p:nvPr/>
        </p:nvSpPr>
        <p:spPr bwMode="auto">
          <a:xfrm>
            <a:off x="838200" y="4458357"/>
            <a:ext cx="7268674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dirty="0"/>
              <a:t>Elementary particles are point-like (without structure)</a:t>
            </a:r>
          </a:p>
          <a:p>
            <a:pPr eaLnBrk="1" hangingPunct="1"/>
            <a:r>
              <a:rPr lang="en-US" dirty="0"/>
              <a:t>Ordinary matter is composite and is mostly empty space</a:t>
            </a:r>
          </a:p>
          <a:p>
            <a:pPr eaLnBrk="1" hangingPunct="1"/>
            <a:r>
              <a:rPr lang="en-US" dirty="0"/>
              <a:t>    proton = { u u d }</a:t>
            </a:r>
          </a:p>
          <a:p>
            <a:pPr eaLnBrk="1" hangingPunct="1"/>
            <a:r>
              <a:rPr lang="en-US" dirty="0"/>
              <a:t>    neutron = { u d d }</a:t>
            </a:r>
          </a:p>
          <a:p>
            <a:pPr eaLnBrk="1" hangingPunct="1"/>
            <a:r>
              <a:rPr lang="en-US" dirty="0"/>
              <a:t>    nucleus = collection of protons and neutrons</a:t>
            </a:r>
          </a:p>
          <a:p>
            <a:pPr eaLnBrk="1" hangingPunct="1"/>
            <a:r>
              <a:rPr lang="en-US" dirty="0"/>
              <a:t>  </a:t>
            </a:r>
            <a:r>
              <a:rPr lang="en-US" dirty="0" smtClean="0"/>
              <a:t>Force is by exchange of massive W or Z with u, d quarks in the target nuclei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12" y="1616413"/>
            <a:ext cx="419100" cy="355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663428"/>
            <a:ext cx="533400" cy="3937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64" y="3649906"/>
            <a:ext cx="190500" cy="304800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63497" idx="0"/>
          </p:cNvCxnSpPr>
          <p:nvPr/>
        </p:nvCxnSpPr>
        <p:spPr>
          <a:xfrm>
            <a:off x="6067426" y="3167088"/>
            <a:ext cx="1143000" cy="401782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3497" idx="0"/>
          </p:cNvCxnSpPr>
          <p:nvPr/>
        </p:nvCxnSpPr>
        <p:spPr>
          <a:xfrm>
            <a:off x="6067426" y="3167088"/>
            <a:ext cx="1822450" cy="200891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63497" idx="0"/>
          </p:cNvCxnSpPr>
          <p:nvPr/>
        </p:nvCxnSpPr>
        <p:spPr>
          <a:xfrm>
            <a:off x="6067426" y="3167088"/>
            <a:ext cx="1447800" cy="706582"/>
          </a:xfrm>
          <a:prstGeom prst="straightConnector1">
            <a:avLst/>
          </a:prstGeom>
          <a:ln w="31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22714" y="866745"/>
            <a:ext cx="587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Because weak force is carried by massive W,Z</a:t>
            </a:r>
            <a:endParaRPr lang="en-US" sz="2400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38" y="4164605"/>
            <a:ext cx="1928162" cy="14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62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2007_1_1_1200_MSG1_16_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10200" y="914401"/>
            <a:ext cx="3200400" cy="3200400"/>
          </a:xfrm>
          <a:prstGeom prst="rect">
            <a:avLst/>
          </a:prstGeom>
        </p:spPr>
      </p:pic>
      <p:sp>
        <p:nvSpPr>
          <p:cNvPr id="2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C58FB-9B2D-C442-BB0E-BDA4DB14601E}" type="slidenum">
              <a:rPr lang="en-US"/>
              <a:pPr/>
              <a:t>15</a:t>
            </a:fld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6553200" cy="1066800"/>
          </a:xfrm>
        </p:spPr>
        <p:txBody>
          <a:bodyPr/>
          <a:lstStyle/>
          <a:p>
            <a:r>
              <a:rPr lang="en-US" sz="4000" dirty="0" smtClean="0"/>
              <a:t>Upward </a:t>
            </a:r>
            <a:r>
              <a:rPr lang="en-US" sz="4000" dirty="0" smtClean="0">
                <a:latin typeface="Symbol" charset="0"/>
              </a:rPr>
              <a:t>n</a:t>
            </a:r>
            <a:r>
              <a:rPr lang="en-US" sz="4000" dirty="0" smtClean="0"/>
              <a:t> </a:t>
            </a:r>
            <a:r>
              <a:rPr lang="en-US" sz="4000" dirty="0"/>
              <a:t>in IceCube</a:t>
            </a:r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6950074" y="900112"/>
            <a:ext cx="1889126" cy="2909888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flipH="1">
            <a:off x="5257800" y="900112"/>
            <a:ext cx="1692275" cy="2986087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>
            <a:off x="6950075" y="900113"/>
            <a:ext cx="1828800" cy="1066800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5121275" y="900113"/>
            <a:ext cx="1828800" cy="1143000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>
            <a:off x="5045075" y="900113"/>
            <a:ext cx="3886200" cy="0"/>
          </a:xfrm>
          <a:prstGeom prst="line">
            <a:avLst/>
          </a:prstGeom>
          <a:noFill/>
          <a:ln w="28575" cmpd="sng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Text Box 13"/>
          <p:cNvSpPr txBox="1">
            <a:spLocks noChangeArrowheads="1"/>
          </p:cNvSpPr>
          <p:nvPr/>
        </p:nvSpPr>
        <p:spPr bwMode="auto">
          <a:xfrm>
            <a:off x="6705600" y="457200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S.P.</a:t>
            </a:r>
          </a:p>
        </p:txBody>
      </p:sp>
      <p:sp>
        <p:nvSpPr>
          <p:cNvPr id="48148" name="Line 20"/>
          <p:cNvSpPr>
            <a:spLocks noChangeShapeType="1"/>
          </p:cNvSpPr>
          <p:nvPr/>
        </p:nvSpPr>
        <p:spPr bwMode="auto">
          <a:xfrm flipH="1" flipV="1">
            <a:off x="7010399" y="1371600"/>
            <a:ext cx="1272522" cy="2438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0" name="Line 22"/>
          <p:cNvSpPr>
            <a:spLocks noChangeShapeType="1"/>
          </p:cNvSpPr>
          <p:nvPr/>
        </p:nvSpPr>
        <p:spPr bwMode="auto">
          <a:xfrm flipH="1" flipV="1">
            <a:off x="6934200" y="1143000"/>
            <a:ext cx="7620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1" y="1045242"/>
            <a:ext cx="5127429" cy="5280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16439" y="4114801"/>
            <a:ext cx="3371961" cy="2552669"/>
            <a:chOff x="5416439" y="4114801"/>
            <a:chExt cx="3371961" cy="255266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6439" y="4114801"/>
              <a:ext cx="3371961" cy="2552669"/>
            </a:xfrm>
            <a:prstGeom prst="rect">
              <a:avLst/>
            </a:prstGeom>
          </p:spPr>
        </p:pic>
        <p:sp>
          <p:nvSpPr>
            <p:cNvPr id="4" name="Freeform 3"/>
            <p:cNvSpPr/>
            <p:nvPr/>
          </p:nvSpPr>
          <p:spPr>
            <a:xfrm>
              <a:off x="5986931" y="4387616"/>
              <a:ext cx="2760208" cy="1715583"/>
            </a:xfrm>
            <a:custGeom>
              <a:avLst/>
              <a:gdLst>
                <a:gd name="connsiteX0" fmla="*/ 0 w 2760208"/>
                <a:gd name="connsiteY0" fmla="*/ 82880 h 1715583"/>
                <a:gd name="connsiteX1" fmla="*/ 0 w 2760208"/>
                <a:gd name="connsiteY1" fmla="*/ 82880 h 1715583"/>
                <a:gd name="connsiteX2" fmla="*/ 116628 w 2760208"/>
                <a:gd name="connsiteY2" fmla="*/ 108796 h 1715583"/>
                <a:gd name="connsiteX3" fmla="*/ 155504 w 2760208"/>
                <a:gd name="connsiteY3" fmla="*/ 121754 h 1715583"/>
                <a:gd name="connsiteX4" fmla="*/ 207339 w 2760208"/>
                <a:gd name="connsiteY4" fmla="*/ 134712 h 1715583"/>
                <a:gd name="connsiteX5" fmla="*/ 298050 w 2760208"/>
                <a:gd name="connsiteY5" fmla="*/ 160628 h 1715583"/>
                <a:gd name="connsiteX6" fmla="*/ 414679 w 2760208"/>
                <a:gd name="connsiteY6" fmla="*/ 173586 h 1715583"/>
                <a:gd name="connsiteX7" fmla="*/ 479473 w 2760208"/>
                <a:gd name="connsiteY7" fmla="*/ 186544 h 1715583"/>
                <a:gd name="connsiteX8" fmla="*/ 518349 w 2760208"/>
                <a:gd name="connsiteY8" fmla="*/ 199502 h 1715583"/>
                <a:gd name="connsiteX9" fmla="*/ 699771 w 2760208"/>
                <a:gd name="connsiteY9" fmla="*/ 290207 h 1715583"/>
                <a:gd name="connsiteX10" fmla="*/ 777523 w 2760208"/>
                <a:gd name="connsiteY10" fmla="*/ 316123 h 1715583"/>
                <a:gd name="connsiteX11" fmla="*/ 816399 w 2760208"/>
                <a:gd name="connsiteY11" fmla="*/ 329081 h 1715583"/>
                <a:gd name="connsiteX12" fmla="*/ 842317 w 2760208"/>
                <a:gd name="connsiteY12" fmla="*/ 354997 h 1715583"/>
                <a:gd name="connsiteX13" fmla="*/ 881193 w 2760208"/>
                <a:gd name="connsiteY13" fmla="*/ 367955 h 1715583"/>
                <a:gd name="connsiteX14" fmla="*/ 907110 w 2760208"/>
                <a:gd name="connsiteY14" fmla="*/ 406829 h 1715583"/>
                <a:gd name="connsiteX15" fmla="*/ 984863 w 2760208"/>
                <a:gd name="connsiteY15" fmla="*/ 432745 h 1715583"/>
                <a:gd name="connsiteX16" fmla="*/ 1023739 w 2760208"/>
                <a:gd name="connsiteY16" fmla="*/ 458661 h 1715583"/>
                <a:gd name="connsiteX17" fmla="*/ 1075574 w 2760208"/>
                <a:gd name="connsiteY17" fmla="*/ 484577 h 1715583"/>
                <a:gd name="connsiteX18" fmla="*/ 1153326 w 2760208"/>
                <a:gd name="connsiteY18" fmla="*/ 536409 h 1715583"/>
                <a:gd name="connsiteX19" fmla="*/ 1179244 w 2760208"/>
                <a:gd name="connsiteY19" fmla="*/ 575282 h 1715583"/>
                <a:gd name="connsiteX20" fmla="*/ 1256996 w 2760208"/>
                <a:gd name="connsiteY20" fmla="*/ 627114 h 1715583"/>
                <a:gd name="connsiteX21" fmla="*/ 1295872 w 2760208"/>
                <a:gd name="connsiteY21" fmla="*/ 653030 h 1715583"/>
                <a:gd name="connsiteX22" fmla="*/ 1321790 w 2760208"/>
                <a:gd name="connsiteY22" fmla="*/ 678946 h 1715583"/>
                <a:gd name="connsiteX23" fmla="*/ 1438418 w 2760208"/>
                <a:gd name="connsiteY23" fmla="*/ 756694 h 1715583"/>
                <a:gd name="connsiteX24" fmla="*/ 1477294 w 2760208"/>
                <a:gd name="connsiteY24" fmla="*/ 782610 h 1715583"/>
                <a:gd name="connsiteX25" fmla="*/ 1516171 w 2760208"/>
                <a:gd name="connsiteY25" fmla="*/ 808526 h 1715583"/>
                <a:gd name="connsiteX26" fmla="*/ 1555047 w 2760208"/>
                <a:gd name="connsiteY26" fmla="*/ 847400 h 1715583"/>
                <a:gd name="connsiteX27" fmla="*/ 1580964 w 2760208"/>
                <a:gd name="connsiteY27" fmla="*/ 886273 h 1715583"/>
                <a:gd name="connsiteX28" fmla="*/ 1684634 w 2760208"/>
                <a:gd name="connsiteY28" fmla="*/ 976979 h 1715583"/>
                <a:gd name="connsiteX29" fmla="*/ 1736469 w 2760208"/>
                <a:gd name="connsiteY29" fmla="*/ 1041769 h 1715583"/>
                <a:gd name="connsiteX30" fmla="*/ 1775345 w 2760208"/>
                <a:gd name="connsiteY30" fmla="*/ 1067685 h 1715583"/>
                <a:gd name="connsiteX31" fmla="*/ 1866056 w 2760208"/>
                <a:gd name="connsiteY31" fmla="*/ 1171349 h 1715583"/>
                <a:gd name="connsiteX32" fmla="*/ 1891974 w 2760208"/>
                <a:gd name="connsiteY32" fmla="*/ 1197264 h 1715583"/>
                <a:gd name="connsiteX33" fmla="*/ 1969726 w 2760208"/>
                <a:gd name="connsiteY33" fmla="*/ 1223180 h 1715583"/>
                <a:gd name="connsiteX34" fmla="*/ 2021561 w 2760208"/>
                <a:gd name="connsiteY34" fmla="*/ 1275012 h 1715583"/>
                <a:gd name="connsiteX35" fmla="*/ 2099313 w 2760208"/>
                <a:gd name="connsiteY35" fmla="*/ 1352760 h 1715583"/>
                <a:gd name="connsiteX36" fmla="*/ 2125231 w 2760208"/>
                <a:gd name="connsiteY36" fmla="*/ 1378676 h 1715583"/>
                <a:gd name="connsiteX37" fmla="*/ 2138189 w 2760208"/>
                <a:gd name="connsiteY37" fmla="*/ 1417550 h 1715583"/>
                <a:gd name="connsiteX38" fmla="*/ 2202983 w 2760208"/>
                <a:gd name="connsiteY38" fmla="*/ 1469382 h 1715583"/>
                <a:gd name="connsiteX39" fmla="*/ 2254818 w 2760208"/>
                <a:gd name="connsiteY39" fmla="*/ 1534171 h 1715583"/>
                <a:gd name="connsiteX40" fmla="*/ 2280735 w 2760208"/>
                <a:gd name="connsiteY40" fmla="*/ 1573045 h 1715583"/>
                <a:gd name="connsiteX41" fmla="*/ 2319611 w 2760208"/>
                <a:gd name="connsiteY41" fmla="*/ 1586003 h 1715583"/>
                <a:gd name="connsiteX42" fmla="*/ 2332570 w 2760208"/>
                <a:gd name="connsiteY42" fmla="*/ 1598961 h 1715583"/>
                <a:gd name="connsiteX43" fmla="*/ 2397364 w 2760208"/>
                <a:gd name="connsiteY43" fmla="*/ 1624877 h 1715583"/>
                <a:gd name="connsiteX44" fmla="*/ 2578786 w 2760208"/>
                <a:gd name="connsiteY44" fmla="*/ 1689667 h 1715583"/>
                <a:gd name="connsiteX45" fmla="*/ 2630621 w 2760208"/>
                <a:gd name="connsiteY45" fmla="*/ 1702625 h 1715583"/>
                <a:gd name="connsiteX46" fmla="*/ 2708373 w 2760208"/>
                <a:gd name="connsiteY46" fmla="*/ 1715583 h 1715583"/>
                <a:gd name="connsiteX47" fmla="*/ 2708373 w 2760208"/>
                <a:gd name="connsiteY47" fmla="*/ 1715583 h 1715583"/>
                <a:gd name="connsiteX48" fmla="*/ 2721332 w 2760208"/>
                <a:gd name="connsiteY48" fmla="*/ 1598961 h 1715583"/>
                <a:gd name="connsiteX49" fmla="*/ 2747249 w 2760208"/>
                <a:gd name="connsiteY49" fmla="*/ 1352760 h 1715583"/>
                <a:gd name="connsiteX50" fmla="*/ 2760208 w 2760208"/>
                <a:gd name="connsiteY50" fmla="*/ 1313886 h 1715583"/>
                <a:gd name="connsiteX51" fmla="*/ 2734291 w 2760208"/>
                <a:gd name="connsiteY51" fmla="*/ 886273 h 1715583"/>
                <a:gd name="connsiteX52" fmla="*/ 2721332 w 2760208"/>
                <a:gd name="connsiteY52" fmla="*/ 808526 h 1715583"/>
                <a:gd name="connsiteX53" fmla="*/ 2708373 w 2760208"/>
                <a:gd name="connsiteY53" fmla="*/ 329081 h 1715583"/>
                <a:gd name="connsiteX54" fmla="*/ 2682456 w 2760208"/>
                <a:gd name="connsiteY54" fmla="*/ 134712 h 1715583"/>
                <a:gd name="connsiteX55" fmla="*/ 2669497 w 2760208"/>
                <a:gd name="connsiteY55" fmla="*/ 108796 h 1715583"/>
                <a:gd name="connsiteX56" fmla="*/ 2669497 w 2760208"/>
                <a:gd name="connsiteY56" fmla="*/ 82880 h 1715583"/>
                <a:gd name="connsiteX57" fmla="*/ 2552868 w 2760208"/>
                <a:gd name="connsiteY57" fmla="*/ 69922 h 1715583"/>
                <a:gd name="connsiteX58" fmla="*/ 2371446 w 2760208"/>
                <a:gd name="connsiteY58" fmla="*/ 44006 h 1715583"/>
                <a:gd name="connsiteX59" fmla="*/ 1801262 w 2760208"/>
                <a:gd name="connsiteY59" fmla="*/ 56964 h 1715583"/>
                <a:gd name="connsiteX60" fmla="*/ 894152 w 2760208"/>
                <a:gd name="connsiteY60" fmla="*/ 31048 h 1715583"/>
                <a:gd name="connsiteX61" fmla="*/ 596101 w 2760208"/>
                <a:gd name="connsiteY61" fmla="*/ 18090 h 1715583"/>
                <a:gd name="connsiteX62" fmla="*/ 518349 w 2760208"/>
                <a:gd name="connsiteY62" fmla="*/ 69922 h 1715583"/>
                <a:gd name="connsiteX63" fmla="*/ 479473 w 2760208"/>
                <a:gd name="connsiteY63" fmla="*/ 82880 h 1715583"/>
                <a:gd name="connsiteX64" fmla="*/ 0 w 2760208"/>
                <a:gd name="connsiteY64" fmla="*/ 82880 h 171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760208" h="1715583">
                  <a:moveTo>
                    <a:pt x="0" y="82880"/>
                  </a:moveTo>
                  <a:lnTo>
                    <a:pt x="0" y="82880"/>
                  </a:lnTo>
                  <a:cubicBezTo>
                    <a:pt x="38876" y="91519"/>
                    <a:pt x="77993" y="99138"/>
                    <a:pt x="116628" y="108796"/>
                  </a:cubicBezTo>
                  <a:cubicBezTo>
                    <a:pt x="129880" y="112109"/>
                    <a:pt x="142370" y="118002"/>
                    <a:pt x="155504" y="121754"/>
                  </a:cubicBezTo>
                  <a:cubicBezTo>
                    <a:pt x="172629" y="126647"/>
                    <a:pt x="190214" y="129820"/>
                    <a:pt x="207339" y="134712"/>
                  </a:cubicBezTo>
                  <a:cubicBezTo>
                    <a:pt x="246848" y="146000"/>
                    <a:pt x="254169" y="153877"/>
                    <a:pt x="298050" y="160628"/>
                  </a:cubicBezTo>
                  <a:cubicBezTo>
                    <a:pt x="336711" y="166575"/>
                    <a:pt x="375803" y="169267"/>
                    <a:pt x="414679" y="173586"/>
                  </a:cubicBezTo>
                  <a:cubicBezTo>
                    <a:pt x="461751" y="189276"/>
                    <a:pt x="439895" y="186544"/>
                    <a:pt x="479473" y="186544"/>
                  </a:cubicBezTo>
                  <a:lnTo>
                    <a:pt x="518349" y="199502"/>
                  </a:lnTo>
                  <a:cubicBezTo>
                    <a:pt x="645186" y="278769"/>
                    <a:pt x="583360" y="251405"/>
                    <a:pt x="699771" y="290207"/>
                  </a:cubicBezTo>
                  <a:lnTo>
                    <a:pt x="777523" y="316123"/>
                  </a:lnTo>
                  <a:lnTo>
                    <a:pt x="816399" y="329081"/>
                  </a:lnTo>
                  <a:cubicBezTo>
                    <a:pt x="825038" y="337720"/>
                    <a:pt x="831841" y="348711"/>
                    <a:pt x="842317" y="354997"/>
                  </a:cubicBezTo>
                  <a:cubicBezTo>
                    <a:pt x="854030" y="362024"/>
                    <a:pt x="870526" y="359422"/>
                    <a:pt x="881193" y="367955"/>
                  </a:cubicBezTo>
                  <a:cubicBezTo>
                    <a:pt x="893354" y="377684"/>
                    <a:pt x="893903" y="398575"/>
                    <a:pt x="907110" y="406829"/>
                  </a:cubicBezTo>
                  <a:cubicBezTo>
                    <a:pt x="930277" y="421308"/>
                    <a:pt x="962131" y="417591"/>
                    <a:pt x="984863" y="432745"/>
                  </a:cubicBezTo>
                  <a:cubicBezTo>
                    <a:pt x="997822" y="441384"/>
                    <a:pt x="1010217" y="450934"/>
                    <a:pt x="1023739" y="458661"/>
                  </a:cubicBezTo>
                  <a:cubicBezTo>
                    <a:pt x="1040512" y="468245"/>
                    <a:pt x="1059009" y="474639"/>
                    <a:pt x="1075574" y="484577"/>
                  </a:cubicBezTo>
                  <a:cubicBezTo>
                    <a:pt x="1102284" y="500602"/>
                    <a:pt x="1153326" y="536409"/>
                    <a:pt x="1153326" y="536409"/>
                  </a:cubicBezTo>
                  <a:cubicBezTo>
                    <a:pt x="1161965" y="549367"/>
                    <a:pt x="1167523" y="565027"/>
                    <a:pt x="1179244" y="575282"/>
                  </a:cubicBezTo>
                  <a:cubicBezTo>
                    <a:pt x="1202686" y="595792"/>
                    <a:pt x="1231079" y="609837"/>
                    <a:pt x="1256996" y="627114"/>
                  </a:cubicBezTo>
                  <a:cubicBezTo>
                    <a:pt x="1269955" y="635753"/>
                    <a:pt x="1284859" y="642018"/>
                    <a:pt x="1295872" y="653030"/>
                  </a:cubicBezTo>
                  <a:cubicBezTo>
                    <a:pt x="1304511" y="661669"/>
                    <a:pt x="1312016" y="671616"/>
                    <a:pt x="1321790" y="678946"/>
                  </a:cubicBezTo>
                  <a:lnTo>
                    <a:pt x="1438418" y="756694"/>
                  </a:lnTo>
                  <a:lnTo>
                    <a:pt x="1477294" y="782610"/>
                  </a:lnTo>
                  <a:cubicBezTo>
                    <a:pt x="1490253" y="791249"/>
                    <a:pt x="1505158" y="797514"/>
                    <a:pt x="1516171" y="808526"/>
                  </a:cubicBezTo>
                  <a:cubicBezTo>
                    <a:pt x="1529130" y="821484"/>
                    <a:pt x="1543315" y="833322"/>
                    <a:pt x="1555047" y="847400"/>
                  </a:cubicBezTo>
                  <a:cubicBezTo>
                    <a:pt x="1565017" y="859364"/>
                    <a:pt x="1570708" y="874553"/>
                    <a:pt x="1580964" y="886273"/>
                  </a:cubicBezTo>
                  <a:cubicBezTo>
                    <a:pt x="1634029" y="946915"/>
                    <a:pt x="1631940" y="941852"/>
                    <a:pt x="1684634" y="976979"/>
                  </a:cubicBezTo>
                  <a:cubicBezTo>
                    <a:pt x="1703879" y="1005846"/>
                    <a:pt x="1710089" y="1020666"/>
                    <a:pt x="1736469" y="1041769"/>
                  </a:cubicBezTo>
                  <a:cubicBezTo>
                    <a:pt x="1748631" y="1051498"/>
                    <a:pt x="1763624" y="1057430"/>
                    <a:pt x="1775345" y="1067685"/>
                  </a:cubicBezTo>
                  <a:cubicBezTo>
                    <a:pt x="1881934" y="1160945"/>
                    <a:pt x="1807501" y="1098160"/>
                    <a:pt x="1866056" y="1171349"/>
                  </a:cubicBezTo>
                  <a:cubicBezTo>
                    <a:pt x="1873688" y="1180889"/>
                    <a:pt x="1881046" y="1191801"/>
                    <a:pt x="1891974" y="1197264"/>
                  </a:cubicBezTo>
                  <a:cubicBezTo>
                    <a:pt x="1916409" y="1209481"/>
                    <a:pt x="1969726" y="1223180"/>
                    <a:pt x="1969726" y="1223180"/>
                  </a:cubicBezTo>
                  <a:cubicBezTo>
                    <a:pt x="1997372" y="1306110"/>
                    <a:pt x="1959360" y="1226636"/>
                    <a:pt x="2021561" y="1275012"/>
                  </a:cubicBezTo>
                  <a:cubicBezTo>
                    <a:pt x="2050493" y="1297513"/>
                    <a:pt x="2073396" y="1326844"/>
                    <a:pt x="2099313" y="1352760"/>
                  </a:cubicBezTo>
                  <a:lnTo>
                    <a:pt x="2125231" y="1378676"/>
                  </a:lnTo>
                  <a:cubicBezTo>
                    <a:pt x="2129550" y="1391634"/>
                    <a:pt x="2131161" y="1405838"/>
                    <a:pt x="2138189" y="1417550"/>
                  </a:cubicBezTo>
                  <a:cubicBezTo>
                    <a:pt x="2150498" y="1438065"/>
                    <a:pt x="2185328" y="1457612"/>
                    <a:pt x="2202983" y="1469382"/>
                  </a:cubicBezTo>
                  <a:cubicBezTo>
                    <a:pt x="2282753" y="1589032"/>
                    <a:pt x="2180958" y="1441852"/>
                    <a:pt x="2254818" y="1534171"/>
                  </a:cubicBezTo>
                  <a:cubicBezTo>
                    <a:pt x="2264547" y="1546332"/>
                    <a:pt x="2268574" y="1563316"/>
                    <a:pt x="2280735" y="1573045"/>
                  </a:cubicBezTo>
                  <a:cubicBezTo>
                    <a:pt x="2291402" y="1581578"/>
                    <a:pt x="2307393" y="1579895"/>
                    <a:pt x="2319611" y="1586003"/>
                  </a:cubicBezTo>
                  <a:cubicBezTo>
                    <a:pt x="2325075" y="1588735"/>
                    <a:pt x="2328250" y="1594642"/>
                    <a:pt x="2332570" y="1598961"/>
                  </a:cubicBezTo>
                  <a:lnTo>
                    <a:pt x="2397364" y="1624877"/>
                  </a:lnTo>
                  <a:cubicBezTo>
                    <a:pt x="2425053" y="1635260"/>
                    <a:pt x="2541200" y="1680271"/>
                    <a:pt x="2578786" y="1689667"/>
                  </a:cubicBezTo>
                  <a:cubicBezTo>
                    <a:pt x="2596064" y="1693986"/>
                    <a:pt x="2613157" y="1699132"/>
                    <a:pt x="2630621" y="1702625"/>
                  </a:cubicBezTo>
                  <a:cubicBezTo>
                    <a:pt x="2656386" y="1707778"/>
                    <a:pt x="2708373" y="1715583"/>
                    <a:pt x="2708373" y="1715583"/>
                  </a:cubicBezTo>
                  <a:lnTo>
                    <a:pt x="2708373" y="1715583"/>
                  </a:lnTo>
                  <a:cubicBezTo>
                    <a:pt x="2712693" y="1676709"/>
                    <a:pt x="2717791" y="1637914"/>
                    <a:pt x="2721332" y="1598961"/>
                  </a:cubicBezTo>
                  <a:cubicBezTo>
                    <a:pt x="2729922" y="1504480"/>
                    <a:pt x="2728011" y="1439327"/>
                    <a:pt x="2747249" y="1352760"/>
                  </a:cubicBezTo>
                  <a:cubicBezTo>
                    <a:pt x="2750212" y="1339426"/>
                    <a:pt x="2755888" y="1326844"/>
                    <a:pt x="2760208" y="1313886"/>
                  </a:cubicBezTo>
                  <a:cubicBezTo>
                    <a:pt x="2751569" y="1171348"/>
                    <a:pt x="2745244" y="1028652"/>
                    <a:pt x="2734291" y="886273"/>
                  </a:cubicBezTo>
                  <a:cubicBezTo>
                    <a:pt x="2732276" y="860077"/>
                    <a:pt x="2722553" y="834771"/>
                    <a:pt x="2721332" y="808526"/>
                  </a:cubicBezTo>
                  <a:cubicBezTo>
                    <a:pt x="2713903" y="648825"/>
                    <a:pt x="2715171" y="488810"/>
                    <a:pt x="2708373" y="329081"/>
                  </a:cubicBezTo>
                  <a:cubicBezTo>
                    <a:pt x="2706624" y="287972"/>
                    <a:pt x="2697128" y="186061"/>
                    <a:pt x="2682456" y="134712"/>
                  </a:cubicBezTo>
                  <a:cubicBezTo>
                    <a:pt x="2679803" y="125425"/>
                    <a:pt x="2673817" y="117435"/>
                    <a:pt x="2669497" y="108796"/>
                  </a:cubicBezTo>
                  <a:lnTo>
                    <a:pt x="2669497" y="82880"/>
                  </a:lnTo>
                  <a:lnTo>
                    <a:pt x="2552868" y="69922"/>
                  </a:lnTo>
                  <a:cubicBezTo>
                    <a:pt x="2492293" y="62021"/>
                    <a:pt x="2371446" y="44006"/>
                    <a:pt x="2371446" y="44006"/>
                  </a:cubicBezTo>
                  <a:cubicBezTo>
                    <a:pt x="2181385" y="48325"/>
                    <a:pt x="1991372" y="56964"/>
                    <a:pt x="1801262" y="56964"/>
                  </a:cubicBezTo>
                  <a:cubicBezTo>
                    <a:pt x="1579510" y="56964"/>
                    <a:pt x="1142579" y="39920"/>
                    <a:pt x="894152" y="31048"/>
                  </a:cubicBezTo>
                  <a:cubicBezTo>
                    <a:pt x="773270" y="4187"/>
                    <a:pt x="733620" y="-16288"/>
                    <a:pt x="596101" y="18090"/>
                  </a:cubicBezTo>
                  <a:cubicBezTo>
                    <a:pt x="565883" y="25644"/>
                    <a:pt x="547899" y="60073"/>
                    <a:pt x="518349" y="69922"/>
                  </a:cubicBezTo>
                  <a:lnTo>
                    <a:pt x="479473" y="82880"/>
                  </a:lnTo>
                  <a:cubicBezTo>
                    <a:pt x="147230" y="49658"/>
                    <a:pt x="79912" y="82880"/>
                    <a:pt x="0" y="8288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Freeform 4"/>
            <p:cNvSpPr/>
            <p:nvPr/>
          </p:nvSpPr>
          <p:spPr>
            <a:xfrm>
              <a:off x="6479362" y="4327527"/>
              <a:ext cx="466514" cy="142969"/>
            </a:xfrm>
            <a:custGeom>
              <a:avLst/>
              <a:gdLst>
                <a:gd name="connsiteX0" fmla="*/ 0 w 466514"/>
                <a:gd name="connsiteY0" fmla="*/ 130011 h 142969"/>
                <a:gd name="connsiteX1" fmla="*/ 0 w 466514"/>
                <a:gd name="connsiteY1" fmla="*/ 130011 h 142969"/>
                <a:gd name="connsiteX2" fmla="*/ 466514 w 466514"/>
                <a:gd name="connsiteY2" fmla="*/ 117053 h 142969"/>
                <a:gd name="connsiteX3" fmla="*/ 466514 w 466514"/>
                <a:gd name="connsiteY3" fmla="*/ 117053 h 142969"/>
                <a:gd name="connsiteX4" fmla="*/ 375803 w 466514"/>
                <a:gd name="connsiteY4" fmla="*/ 39305 h 142969"/>
                <a:gd name="connsiteX5" fmla="*/ 298051 w 466514"/>
                <a:gd name="connsiteY5" fmla="*/ 13389 h 142969"/>
                <a:gd name="connsiteX6" fmla="*/ 220299 w 466514"/>
                <a:gd name="connsiteY6" fmla="*/ 431 h 142969"/>
                <a:gd name="connsiteX7" fmla="*/ 194381 w 466514"/>
                <a:gd name="connsiteY7" fmla="*/ 431 h 142969"/>
                <a:gd name="connsiteX8" fmla="*/ 90711 w 466514"/>
                <a:gd name="connsiteY8" fmla="*/ 39305 h 142969"/>
                <a:gd name="connsiteX9" fmla="*/ 64794 w 466514"/>
                <a:gd name="connsiteY9" fmla="*/ 142969 h 142969"/>
                <a:gd name="connsiteX10" fmla="*/ 64794 w 466514"/>
                <a:gd name="connsiteY10" fmla="*/ 142969 h 14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66514" h="142969">
                  <a:moveTo>
                    <a:pt x="0" y="130011"/>
                  </a:moveTo>
                  <a:lnTo>
                    <a:pt x="0" y="130011"/>
                  </a:lnTo>
                  <a:cubicBezTo>
                    <a:pt x="232544" y="104174"/>
                    <a:pt x="77513" y="117053"/>
                    <a:pt x="466514" y="117053"/>
                  </a:cubicBezTo>
                  <a:lnTo>
                    <a:pt x="466514" y="117053"/>
                  </a:lnTo>
                  <a:cubicBezTo>
                    <a:pt x="436277" y="91137"/>
                    <a:pt x="409720" y="60176"/>
                    <a:pt x="375803" y="39305"/>
                  </a:cubicBezTo>
                  <a:cubicBezTo>
                    <a:pt x="352536" y="24988"/>
                    <a:pt x="323968" y="22028"/>
                    <a:pt x="298051" y="13389"/>
                  </a:cubicBezTo>
                  <a:cubicBezTo>
                    <a:pt x="246881" y="-3667"/>
                    <a:pt x="272835" y="431"/>
                    <a:pt x="220299" y="431"/>
                  </a:cubicBezTo>
                  <a:lnTo>
                    <a:pt x="194381" y="431"/>
                  </a:lnTo>
                  <a:cubicBezTo>
                    <a:pt x="159824" y="13389"/>
                    <a:pt x="118144" y="14617"/>
                    <a:pt x="90711" y="39305"/>
                  </a:cubicBezTo>
                  <a:cubicBezTo>
                    <a:pt x="62062" y="65088"/>
                    <a:pt x="64794" y="108759"/>
                    <a:pt x="64794" y="142969"/>
                  </a:cubicBezTo>
                  <a:lnTo>
                    <a:pt x="64794" y="142969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858695" y="4470496"/>
            <a:ext cx="188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Fraction absorbed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40308" y="5733867"/>
            <a:ext cx="166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Passing fraction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69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00"/>
                                        <p:tgtEl>
                                          <p:spTgt spid="48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Upward neutrinos in IceCube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Must have low enough energy to get through the Earth (depends on direction)</a:t>
            </a:r>
          </a:p>
          <a:p>
            <a:r>
              <a:rPr lang="en-US" dirty="0" smtClean="0"/>
              <a:t>Must produce a signal in the detector      </a:t>
            </a:r>
          </a:p>
          <a:p>
            <a:pPr marL="971496" lvl="1" indent="-514350">
              <a:buFont typeface="+mj-lt"/>
              <a:buAutoNum type="alphaLcPeriod"/>
            </a:pPr>
            <a:r>
              <a:rPr lang="en-US" dirty="0" smtClean="0"/>
              <a:t>      – induced muon from neutrino interaction in the rock or ice below the detector (highest rate)</a:t>
            </a:r>
          </a:p>
          <a:p>
            <a:pPr marL="971496" lvl="1" indent="-514350">
              <a:buFont typeface="+mj-lt"/>
              <a:buAutoNum type="alphaLcPeriod"/>
            </a:pPr>
            <a:r>
              <a:rPr lang="en-US" dirty="0"/>
              <a:t>N</a:t>
            </a:r>
            <a:r>
              <a:rPr lang="en-US" dirty="0" smtClean="0"/>
              <a:t>eutrino of any flavor interacts inside detector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16</a:t>
            </a:fld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24" y="3398597"/>
            <a:ext cx="419100" cy="355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7833" y="4890049"/>
            <a:ext cx="8566167" cy="1527856"/>
            <a:chOff x="577833" y="4890049"/>
            <a:chExt cx="8566167" cy="1527856"/>
          </a:xfrm>
        </p:grpSpPr>
        <p:pic>
          <p:nvPicPr>
            <p:cNvPr id="15" name="Picture 14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469" y="5506304"/>
              <a:ext cx="4626266" cy="35731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77833" y="5956240"/>
              <a:ext cx="85661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Product ≈ 10</a:t>
              </a:r>
              <a:r>
                <a:rPr lang="en-US" sz="2400" baseline="30000" dirty="0" smtClean="0"/>
                <a:t>-5</a:t>
              </a:r>
              <a:r>
                <a:rPr lang="en-US" sz="2400" dirty="0" smtClean="0"/>
                <a:t> is fraction of </a:t>
              </a:r>
              <a:r>
                <a:rPr lang="en-US" sz="2400" dirty="0" err="1" smtClean="0"/>
                <a:t>ν</a:t>
              </a:r>
              <a:r>
                <a:rPr lang="en-US" sz="2400" dirty="0" smtClean="0"/>
                <a:t> of this energy that interact in detector</a:t>
              </a:r>
              <a:endParaRPr lang="en-US" sz="2400" dirty="0"/>
            </a:p>
          </p:txBody>
        </p:sp>
        <p:pic>
          <p:nvPicPr>
            <p:cNvPr id="2" name="Picture 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00" y="4890049"/>
              <a:ext cx="7464778" cy="402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0783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1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1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70FB4-826A-5F48-B21F-D906916396A5}" type="slidenum">
              <a:rPr lang="en-US"/>
              <a:pPr/>
              <a:t>17</a:t>
            </a:fld>
            <a:endParaRPr lang="en-US"/>
          </a:p>
        </p:txBody>
      </p:sp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0" y="-1066799"/>
            <a:ext cx="9144000" cy="6100763"/>
            <a:chOff x="0" y="0"/>
            <a:chExt cx="5760" cy="3843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3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21508" name="Group 4"/>
            <p:cNvGrpSpPr>
              <a:grpSpLocks/>
            </p:cNvGrpSpPr>
            <p:nvPr/>
          </p:nvGrpSpPr>
          <p:grpSpPr bwMode="auto">
            <a:xfrm>
              <a:off x="2448" y="1680"/>
              <a:ext cx="3216" cy="1104"/>
              <a:chOff x="2256" y="1632"/>
              <a:chExt cx="3216" cy="1104"/>
            </a:xfrm>
          </p:grpSpPr>
          <p:sp>
            <p:nvSpPr>
              <p:cNvPr id="21509" name="Line 5"/>
              <p:cNvSpPr>
                <a:spLocks noChangeShapeType="1"/>
              </p:cNvSpPr>
              <p:nvPr/>
            </p:nvSpPr>
            <p:spPr bwMode="auto">
              <a:xfrm flipV="1">
                <a:off x="2256" y="1680"/>
                <a:ext cx="72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0" name="Line 6"/>
              <p:cNvSpPr>
                <a:spLocks noChangeShapeType="1"/>
              </p:cNvSpPr>
              <p:nvPr/>
            </p:nvSpPr>
            <p:spPr bwMode="auto">
              <a:xfrm flipV="1">
                <a:off x="2976" y="1632"/>
                <a:ext cx="15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1" name="Line 7"/>
              <p:cNvSpPr>
                <a:spLocks noChangeShapeType="1"/>
              </p:cNvSpPr>
              <p:nvPr/>
            </p:nvSpPr>
            <p:spPr bwMode="auto">
              <a:xfrm>
                <a:off x="4560" y="1632"/>
                <a:ext cx="912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2" name="Line 8"/>
              <p:cNvSpPr>
                <a:spLocks noChangeShapeType="1"/>
              </p:cNvSpPr>
              <p:nvPr/>
            </p:nvSpPr>
            <p:spPr bwMode="auto">
              <a:xfrm flipH="1">
                <a:off x="4752" y="2160"/>
                <a:ext cx="72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3" name="Line 9"/>
              <p:cNvSpPr>
                <a:spLocks noChangeShapeType="1"/>
              </p:cNvSpPr>
              <p:nvPr/>
            </p:nvSpPr>
            <p:spPr bwMode="auto">
              <a:xfrm>
                <a:off x="2256" y="2256"/>
                <a:ext cx="912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14" name="Line 10"/>
              <p:cNvSpPr>
                <a:spLocks noChangeShapeType="1"/>
              </p:cNvSpPr>
              <p:nvPr/>
            </p:nvSpPr>
            <p:spPr bwMode="auto">
              <a:xfrm flipV="1">
                <a:off x="3168" y="2688"/>
                <a:ext cx="1584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1515" name="Group 11"/>
          <p:cNvGrpSpPr>
            <a:grpSpLocks/>
          </p:cNvGrpSpPr>
          <p:nvPr/>
        </p:nvGrpSpPr>
        <p:grpSpPr bwMode="auto">
          <a:xfrm>
            <a:off x="3962401" y="1600200"/>
            <a:ext cx="5043488" cy="4724400"/>
            <a:chOff x="2496" y="1008"/>
            <a:chExt cx="3177" cy="2976"/>
          </a:xfrm>
        </p:grpSpPr>
        <p:pic>
          <p:nvPicPr>
            <p:cNvPr id="21516" name="Picture 12" descr="Array-Publication-cropp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008"/>
              <a:ext cx="3072" cy="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4992" y="1488"/>
              <a:ext cx="57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ourier New" charset="0"/>
                </a:rPr>
                <a:t>IceTop</a:t>
              </a:r>
            </a:p>
          </p:txBody>
        </p:sp>
        <p:sp>
          <p:nvSpPr>
            <p:cNvPr id="21518" name="Text Box 14"/>
            <p:cNvSpPr txBox="1">
              <a:spLocks noChangeArrowheads="1"/>
            </p:cNvSpPr>
            <p:nvPr/>
          </p:nvSpPr>
          <p:spPr bwMode="auto">
            <a:xfrm>
              <a:off x="5088" y="2640"/>
              <a:ext cx="58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ourier New" charset="0"/>
                </a:rPr>
                <a:t>1450 m</a:t>
              </a:r>
            </a:p>
          </p:txBody>
        </p:sp>
        <p:sp>
          <p:nvSpPr>
            <p:cNvPr id="21519" name="Text Box 15"/>
            <p:cNvSpPr txBox="1">
              <a:spLocks noChangeArrowheads="1"/>
            </p:cNvSpPr>
            <p:nvPr/>
          </p:nvSpPr>
          <p:spPr bwMode="auto">
            <a:xfrm>
              <a:off x="5078" y="3457"/>
              <a:ext cx="58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ourier New" charset="0"/>
                </a:rPr>
                <a:t>2450 m</a:t>
              </a:r>
            </a:p>
          </p:txBody>
        </p:sp>
      </p:grpSp>
      <p:grpSp>
        <p:nvGrpSpPr>
          <p:cNvPr id="21520" name="Group 16"/>
          <p:cNvGrpSpPr>
            <a:grpSpLocks/>
          </p:cNvGrpSpPr>
          <p:nvPr/>
        </p:nvGrpSpPr>
        <p:grpSpPr bwMode="auto">
          <a:xfrm>
            <a:off x="4572000" y="-609600"/>
            <a:ext cx="3810000" cy="7239000"/>
            <a:chOff x="2832" y="-384"/>
            <a:chExt cx="2400" cy="4560"/>
          </a:xfrm>
        </p:grpSpPr>
        <p:grpSp>
          <p:nvGrpSpPr>
            <p:cNvPr id="21521" name="Group 17"/>
            <p:cNvGrpSpPr>
              <a:grpSpLocks/>
            </p:cNvGrpSpPr>
            <p:nvPr/>
          </p:nvGrpSpPr>
          <p:grpSpPr bwMode="auto">
            <a:xfrm>
              <a:off x="3199" y="-384"/>
              <a:ext cx="2033" cy="4560"/>
              <a:chOff x="3024" y="-240"/>
              <a:chExt cx="2033" cy="4560"/>
            </a:xfrm>
          </p:grpSpPr>
          <p:grpSp>
            <p:nvGrpSpPr>
              <p:cNvPr id="21522" name="Group 18"/>
              <p:cNvGrpSpPr>
                <a:grpSpLocks/>
              </p:cNvGrpSpPr>
              <p:nvPr/>
            </p:nvGrpSpPr>
            <p:grpSpPr bwMode="auto">
              <a:xfrm rot="-681421">
                <a:off x="3761" y="-240"/>
                <a:ext cx="1296" cy="1887"/>
                <a:chOff x="624" y="-528"/>
                <a:chExt cx="2976" cy="4157"/>
              </a:xfrm>
            </p:grpSpPr>
            <p:grpSp>
              <p:nvGrpSpPr>
                <p:cNvPr id="21523" name="Group 19"/>
                <p:cNvGrpSpPr>
                  <a:grpSpLocks/>
                </p:cNvGrpSpPr>
                <p:nvPr/>
              </p:nvGrpSpPr>
              <p:grpSpPr bwMode="auto">
                <a:xfrm>
                  <a:off x="624" y="-528"/>
                  <a:ext cx="2976" cy="4157"/>
                  <a:chOff x="624" y="-528"/>
                  <a:chExt cx="2976" cy="4157"/>
                </a:xfrm>
              </p:grpSpPr>
              <p:sp>
                <p:nvSpPr>
                  <p:cNvPr id="21524" name="Line 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32" y="-528"/>
                    <a:ext cx="768" cy="1248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1525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624" y="672"/>
                    <a:ext cx="2333" cy="2957"/>
                    <a:chOff x="1296" y="1261"/>
                    <a:chExt cx="2333" cy="2957"/>
                  </a:xfrm>
                </p:grpSpPr>
                <p:sp>
                  <p:nvSpPr>
                    <p:cNvPr id="21526" name="Line 2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206" y="1277"/>
                      <a:ext cx="347" cy="30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7" name="Line 23"/>
                    <p:cNvSpPr>
                      <a:spLocks noChangeShapeType="1"/>
                    </p:cNvSpPr>
                    <p:nvPr/>
                  </p:nvSpPr>
                  <p:spPr bwMode="auto">
                    <a:xfrm rot="21391733" flipV="1">
                      <a:off x="2840" y="1607"/>
                      <a:ext cx="391" cy="4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8" name="Line 2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64" y="2162"/>
                      <a:ext cx="521" cy="88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29" name="Line 2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140" y="3066"/>
                      <a:ext cx="261" cy="30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0" name="Line 2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631" y="1313"/>
                      <a:ext cx="1998" cy="27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1" name="Line 2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488" y="1632"/>
                      <a:ext cx="1781" cy="24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2" name="Line 2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296" y="1638"/>
                      <a:ext cx="1998" cy="255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3" name="Line 2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513" y="3047"/>
                      <a:ext cx="912" cy="117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4" name="Line 3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24" y="2645"/>
                      <a:ext cx="217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5" name="Line 3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058" y="1582"/>
                      <a:ext cx="217" cy="56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6" name="Line 3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145" y="1663"/>
                      <a:ext cx="217" cy="3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7" name="Line 3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583" y="2393"/>
                      <a:ext cx="217" cy="4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8" name="Line 3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42" y="1916"/>
                      <a:ext cx="651" cy="6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39" name="Line 3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03" y="1952"/>
                      <a:ext cx="391" cy="60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0" name="Line 3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82" y="2581"/>
                      <a:ext cx="347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1" name="Line 3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82" y="2664"/>
                      <a:ext cx="304" cy="4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2" name="Line 3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57" y="2886"/>
                      <a:ext cx="390" cy="21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3" name="Line 3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082" y="2815"/>
                      <a:ext cx="217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4" name="Line 4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338" y="1261"/>
                      <a:ext cx="217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5" name="Line 4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248" y="1263"/>
                      <a:ext cx="304" cy="3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6" name="Line 4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66" y="1669"/>
                      <a:ext cx="391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7" name="Line 4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73" y="1712"/>
                      <a:ext cx="391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8" name="Line 4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62" y="1634"/>
                      <a:ext cx="521" cy="7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49" name="Line 4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17" y="2157"/>
                      <a:ext cx="174" cy="5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0" name="Line 4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59" y="2165"/>
                      <a:ext cx="434" cy="5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1" name="Line 4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10" y="2077"/>
                      <a:ext cx="565" cy="56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2" name="Line 4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112" y="2594"/>
                      <a:ext cx="261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3" name="Line 4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56" y="2582"/>
                      <a:ext cx="390" cy="78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4" name="Line 5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18" y="2644"/>
                      <a:ext cx="261" cy="1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5" name="Line 5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52" y="2883"/>
                      <a:ext cx="303" cy="4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6" name="Line 5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52" y="2793"/>
                      <a:ext cx="390" cy="6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7" name="Line 5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737" y="2825"/>
                      <a:ext cx="564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8" name="Line 5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049" y="2951"/>
                      <a:ext cx="86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59" name="Line 5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450" y="3007"/>
                      <a:ext cx="304" cy="60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60" name="Line 5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975" y="3122"/>
                      <a:ext cx="304" cy="4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61" name="Line 5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582" y="3237"/>
                      <a:ext cx="174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562" name="AutoShape 58"/>
                <p:cNvSpPr>
                  <a:spLocks noChangeArrowheads="1"/>
                </p:cNvSpPr>
                <p:nvPr/>
              </p:nvSpPr>
              <p:spPr bwMode="auto">
                <a:xfrm>
                  <a:off x="2544" y="624"/>
                  <a:ext cx="434" cy="432"/>
                </a:xfrm>
                <a:prstGeom prst="irregularSeal1">
                  <a:avLst/>
                </a:prstGeom>
                <a:solidFill>
                  <a:srgbClr val="FFFF00"/>
                </a:solidFill>
                <a:ln w="9525">
                  <a:solidFill>
                    <a:srgbClr val="FF0F2B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563" name="Line 59"/>
              <p:cNvSpPr>
                <a:spLocks noChangeShapeType="1"/>
              </p:cNvSpPr>
              <p:nvPr/>
            </p:nvSpPr>
            <p:spPr bwMode="auto">
              <a:xfrm flipH="1">
                <a:off x="3024" y="1712"/>
                <a:ext cx="1056" cy="260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4" name="Line 60"/>
              <p:cNvSpPr>
                <a:spLocks noChangeShapeType="1"/>
              </p:cNvSpPr>
              <p:nvPr/>
            </p:nvSpPr>
            <p:spPr bwMode="auto">
              <a:xfrm flipH="1">
                <a:off x="3312" y="1761"/>
                <a:ext cx="672" cy="164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565" name="Text Box 61"/>
            <p:cNvSpPr txBox="1">
              <a:spLocks noChangeArrowheads="1"/>
            </p:cNvSpPr>
            <p:nvPr/>
          </p:nvSpPr>
          <p:spPr bwMode="auto">
            <a:xfrm>
              <a:off x="2832" y="96"/>
              <a:ext cx="172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dirty="0"/>
                <a:t>Cosmic ray showers from above</a:t>
              </a:r>
            </a:p>
          </p:txBody>
        </p:sp>
      </p:grpSp>
      <p:grpSp>
        <p:nvGrpSpPr>
          <p:cNvPr id="21566" name="Group 62"/>
          <p:cNvGrpSpPr>
            <a:grpSpLocks/>
          </p:cNvGrpSpPr>
          <p:nvPr/>
        </p:nvGrpSpPr>
        <p:grpSpPr bwMode="auto">
          <a:xfrm>
            <a:off x="374650" y="3352800"/>
            <a:ext cx="8769350" cy="3276600"/>
            <a:chOff x="236" y="2112"/>
            <a:chExt cx="5524" cy="2064"/>
          </a:xfrm>
        </p:grpSpPr>
        <p:grpSp>
          <p:nvGrpSpPr>
            <p:cNvPr id="21567" name="Group 63"/>
            <p:cNvGrpSpPr>
              <a:grpSpLocks/>
            </p:cNvGrpSpPr>
            <p:nvPr/>
          </p:nvGrpSpPr>
          <p:grpSpPr bwMode="auto">
            <a:xfrm rot="-6481382">
              <a:off x="2733" y="1149"/>
              <a:ext cx="1346" cy="4708"/>
              <a:chOff x="826" y="158"/>
              <a:chExt cx="1346" cy="4708"/>
            </a:xfrm>
          </p:grpSpPr>
          <p:grpSp>
            <p:nvGrpSpPr>
              <p:cNvPr id="21568" name="Group 64"/>
              <p:cNvGrpSpPr>
                <a:grpSpLocks/>
              </p:cNvGrpSpPr>
              <p:nvPr/>
            </p:nvGrpSpPr>
            <p:grpSpPr bwMode="auto">
              <a:xfrm rot="-2138939">
                <a:off x="826" y="158"/>
                <a:ext cx="1296" cy="1887"/>
                <a:chOff x="624" y="-528"/>
                <a:chExt cx="2976" cy="4157"/>
              </a:xfrm>
            </p:grpSpPr>
            <p:grpSp>
              <p:nvGrpSpPr>
                <p:cNvPr id="21569" name="Group 65"/>
                <p:cNvGrpSpPr>
                  <a:grpSpLocks/>
                </p:cNvGrpSpPr>
                <p:nvPr/>
              </p:nvGrpSpPr>
              <p:grpSpPr bwMode="auto">
                <a:xfrm>
                  <a:off x="624" y="-528"/>
                  <a:ext cx="2976" cy="4157"/>
                  <a:chOff x="624" y="-528"/>
                  <a:chExt cx="2976" cy="4157"/>
                </a:xfrm>
              </p:grpSpPr>
              <p:sp>
                <p:nvSpPr>
                  <p:cNvPr id="21570" name="Line 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32" y="-528"/>
                    <a:ext cx="768" cy="1248"/>
                  </a:xfrm>
                  <a:prstGeom prst="line">
                    <a:avLst/>
                  </a:prstGeom>
                  <a:noFill/>
                  <a:ln w="22225">
                    <a:solidFill>
                      <a:schemeClr val="tx1"/>
                    </a:solidFill>
                    <a:round/>
                    <a:headEnd/>
                    <a:tailEnd type="stealth" w="lg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1571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624" y="672"/>
                    <a:ext cx="2333" cy="2957"/>
                    <a:chOff x="1296" y="1261"/>
                    <a:chExt cx="2333" cy="2957"/>
                  </a:xfrm>
                </p:grpSpPr>
                <p:sp>
                  <p:nvSpPr>
                    <p:cNvPr id="21572" name="Line 6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206" y="1277"/>
                      <a:ext cx="347" cy="309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3" name="Line 69"/>
                    <p:cNvSpPr>
                      <a:spLocks noChangeShapeType="1"/>
                    </p:cNvSpPr>
                    <p:nvPr/>
                  </p:nvSpPr>
                  <p:spPr bwMode="auto">
                    <a:xfrm rot="21391733" flipV="1">
                      <a:off x="2840" y="1607"/>
                      <a:ext cx="391" cy="4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4" name="Line 7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64" y="2162"/>
                      <a:ext cx="521" cy="88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5" name="Line 7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140" y="3066"/>
                      <a:ext cx="261" cy="30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6" name="Line 7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631" y="1313"/>
                      <a:ext cx="1998" cy="27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7" name="Line 7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488" y="1632"/>
                      <a:ext cx="1781" cy="242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8" name="Line 7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296" y="1638"/>
                      <a:ext cx="1998" cy="255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79" name="Line 7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513" y="3047"/>
                      <a:ext cx="912" cy="117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accent2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0" name="Line 7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24" y="2645"/>
                      <a:ext cx="217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1" name="Line 7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058" y="1582"/>
                      <a:ext cx="217" cy="56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2" name="Line 7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145" y="1663"/>
                      <a:ext cx="217" cy="39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3" name="Line 7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583" y="2393"/>
                      <a:ext cx="217" cy="4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4" name="Line 8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42" y="1916"/>
                      <a:ext cx="651" cy="65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5" name="Line 8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03" y="1952"/>
                      <a:ext cx="391" cy="60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6" name="Line 8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82" y="2581"/>
                      <a:ext cx="347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7" name="Line 8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82" y="2664"/>
                      <a:ext cx="304" cy="4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8" name="Line 8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57" y="2886"/>
                      <a:ext cx="390" cy="216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89" name="Line 8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082" y="2815"/>
                      <a:ext cx="217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0" name="Line 8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338" y="1261"/>
                      <a:ext cx="217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1" name="Line 8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3248" y="1263"/>
                      <a:ext cx="304" cy="3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2" name="Line 8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66" y="1669"/>
                      <a:ext cx="391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3" name="Line 8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73" y="1712"/>
                      <a:ext cx="391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4" name="Line 9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62" y="1634"/>
                      <a:ext cx="521" cy="73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5" name="Line 9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917" y="2157"/>
                      <a:ext cx="174" cy="52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6" name="Line 9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59" y="2165"/>
                      <a:ext cx="434" cy="56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7" name="Line 9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610" y="2077"/>
                      <a:ext cx="565" cy="56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8" name="Line 94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112" y="2594"/>
                      <a:ext cx="261" cy="34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99" name="Line 95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256" y="2582"/>
                      <a:ext cx="390" cy="78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0" name="Line 96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718" y="2644"/>
                      <a:ext cx="261" cy="13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1" name="Line 97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52" y="2883"/>
                      <a:ext cx="303" cy="47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2" name="Line 98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352" y="2793"/>
                      <a:ext cx="390" cy="65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3" name="Line 99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737" y="2825"/>
                      <a:ext cx="564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4" name="Line 100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049" y="2951"/>
                      <a:ext cx="86" cy="3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5" name="Line 101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2450" y="3007"/>
                      <a:ext cx="304" cy="60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6" name="Line 102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975" y="3122"/>
                      <a:ext cx="304" cy="47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07" name="Line 103"/>
                    <p:cNvSpPr>
                      <a:spLocks noChangeShapeType="1"/>
                    </p:cNvSpPr>
                    <p:nvPr/>
                  </p:nvSpPr>
                  <p:spPr bwMode="auto">
                    <a:xfrm rot="21391733" flipH="1">
                      <a:off x="1582" y="3237"/>
                      <a:ext cx="174" cy="217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21608" name="AutoShape 104"/>
                <p:cNvSpPr>
                  <a:spLocks noChangeArrowheads="1"/>
                </p:cNvSpPr>
                <p:nvPr/>
              </p:nvSpPr>
              <p:spPr bwMode="auto">
                <a:xfrm>
                  <a:off x="2544" y="624"/>
                  <a:ext cx="434" cy="432"/>
                </a:xfrm>
                <a:prstGeom prst="irregularSeal1">
                  <a:avLst/>
                </a:prstGeom>
                <a:solidFill>
                  <a:srgbClr val="FFFF00"/>
                </a:solidFill>
                <a:ln w="9525">
                  <a:solidFill>
                    <a:srgbClr val="FF0F2B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609" name="Line 105"/>
              <p:cNvSpPr>
                <a:spLocks noChangeShapeType="1"/>
              </p:cNvSpPr>
              <p:nvPr/>
            </p:nvSpPr>
            <p:spPr bwMode="auto">
              <a:xfrm rot="20142481" flipH="1">
                <a:off x="1116" y="2258"/>
                <a:ext cx="1056" cy="260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610" name="Text Box 106"/>
            <p:cNvSpPr txBox="1">
              <a:spLocks noChangeArrowheads="1"/>
            </p:cNvSpPr>
            <p:nvPr/>
          </p:nvSpPr>
          <p:spPr bwMode="auto">
            <a:xfrm>
              <a:off x="236" y="2112"/>
              <a:ext cx="181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/>
                <a:t>Neutrinos from all directions</a:t>
              </a:r>
            </a:p>
          </p:txBody>
        </p:sp>
      </p:grpSp>
      <p:sp>
        <p:nvSpPr>
          <p:cNvPr id="21611" name="Text Box 107"/>
          <p:cNvSpPr txBox="1">
            <a:spLocks noChangeArrowheads="1"/>
          </p:cNvSpPr>
          <p:nvPr/>
        </p:nvSpPr>
        <p:spPr bwMode="auto">
          <a:xfrm>
            <a:off x="593726" y="3722688"/>
            <a:ext cx="3342764" cy="5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9" tIns="45714" rIns="91429" bIns="45714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i="1" dirty="0" smtClean="0"/>
              <a:t> </a:t>
            </a:r>
            <a:r>
              <a:rPr lang="en-US" sz="1600" i="1" dirty="0">
                <a:latin typeface="Symbol" charset="0"/>
              </a:rPr>
              <a:t>n</a:t>
            </a:r>
            <a:r>
              <a:rPr lang="en-US" sz="1600" i="1" baseline="-25000" dirty="0">
                <a:latin typeface="Symbol" charset="0"/>
              </a:rPr>
              <a:t>m</a:t>
            </a:r>
            <a:r>
              <a:rPr lang="en-US" sz="1600" i="1" dirty="0"/>
              <a:t>-induced </a:t>
            </a:r>
            <a:r>
              <a:rPr lang="en-US" sz="1600" i="1" dirty="0" smtClean="0">
                <a:latin typeface="Symbol" charset="0"/>
              </a:rPr>
              <a:t>m</a:t>
            </a:r>
            <a:r>
              <a:rPr lang="en-US" sz="1600" i="1" dirty="0" smtClean="0"/>
              <a:t> (from below)</a:t>
            </a:r>
          </a:p>
          <a:p>
            <a:pPr marL="285750" indent="-285750">
              <a:buFont typeface="Arial"/>
              <a:buChar char="•"/>
            </a:pPr>
            <a:r>
              <a:rPr lang="en-US" sz="1600" i="1" dirty="0"/>
              <a:t> </a:t>
            </a:r>
            <a:r>
              <a:rPr lang="en-US" sz="1600" i="1" dirty="0" smtClean="0"/>
              <a:t>all flavors starting inside detector</a:t>
            </a:r>
            <a:endParaRPr lang="en-US" sz="1600" i="1" dirty="0"/>
          </a:p>
        </p:txBody>
      </p:sp>
      <p:sp>
        <p:nvSpPr>
          <p:cNvPr id="21612" name="Text Box 108"/>
          <p:cNvSpPr txBox="1">
            <a:spLocks noChangeArrowheads="1"/>
          </p:cNvSpPr>
          <p:nvPr/>
        </p:nvSpPr>
        <p:spPr bwMode="auto">
          <a:xfrm>
            <a:off x="1" y="152400"/>
            <a:ext cx="5006477" cy="212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sz="2400" b="1" dirty="0">
                <a:latin typeface="+mj-lt"/>
              </a:rPr>
              <a:t>A 3-D cosmic-ray detector:</a:t>
            </a:r>
          </a:p>
          <a:p>
            <a:r>
              <a:rPr lang="en-US" b="1" dirty="0" smtClean="0">
                <a:latin typeface="Courier New" charset="0"/>
              </a:rPr>
              <a:t>Two </a:t>
            </a:r>
            <a:r>
              <a:rPr lang="en-US" b="1" dirty="0">
                <a:latin typeface="Courier New" charset="0"/>
              </a:rPr>
              <a:t>different kinds of events</a:t>
            </a:r>
          </a:p>
          <a:p>
            <a:r>
              <a:rPr lang="en-US" b="1" dirty="0">
                <a:latin typeface="Courier New" charset="0"/>
              </a:rPr>
              <a:t>Closely related scientifically:</a:t>
            </a:r>
          </a:p>
          <a:p>
            <a:pPr>
              <a:buFontTx/>
              <a:buChar char="•"/>
            </a:pPr>
            <a:r>
              <a:rPr lang="en-US" b="1" dirty="0">
                <a:solidFill>
                  <a:schemeClr val="accent2"/>
                </a:solidFill>
                <a:latin typeface="Courier New" charset="0"/>
              </a:rPr>
              <a:t> Cosmic rays after </a:t>
            </a:r>
            <a:r>
              <a:rPr lang="en-US" b="1" dirty="0" smtClean="0">
                <a:solidFill>
                  <a:schemeClr val="accent2"/>
                </a:solidFill>
                <a:latin typeface="Courier New" charset="0"/>
              </a:rPr>
              <a:t>propagation</a:t>
            </a:r>
            <a:endParaRPr lang="en-US" b="1" dirty="0">
              <a:solidFill>
                <a:schemeClr val="accent2"/>
              </a:solidFill>
              <a:latin typeface="Courier New" charset="0"/>
            </a:endParaRPr>
          </a:p>
          <a:p>
            <a:pPr>
              <a:buFontTx/>
              <a:buChar char="•"/>
            </a:pPr>
            <a:r>
              <a:rPr lang="en-US" b="1" dirty="0">
                <a:solidFill>
                  <a:schemeClr val="accent2"/>
                </a:solidFill>
                <a:latin typeface="Courier New" charset="0"/>
              </a:rPr>
              <a:t> Neutrinos from cosmic ray sources</a:t>
            </a:r>
            <a:endParaRPr lang="en-US" b="1" dirty="0" smtClean="0">
              <a:solidFill>
                <a:schemeClr val="accent2"/>
              </a:solidFill>
              <a:latin typeface="Courier New" charset="0"/>
            </a:endParaRPr>
          </a:p>
          <a:p>
            <a:pPr>
              <a:buFontTx/>
              <a:buChar char="•"/>
            </a:pPr>
            <a:r>
              <a:rPr lang="en-US" b="1" dirty="0">
                <a:solidFill>
                  <a:schemeClr val="accent2"/>
                </a:solidFill>
                <a:latin typeface="Courier New" charset="0"/>
                <a:cs typeface="Symbol" charset="2"/>
              </a:rPr>
              <a:t> </a:t>
            </a:r>
            <a:r>
              <a:rPr lang="en-US" b="1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n</a:t>
            </a:r>
            <a:r>
              <a:rPr lang="en-US" b="1" baseline="-25000" dirty="0" err="1" smtClean="0">
                <a:solidFill>
                  <a:schemeClr val="accent2"/>
                </a:solidFill>
                <a:latin typeface="Courier New" charset="0"/>
              </a:rPr>
              <a:t>e</a:t>
            </a:r>
            <a:r>
              <a:rPr lang="en-US" b="1" dirty="0" err="1" smtClean="0">
                <a:solidFill>
                  <a:schemeClr val="accent2"/>
                </a:solidFill>
                <a:latin typeface="Courier New" charset="0"/>
              </a:rPr>
              <a:t>:</a:t>
            </a:r>
            <a:r>
              <a:rPr lang="en-US" b="1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n</a:t>
            </a:r>
            <a:r>
              <a:rPr lang="en-US" b="1" baseline="-25000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 err="1" smtClean="0">
                <a:solidFill>
                  <a:schemeClr val="accent2"/>
                </a:solidFill>
                <a:latin typeface="Courier New" charset="0"/>
              </a:rPr>
              <a:t>:</a:t>
            </a:r>
            <a:r>
              <a:rPr lang="en-US" b="1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n</a:t>
            </a:r>
            <a:r>
              <a:rPr lang="en-US" b="1" baseline="-25000" dirty="0" err="1" smtClean="0">
                <a:solidFill>
                  <a:schemeClr val="accent2"/>
                </a:solidFill>
                <a:latin typeface="Symbol" charset="2"/>
                <a:cs typeface="Symbol" charset="2"/>
              </a:rPr>
              <a:t>t</a:t>
            </a:r>
            <a:r>
              <a:rPr lang="en-US" b="1" dirty="0" smtClean="0">
                <a:solidFill>
                  <a:schemeClr val="accent2"/>
                </a:solidFill>
                <a:latin typeface="Courier New" charset="0"/>
              </a:rPr>
              <a:t> = 1:2:0 </a:t>
            </a:r>
            <a:r>
              <a:rPr lang="en-US" b="1" dirty="0" smtClean="0">
                <a:solidFill>
                  <a:schemeClr val="accent2"/>
                </a:solidFill>
                <a:latin typeface="Courier New" charset="0"/>
                <a:sym typeface="Wingdings"/>
              </a:rPr>
              <a:t> 1:1:1</a:t>
            </a:r>
            <a:endParaRPr lang="en-US" b="1" dirty="0">
              <a:solidFill>
                <a:schemeClr val="accent2"/>
              </a:solidFill>
              <a:latin typeface="Courier New" charset="0"/>
            </a:endParaRPr>
          </a:p>
          <a:p>
            <a:r>
              <a:rPr lang="en-US" b="1" dirty="0">
                <a:latin typeface="Courier New" charset="0"/>
              </a:rPr>
              <a:t> </a:t>
            </a:r>
          </a:p>
        </p:txBody>
      </p:sp>
      <p:sp>
        <p:nvSpPr>
          <p:cNvPr id="21613" name="Text Box 109"/>
          <p:cNvSpPr txBox="1">
            <a:spLocks noChangeArrowheads="1"/>
          </p:cNvSpPr>
          <p:nvPr/>
        </p:nvSpPr>
        <p:spPr bwMode="auto">
          <a:xfrm>
            <a:off x="7985125" y="4802188"/>
            <a:ext cx="1046558" cy="61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sz="1600" b="1">
                <a:latin typeface="Courier New" charset="0"/>
              </a:rPr>
              <a:t>IceCube</a:t>
            </a:r>
          </a:p>
          <a:p>
            <a:endParaRPr lang="en-US"/>
          </a:p>
        </p:txBody>
      </p:sp>
      <p:sp>
        <p:nvSpPr>
          <p:cNvPr id="21614" name="Text Box 110"/>
          <p:cNvSpPr txBox="1">
            <a:spLocks noChangeArrowheads="1"/>
          </p:cNvSpPr>
          <p:nvPr/>
        </p:nvSpPr>
        <p:spPr bwMode="auto">
          <a:xfrm>
            <a:off x="593726" y="2474913"/>
            <a:ext cx="1428298" cy="64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/>
              <a:t>South Pole</a:t>
            </a:r>
          </a:p>
          <a:p>
            <a:r>
              <a:rPr lang="en-US"/>
              <a:t> 2835 m.a.s.l.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06533" y="6149076"/>
            <a:ext cx="2071541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Atmospheric muons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5" name="AutoShape 104"/>
          <p:cNvSpPr>
            <a:spLocks noChangeArrowheads="1"/>
          </p:cNvSpPr>
          <p:nvPr/>
        </p:nvSpPr>
        <p:spPr bwMode="auto">
          <a:xfrm rot="12979679">
            <a:off x="6344271" y="5177102"/>
            <a:ext cx="300038" cy="311307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F2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63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2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11" grpId="0"/>
      <p:bldP spid="21612" grpId="0"/>
      <p:bldP spid="15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 rot="16200000">
            <a:off x="-2213074" y="2533500"/>
            <a:ext cx="5429491" cy="1003339"/>
          </a:xfrm>
        </p:spPr>
        <p:txBody>
          <a:bodyPr/>
          <a:lstStyle/>
          <a:p>
            <a:r>
              <a:rPr lang="en-US" dirty="0" smtClean="0"/>
              <a:t>15 km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AirShow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39" y="0"/>
            <a:ext cx="3492074" cy="58888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4253" y="5888890"/>
            <a:ext cx="1359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500 m</a:t>
            </a:r>
            <a:endParaRPr lang="en-US" sz="36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24137" y="931942"/>
            <a:ext cx="0" cy="11543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081732" y="6194449"/>
            <a:ext cx="100407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504045" y="6194449"/>
            <a:ext cx="99136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19057" y="3885103"/>
            <a:ext cx="0" cy="18648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60076" y="311571"/>
            <a:ext cx="4283923" cy="6124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Air Shower </a:t>
            </a:r>
            <a:r>
              <a:rPr lang="en-US" sz="2400" dirty="0" smtClean="0"/>
              <a:t>(not to scale)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Initiated by a single, high energy cosmic-ray (proton or nucleus)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Or by a single gamma-ray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Starting altitude around 15 to 20 km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Particles interact and cascade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Showers from protons, nuclei include about 10% muons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Showers from photons have few muons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Can we distinguish photons, protons, nuclei on the basis of muon content???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126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019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showers in IceTop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3553" y="1417638"/>
            <a:ext cx="77800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Two tanks per station separated by 10 meters</a:t>
            </a:r>
          </a:p>
          <a:p>
            <a:r>
              <a:rPr lang="en-US" sz="2400" dirty="0" smtClean="0"/>
              <a:t>In the densely populated part of a shower, both tanks are hit</a:t>
            </a:r>
          </a:p>
          <a:p>
            <a:r>
              <a:rPr lang="en-US" sz="2400" dirty="0"/>
              <a:t>Single tank hit has a higher probability of being a muon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754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 descr="map_collaboration_powerpoint_0701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28158" y="716211"/>
            <a:ext cx="4415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UD is part of a large collaboration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444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32710" y="274638"/>
            <a:ext cx="8011290" cy="1143000"/>
          </a:xfrm>
        </p:spPr>
        <p:txBody>
          <a:bodyPr/>
          <a:lstStyle/>
          <a:p>
            <a:r>
              <a:rPr lang="en-US" dirty="0" smtClean="0"/>
              <a:t>Neutrino events in deep IceCube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437" y="1597954"/>
            <a:ext cx="6130905" cy="1682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606" y="3728149"/>
            <a:ext cx="2408124" cy="25128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628" y="3728149"/>
            <a:ext cx="2674008" cy="2376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599" y="1786466"/>
            <a:ext cx="225213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>
                <a:cs typeface="Symbol" charset="2"/>
              </a:rPr>
              <a:t>-induced </a:t>
            </a:r>
            <a:r>
              <a:rPr lang="en-US" sz="2400" dirty="0" smtClean="0">
                <a:latin typeface="Symbol" charset="2"/>
                <a:cs typeface="Symbol" charset="2"/>
              </a:rPr>
              <a:t>m</a:t>
            </a:r>
            <a:r>
              <a:rPr lang="en-US" sz="2400" dirty="0" smtClean="0">
                <a:cs typeface="Symbol" charset="2"/>
              </a:rPr>
              <a:t> entering from below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35465" y="3843867"/>
            <a:ext cx="27837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Two PeV cascades starting inside the detector </a:t>
            </a:r>
          </a:p>
          <a:p>
            <a:r>
              <a:rPr lang="en-US" i="1" dirty="0" smtClean="0"/>
              <a:t>PRL </a:t>
            </a:r>
            <a:r>
              <a:rPr lang="en-US" b="1" i="1" dirty="0" smtClean="0"/>
              <a:t>111,</a:t>
            </a:r>
            <a:r>
              <a:rPr lang="en-US" i="1" dirty="0" smtClean="0"/>
              <a:t> 021103 (2013)</a:t>
            </a:r>
            <a:endParaRPr lang="en-US" sz="2400" b="1" dirty="0"/>
          </a:p>
          <a:p>
            <a:r>
              <a:rPr lang="en-US" sz="2400" dirty="0" smtClean="0"/>
              <a:t>Large energy</a:t>
            </a:r>
          </a:p>
          <a:p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 atmospheric origin unlikely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35465" y="3280023"/>
            <a:ext cx="8529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PeV = 10</a:t>
            </a:r>
            <a:r>
              <a:rPr lang="en-US" sz="2000" baseline="30000" dirty="0" smtClean="0">
                <a:solidFill>
                  <a:srgbClr val="FF0000"/>
                </a:solidFill>
              </a:rPr>
              <a:t>6</a:t>
            </a:r>
            <a:r>
              <a:rPr lang="en-US" sz="2000" dirty="0" smtClean="0">
                <a:solidFill>
                  <a:srgbClr val="FF0000"/>
                </a:solidFill>
              </a:rPr>
              <a:t> GeV = 10</a:t>
            </a:r>
            <a:r>
              <a:rPr lang="en-US" sz="2000" baseline="30000" dirty="0" smtClean="0">
                <a:solidFill>
                  <a:srgbClr val="FF0000"/>
                </a:solidFill>
              </a:rPr>
              <a:t>15</a:t>
            </a:r>
            <a:r>
              <a:rPr lang="en-US" sz="2000" dirty="0" smtClean="0">
                <a:solidFill>
                  <a:srgbClr val="FF0000"/>
                </a:solidFill>
              </a:rPr>
              <a:t> eV.  These are the highest energy neutrinos ever detected!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9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9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                event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300" y="1383772"/>
            <a:ext cx="4187068" cy="421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1764" y="5230840"/>
            <a:ext cx="1808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Jakob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van Santen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226" y="1858311"/>
            <a:ext cx="4391774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Event starts in </a:t>
            </a:r>
            <a:r>
              <a:rPr lang="en-US" sz="2400" dirty="0" err="1" smtClean="0"/>
              <a:t>fiducial</a:t>
            </a:r>
            <a:r>
              <a:rPr lang="en-US" sz="2400" dirty="0" smtClean="0"/>
              <a:t> volume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Light from vertex spreads spherically with v=c/1.31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Muon moves ahead with v = c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sz="2400" dirty="0" smtClean="0"/>
              <a:t>ID confirmation </a:t>
            </a:r>
            <a:r>
              <a:rPr lang="en-US" sz="2400" smtClean="0"/>
              <a:t>by timing</a:t>
            </a:r>
            <a:endParaRPr lang="en-US" sz="2400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585" y="806357"/>
            <a:ext cx="1631948" cy="40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57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movie_EHE_JanuaryYoko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750" y="349250"/>
            <a:ext cx="6794500" cy="6159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1A160-E5DA-DC45-B71A-6B7E8B9B25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438" y="164160"/>
            <a:ext cx="7907082" cy="101952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Most events are not astrophysical </a:t>
            </a:r>
            <a:r>
              <a:rPr lang="en-US" sz="3600" dirty="0" smtClean="0">
                <a:latin typeface="Symbol" charset="2"/>
                <a:cs typeface="Symbol" charset="2"/>
              </a:rPr>
              <a:t>n</a:t>
            </a:r>
            <a:r>
              <a:rPr lang="en-US" sz="3600" dirty="0" smtClean="0">
                <a:latin typeface="+mn-lt"/>
                <a:cs typeface="Symbol" charset="2"/>
              </a:rPr>
              <a:t>!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680"/>
            <a:ext cx="7624514" cy="49784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9320" y="4937222"/>
            <a:ext cx="1379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3366FF"/>
                </a:solidFill>
              </a:rPr>
              <a:t>~ 1 per million</a:t>
            </a:r>
            <a:endParaRPr lang="en-US" sz="1600" dirty="0">
              <a:solidFill>
                <a:srgbClr val="33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9480" y="1442880"/>
            <a:ext cx="86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 kHz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1888528" y="1627546"/>
            <a:ext cx="1023037" cy="471974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49238" y="5693760"/>
            <a:ext cx="1323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6819F"/>
                </a:solidFill>
              </a:rPr>
              <a:t>~ 1 per billion</a:t>
            </a:r>
            <a:endParaRPr lang="en-US" sz="1600" dirty="0">
              <a:solidFill>
                <a:srgbClr val="E6819F"/>
              </a:solidFill>
            </a:endParaRPr>
          </a:p>
        </p:txBody>
      </p:sp>
      <p:pic>
        <p:nvPicPr>
          <p:cNvPr id="12" name="Picture 11" descr="fig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68" y="1123199"/>
            <a:ext cx="3846993" cy="361591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6179025" y="3969542"/>
            <a:ext cx="1208149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86906" y="3815653"/>
            <a:ext cx="1294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Astrophysical </a:t>
            </a:r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625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995" y="259639"/>
            <a:ext cx="8229600" cy="1143000"/>
          </a:xfrm>
        </p:spPr>
        <p:txBody>
          <a:bodyPr/>
          <a:lstStyle/>
          <a:p>
            <a:r>
              <a:rPr lang="en-US" dirty="0" smtClean="0"/>
              <a:t>Search strategy for astrophysical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Look for a hard, high-energy component above the atmospheric background</a:t>
            </a:r>
          </a:p>
          <a:p>
            <a:pPr lvl="1"/>
            <a:r>
              <a:rPr lang="en-US" dirty="0" smtClean="0"/>
              <a:t>Upward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 induced muons</a:t>
            </a:r>
          </a:p>
          <a:p>
            <a:pPr lvl="2"/>
            <a:r>
              <a:rPr lang="en-US" dirty="0" smtClean="0">
                <a:cs typeface="Symbol" charset="2"/>
              </a:rPr>
              <a:t>Highest rate</a:t>
            </a:r>
          </a:p>
          <a:p>
            <a:pPr lvl="1"/>
            <a:r>
              <a:rPr lang="en-US" dirty="0">
                <a:cs typeface="Symbol" charset="2"/>
              </a:rPr>
              <a:t>E</a:t>
            </a:r>
            <a:r>
              <a:rPr lang="en-US" dirty="0" smtClean="0">
                <a:cs typeface="Symbol" charset="2"/>
              </a:rPr>
              <a:t>vents starting in the detector</a:t>
            </a:r>
          </a:p>
          <a:p>
            <a:pPr lvl="2"/>
            <a:r>
              <a:rPr lang="en-US" dirty="0" smtClean="0">
                <a:cs typeface="Symbol" charset="2"/>
              </a:rPr>
              <a:t>Lower rate, but</a:t>
            </a:r>
          </a:p>
          <a:p>
            <a:pPr lvl="2"/>
            <a:r>
              <a:rPr lang="en-US" dirty="0" smtClean="0">
                <a:cs typeface="Symbol" charset="2"/>
              </a:rPr>
              <a:t>Atmospheric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 background is lower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cs typeface="Symbol" charset="2"/>
              </a:rPr>
              <a:t>Look for excess of events in the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err="1" smtClean="0">
                <a:cs typeface="Symbol" charset="2"/>
              </a:rPr>
              <a:t>skymap</a:t>
            </a:r>
            <a:endParaRPr lang="en-US" dirty="0" smtClean="0">
              <a:cs typeface="Symbol" charset="2"/>
            </a:endParaRPr>
          </a:p>
          <a:p>
            <a:pPr lvl="2"/>
            <a:endParaRPr lang="en-US" dirty="0" smtClean="0">
              <a:cs typeface="Symbol" charset="2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2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908" y="181504"/>
            <a:ext cx="7416892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Charge distribution of events compared to expected backgrounds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4732" y="1879600"/>
            <a:ext cx="458893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Agreement with expected muon punch-through below 6000 </a:t>
            </a:r>
            <a:r>
              <a:rPr lang="en-US" sz="2400" dirty="0" err="1" smtClean="0"/>
              <a:t>p.e.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6 ± 3.4 expected above 6000 </a:t>
            </a:r>
            <a:r>
              <a:rPr lang="en-US" sz="2000" dirty="0" err="1" smtClean="0"/>
              <a:t>p.e.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94732" y="3268133"/>
            <a:ext cx="4377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Blue region shows conventional atmospheric </a:t>
            </a:r>
            <a:r>
              <a:rPr lang="en-US" sz="2400" dirty="0" smtClean="0">
                <a:latin typeface="Symbol" charset="2"/>
                <a:cs typeface="Symbol" charset="2"/>
              </a:rPr>
              <a:t>n</a:t>
            </a:r>
            <a:r>
              <a:rPr lang="en-US" sz="2400" dirty="0" smtClean="0">
                <a:cs typeface="Symbol" charset="2"/>
              </a:rPr>
              <a:t> background with  prompt estimate hatched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cs typeface="Symbol" charset="2"/>
              </a:rPr>
              <a:t>Non-prompt: 4.6 </a:t>
            </a:r>
            <a:r>
              <a:rPr lang="en-US" sz="2000" dirty="0" smtClean="0"/>
              <a:t>± 1.2 expected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+ 1.5 prompt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87865" y="5279132"/>
            <a:ext cx="3937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Total expected background: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12.1 ± 3.4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Concentrated at low energy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933" y="1464565"/>
            <a:ext cx="4613979" cy="456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5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132"/>
            <a:ext cx="8229600" cy="1143000"/>
          </a:xfrm>
        </p:spPr>
        <p:txBody>
          <a:bodyPr/>
          <a:lstStyle/>
          <a:p>
            <a:r>
              <a:rPr lang="en-US" dirty="0" smtClean="0"/>
              <a:t>Energy and direction of 28 events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8386" y="5775995"/>
            <a:ext cx="3758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Bins in sin(</a:t>
            </a:r>
            <a:r>
              <a:rPr lang="en-US" dirty="0" err="1" smtClean="0"/>
              <a:t>δ</a:t>
            </a:r>
            <a:r>
              <a:rPr lang="en-US" dirty="0" smtClean="0"/>
              <a:t>) contain equal solid angle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0" y="1627083"/>
            <a:ext cx="4873462" cy="4148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891" y="1708662"/>
            <a:ext cx="4166287" cy="370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7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1"/>
            <a:ext cx="8229600" cy="817562"/>
          </a:xfrm>
        </p:spPr>
        <p:txBody>
          <a:bodyPr/>
          <a:lstStyle/>
          <a:p>
            <a:r>
              <a:rPr lang="en-US" dirty="0" smtClean="0"/>
              <a:t>Sky map of 28 events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77227" y="1172104"/>
            <a:ext cx="5443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tracks </a:t>
            </a:r>
            <a:r>
              <a:rPr lang="en-US" sz="2000" dirty="0" smtClean="0">
                <a:cs typeface="Symbol" charset="2"/>
              </a:rPr>
              <a:t>(x’s on plot) angular resolution is ≤ 1</a:t>
            </a:r>
            <a:r>
              <a:rPr lang="en-US" sz="2000" baseline="30000" dirty="0" smtClean="0">
                <a:cs typeface="Symbol" charset="2"/>
              </a:rPr>
              <a:t>o</a:t>
            </a:r>
          </a:p>
          <a:p>
            <a:r>
              <a:rPr lang="en-US" sz="2000" dirty="0" smtClean="0">
                <a:cs typeface="Symbol" charset="2"/>
              </a:rPr>
              <a:t>For cascades (+’s on plot) </a:t>
            </a:r>
            <a:r>
              <a:rPr lang="en-US" sz="2000" smtClean="0">
                <a:cs typeface="Symbol" charset="2"/>
              </a:rPr>
              <a:t>resolution  is 10</a:t>
            </a:r>
            <a:r>
              <a:rPr lang="en-US" sz="2000" baseline="30000" smtClean="0">
                <a:cs typeface="Symbol" charset="2"/>
              </a:rPr>
              <a:t>o</a:t>
            </a:r>
            <a:r>
              <a:rPr lang="en-US" sz="2000" smtClean="0">
                <a:cs typeface="Symbol" charset="2"/>
              </a:rPr>
              <a:t> – 15</a:t>
            </a:r>
            <a:r>
              <a:rPr lang="en-US" sz="2000" baseline="30000" smtClean="0">
                <a:cs typeface="Symbol" charset="2"/>
              </a:rPr>
              <a:t>o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53" y="1879990"/>
            <a:ext cx="7275592" cy="4476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33055" y="2906875"/>
            <a:ext cx="1453351" cy="536855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Shower events p-value = 8%</a:t>
            </a:r>
            <a:endParaRPr lang="en-US" sz="1600" b="1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90800" y="3443730"/>
            <a:ext cx="0" cy="576138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566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97405" y="277389"/>
            <a:ext cx="52999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973"/>
            <a:ext cx="8229600" cy="772031"/>
          </a:xfrm>
        </p:spPr>
        <p:txBody>
          <a:bodyPr>
            <a:normAutofit/>
          </a:bodyPr>
          <a:lstStyle/>
          <a:p>
            <a:r>
              <a:rPr lang="en-US" dirty="0" smtClean="0"/>
              <a:t>Atmospheric neutrino self veto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270-0476-3D4B-80FB-853628B48D2F}" type="slidenum">
              <a:rPr lang="en-US" smtClean="0"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1275" y="1887322"/>
            <a:ext cx="29756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Stefan </a:t>
            </a:r>
            <a:r>
              <a:rPr lang="en-US" dirty="0" err="1" smtClean="0"/>
              <a:t>Schönert</a:t>
            </a:r>
            <a:r>
              <a:rPr lang="en-US" dirty="0" smtClean="0"/>
              <a:t> et al.</a:t>
            </a:r>
          </a:p>
          <a:p>
            <a:r>
              <a:rPr lang="en-US" dirty="0" smtClean="0"/>
              <a:t>Phys. Rev. D79 (2009) 043009</a:t>
            </a:r>
            <a:endParaRPr lang="en-US" dirty="0"/>
          </a:p>
          <a:p>
            <a:r>
              <a:rPr lang="en-US" dirty="0" smtClean="0"/>
              <a:t>Can be evaluated analytically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4050" y="1220307"/>
            <a:ext cx="1458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Two cases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87570" y="1593870"/>
            <a:ext cx="2664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Veto by an unrelated μ</a:t>
            </a:r>
          </a:p>
          <a:p>
            <a:r>
              <a:rPr lang="en-US" dirty="0" smtClean="0"/>
              <a:t>--also applies to </a:t>
            </a: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endParaRPr lang="en-US" baseline="-25000" dirty="0" smtClean="0"/>
          </a:p>
          <a:p>
            <a:r>
              <a:rPr lang="en-US" dirty="0" smtClean="0"/>
              <a:t>Requires Monte Carlo or numerical integration</a:t>
            </a:r>
          </a:p>
        </p:txBody>
      </p:sp>
      <p:sp>
        <p:nvSpPr>
          <p:cNvPr id="11" name="AutoShape 104"/>
          <p:cNvSpPr>
            <a:spLocks noChangeArrowheads="1"/>
          </p:cNvSpPr>
          <p:nvPr/>
        </p:nvSpPr>
        <p:spPr bwMode="auto">
          <a:xfrm rot="12979679">
            <a:off x="5596810" y="5177102"/>
            <a:ext cx="300038" cy="311307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F2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04"/>
          <p:cNvSpPr>
            <a:spLocks noChangeArrowheads="1"/>
          </p:cNvSpPr>
          <p:nvPr/>
        </p:nvSpPr>
        <p:spPr bwMode="auto">
          <a:xfrm rot="12979679">
            <a:off x="3924241" y="5500607"/>
            <a:ext cx="300038" cy="311307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F2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89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60" y="1152863"/>
            <a:ext cx="7292520" cy="4884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r>
              <a:rPr lang="en-US" baseline="-25000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latin typeface="+mn-lt"/>
                <a:cs typeface="Symbol" charset="2"/>
              </a:rPr>
              <a:t>-</a:t>
            </a:r>
            <a:r>
              <a:rPr lang="en-US" dirty="0" smtClean="0">
                <a:latin typeface="Symbol" charset="2"/>
                <a:cs typeface="Symbol" charset="2"/>
              </a:rPr>
              <a:t>q</a:t>
            </a:r>
            <a:r>
              <a:rPr lang="en-US" dirty="0" smtClean="0">
                <a:latin typeface="+mn-lt"/>
                <a:cs typeface="Symbol" charset="2"/>
              </a:rPr>
              <a:t> self-veto region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DCD7C-9883-5143-873E-3BB481D23C19}" type="slidenum">
              <a:rPr lang="en-US" smtClean="0"/>
              <a:t>29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991768" y="1347628"/>
            <a:ext cx="5003780" cy="1567913"/>
            <a:chOff x="2991768" y="1347628"/>
            <a:chExt cx="5003780" cy="1567913"/>
          </a:xfrm>
        </p:grpSpPr>
        <p:sp>
          <p:nvSpPr>
            <p:cNvPr id="12" name="Freeform 11"/>
            <p:cNvSpPr/>
            <p:nvPr/>
          </p:nvSpPr>
          <p:spPr>
            <a:xfrm>
              <a:off x="2991768" y="1347628"/>
              <a:ext cx="4990805" cy="1567913"/>
            </a:xfrm>
            <a:custGeom>
              <a:avLst/>
              <a:gdLst>
                <a:gd name="connsiteX0" fmla="*/ 41586 w 5017736"/>
                <a:gd name="connsiteY0" fmla="*/ 38874 h 1659355"/>
                <a:gd name="connsiteX1" fmla="*/ 41586 w 5017736"/>
                <a:gd name="connsiteY1" fmla="*/ 38874 h 1659355"/>
                <a:gd name="connsiteX2" fmla="*/ 132297 w 5017736"/>
                <a:gd name="connsiteY2" fmla="*/ 116621 h 1659355"/>
                <a:gd name="connsiteX3" fmla="*/ 158215 w 5017736"/>
                <a:gd name="connsiteY3" fmla="*/ 142537 h 1659355"/>
                <a:gd name="connsiteX4" fmla="*/ 210050 w 5017736"/>
                <a:gd name="connsiteY4" fmla="*/ 207327 h 1659355"/>
                <a:gd name="connsiteX5" fmla="*/ 248926 w 5017736"/>
                <a:gd name="connsiteY5" fmla="*/ 233243 h 1659355"/>
                <a:gd name="connsiteX6" fmla="*/ 287802 w 5017736"/>
                <a:gd name="connsiteY6" fmla="*/ 272117 h 1659355"/>
                <a:gd name="connsiteX7" fmla="*/ 365554 w 5017736"/>
                <a:gd name="connsiteY7" fmla="*/ 310991 h 1659355"/>
                <a:gd name="connsiteX8" fmla="*/ 430348 w 5017736"/>
                <a:gd name="connsiteY8" fmla="*/ 349865 h 1659355"/>
                <a:gd name="connsiteX9" fmla="*/ 469224 w 5017736"/>
                <a:gd name="connsiteY9" fmla="*/ 388739 h 1659355"/>
                <a:gd name="connsiteX10" fmla="*/ 508100 w 5017736"/>
                <a:gd name="connsiteY10" fmla="*/ 414654 h 1659355"/>
                <a:gd name="connsiteX11" fmla="*/ 585853 w 5017736"/>
                <a:gd name="connsiteY11" fmla="*/ 466486 h 1659355"/>
                <a:gd name="connsiteX12" fmla="*/ 663605 w 5017736"/>
                <a:gd name="connsiteY12" fmla="*/ 531276 h 1659355"/>
                <a:gd name="connsiteX13" fmla="*/ 741357 w 5017736"/>
                <a:gd name="connsiteY13" fmla="*/ 557192 h 1659355"/>
                <a:gd name="connsiteX14" fmla="*/ 780233 w 5017736"/>
                <a:gd name="connsiteY14" fmla="*/ 570150 h 1659355"/>
                <a:gd name="connsiteX15" fmla="*/ 819110 w 5017736"/>
                <a:gd name="connsiteY15" fmla="*/ 596066 h 1659355"/>
                <a:gd name="connsiteX16" fmla="*/ 896862 w 5017736"/>
                <a:gd name="connsiteY16" fmla="*/ 621982 h 1659355"/>
                <a:gd name="connsiteX17" fmla="*/ 935738 w 5017736"/>
                <a:gd name="connsiteY17" fmla="*/ 647898 h 1659355"/>
                <a:gd name="connsiteX18" fmla="*/ 961656 w 5017736"/>
                <a:gd name="connsiteY18" fmla="*/ 673814 h 1659355"/>
                <a:gd name="connsiteX19" fmla="*/ 1039408 w 5017736"/>
                <a:gd name="connsiteY19" fmla="*/ 699730 h 1659355"/>
                <a:gd name="connsiteX20" fmla="*/ 1078284 w 5017736"/>
                <a:gd name="connsiteY20" fmla="*/ 712688 h 1659355"/>
                <a:gd name="connsiteX21" fmla="*/ 1168995 w 5017736"/>
                <a:gd name="connsiteY21" fmla="*/ 751561 h 1659355"/>
                <a:gd name="connsiteX22" fmla="*/ 1259706 w 5017736"/>
                <a:gd name="connsiteY22" fmla="*/ 803393 h 1659355"/>
                <a:gd name="connsiteX23" fmla="*/ 1311541 w 5017736"/>
                <a:gd name="connsiteY23" fmla="*/ 829309 h 1659355"/>
                <a:gd name="connsiteX24" fmla="*/ 1454087 w 5017736"/>
                <a:gd name="connsiteY24" fmla="*/ 855225 h 1659355"/>
                <a:gd name="connsiteX25" fmla="*/ 1661427 w 5017736"/>
                <a:gd name="connsiteY25" fmla="*/ 894099 h 1659355"/>
                <a:gd name="connsiteX26" fmla="*/ 1855808 w 5017736"/>
                <a:gd name="connsiteY26" fmla="*/ 958889 h 1659355"/>
                <a:gd name="connsiteX27" fmla="*/ 1894684 w 5017736"/>
                <a:gd name="connsiteY27" fmla="*/ 971847 h 1659355"/>
                <a:gd name="connsiteX28" fmla="*/ 1933560 w 5017736"/>
                <a:gd name="connsiteY28" fmla="*/ 984805 h 1659355"/>
                <a:gd name="connsiteX29" fmla="*/ 2037230 w 5017736"/>
                <a:gd name="connsiteY29" fmla="*/ 1023679 h 1659355"/>
                <a:gd name="connsiteX30" fmla="*/ 2140899 w 5017736"/>
                <a:gd name="connsiteY30" fmla="*/ 1049594 h 1659355"/>
                <a:gd name="connsiteX31" fmla="*/ 2179776 w 5017736"/>
                <a:gd name="connsiteY31" fmla="*/ 1062552 h 1659355"/>
                <a:gd name="connsiteX32" fmla="*/ 2244569 w 5017736"/>
                <a:gd name="connsiteY32" fmla="*/ 1088468 h 1659355"/>
                <a:gd name="connsiteX33" fmla="*/ 2413033 w 5017736"/>
                <a:gd name="connsiteY33" fmla="*/ 1127342 h 1659355"/>
                <a:gd name="connsiteX34" fmla="*/ 2464868 w 5017736"/>
                <a:gd name="connsiteY34" fmla="*/ 1153258 h 1659355"/>
                <a:gd name="connsiteX35" fmla="*/ 2555579 w 5017736"/>
                <a:gd name="connsiteY35" fmla="*/ 1166216 h 1659355"/>
                <a:gd name="connsiteX36" fmla="*/ 2801794 w 5017736"/>
                <a:gd name="connsiteY36" fmla="*/ 1192132 h 1659355"/>
                <a:gd name="connsiteX37" fmla="*/ 2905464 w 5017736"/>
                <a:gd name="connsiteY37" fmla="*/ 1218048 h 1659355"/>
                <a:gd name="connsiteX38" fmla="*/ 2996175 w 5017736"/>
                <a:gd name="connsiteY38" fmla="*/ 1256922 h 1659355"/>
                <a:gd name="connsiteX39" fmla="*/ 3022093 w 5017736"/>
                <a:gd name="connsiteY39" fmla="*/ 1282838 h 1659355"/>
                <a:gd name="connsiteX40" fmla="*/ 3073928 w 5017736"/>
                <a:gd name="connsiteY40" fmla="*/ 1295796 h 1659355"/>
                <a:gd name="connsiteX41" fmla="*/ 3151680 w 5017736"/>
                <a:gd name="connsiteY41" fmla="*/ 1308754 h 1659355"/>
                <a:gd name="connsiteX42" fmla="*/ 3216474 w 5017736"/>
                <a:gd name="connsiteY42" fmla="*/ 1321712 h 1659355"/>
                <a:gd name="connsiteX43" fmla="*/ 3307185 w 5017736"/>
                <a:gd name="connsiteY43" fmla="*/ 1360586 h 1659355"/>
                <a:gd name="connsiteX44" fmla="*/ 3397896 w 5017736"/>
                <a:gd name="connsiteY44" fmla="*/ 1386501 h 1659355"/>
                <a:gd name="connsiteX45" fmla="*/ 3579318 w 5017736"/>
                <a:gd name="connsiteY45" fmla="*/ 1438333 h 1659355"/>
                <a:gd name="connsiteX46" fmla="*/ 3682988 w 5017736"/>
                <a:gd name="connsiteY46" fmla="*/ 1464249 h 1659355"/>
                <a:gd name="connsiteX47" fmla="*/ 3838492 w 5017736"/>
                <a:gd name="connsiteY47" fmla="*/ 1490165 h 1659355"/>
                <a:gd name="connsiteX48" fmla="*/ 3890327 w 5017736"/>
                <a:gd name="connsiteY48" fmla="*/ 1503123 h 1659355"/>
                <a:gd name="connsiteX49" fmla="*/ 4045832 w 5017736"/>
                <a:gd name="connsiteY49" fmla="*/ 1516081 h 1659355"/>
                <a:gd name="connsiteX50" fmla="*/ 4201337 w 5017736"/>
                <a:gd name="connsiteY50" fmla="*/ 1541997 h 1659355"/>
                <a:gd name="connsiteX51" fmla="*/ 4343883 w 5017736"/>
                <a:gd name="connsiteY51" fmla="*/ 1567913 h 1659355"/>
                <a:gd name="connsiteX52" fmla="*/ 4499387 w 5017736"/>
                <a:gd name="connsiteY52" fmla="*/ 1580871 h 1659355"/>
                <a:gd name="connsiteX53" fmla="*/ 4719686 w 5017736"/>
                <a:gd name="connsiteY53" fmla="*/ 1619745 h 1659355"/>
                <a:gd name="connsiteX54" fmla="*/ 4797438 w 5017736"/>
                <a:gd name="connsiteY54" fmla="*/ 1632703 h 1659355"/>
                <a:gd name="connsiteX55" fmla="*/ 4952943 w 5017736"/>
                <a:gd name="connsiteY55" fmla="*/ 1658619 h 1659355"/>
                <a:gd name="connsiteX56" fmla="*/ 5017736 w 5017736"/>
                <a:gd name="connsiteY56" fmla="*/ 1658619 h 1659355"/>
                <a:gd name="connsiteX57" fmla="*/ 5017736 w 5017736"/>
                <a:gd name="connsiteY57" fmla="*/ 1632703 h 1659355"/>
                <a:gd name="connsiteX58" fmla="*/ 5004778 w 5017736"/>
                <a:gd name="connsiteY58" fmla="*/ 1516081 h 1659355"/>
                <a:gd name="connsiteX59" fmla="*/ 4991819 w 5017736"/>
                <a:gd name="connsiteY59" fmla="*/ 1438333 h 1659355"/>
                <a:gd name="connsiteX60" fmla="*/ 5017736 w 5017736"/>
                <a:gd name="connsiteY60" fmla="*/ 1036637 h 1659355"/>
                <a:gd name="connsiteX61" fmla="*/ 4991819 w 5017736"/>
                <a:gd name="connsiteY61" fmla="*/ 272117 h 1659355"/>
                <a:gd name="connsiteX62" fmla="*/ 4991819 w 5017736"/>
                <a:gd name="connsiteY62" fmla="*/ 64790 h 1659355"/>
                <a:gd name="connsiteX63" fmla="*/ 4991819 w 5017736"/>
                <a:gd name="connsiteY63" fmla="*/ 64790 h 1659355"/>
                <a:gd name="connsiteX64" fmla="*/ 4175419 w 5017736"/>
                <a:gd name="connsiteY64" fmla="*/ 77748 h 1659355"/>
                <a:gd name="connsiteX65" fmla="*/ 3916245 w 5017736"/>
                <a:gd name="connsiteY65" fmla="*/ 51832 h 1659355"/>
                <a:gd name="connsiteX66" fmla="*/ 3475648 w 5017736"/>
                <a:gd name="connsiteY66" fmla="*/ 64790 h 1659355"/>
                <a:gd name="connsiteX67" fmla="*/ 2827712 w 5017736"/>
                <a:gd name="connsiteY67" fmla="*/ 77748 h 1659355"/>
                <a:gd name="connsiteX68" fmla="*/ 2646290 w 5017736"/>
                <a:gd name="connsiteY68" fmla="*/ 64790 h 1659355"/>
                <a:gd name="connsiteX69" fmla="*/ 2166817 w 5017736"/>
                <a:gd name="connsiteY69" fmla="*/ 51832 h 1659355"/>
                <a:gd name="connsiteX70" fmla="*/ 1920601 w 5017736"/>
                <a:gd name="connsiteY70" fmla="*/ 25916 h 1659355"/>
                <a:gd name="connsiteX71" fmla="*/ 1752138 w 5017736"/>
                <a:gd name="connsiteY71" fmla="*/ 0 h 1659355"/>
                <a:gd name="connsiteX72" fmla="*/ 1350417 w 5017736"/>
                <a:gd name="connsiteY72" fmla="*/ 25916 h 1659355"/>
                <a:gd name="connsiteX73" fmla="*/ 1194913 w 5017736"/>
                <a:gd name="connsiteY73" fmla="*/ 38874 h 1659355"/>
                <a:gd name="connsiteX74" fmla="*/ 896862 w 5017736"/>
                <a:gd name="connsiteY74" fmla="*/ 77748 h 1659355"/>
                <a:gd name="connsiteX75" fmla="*/ 806151 w 5017736"/>
                <a:gd name="connsiteY75" fmla="*/ 90705 h 1659355"/>
                <a:gd name="connsiteX76" fmla="*/ 624729 w 5017736"/>
                <a:gd name="connsiteY76" fmla="*/ 103663 h 1659355"/>
                <a:gd name="connsiteX77" fmla="*/ 132297 w 5017736"/>
                <a:gd name="connsiteY77" fmla="*/ 90705 h 1659355"/>
                <a:gd name="connsiteX78" fmla="*/ 41586 w 5017736"/>
                <a:gd name="connsiteY78" fmla="*/ 77748 h 1659355"/>
                <a:gd name="connsiteX79" fmla="*/ 2710 w 5017736"/>
                <a:gd name="connsiteY79" fmla="*/ 51832 h 1659355"/>
                <a:gd name="connsiteX80" fmla="*/ 41586 w 5017736"/>
                <a:gd name="connsiteY80" fmla="*/ 38874 h 165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17736" h="1659355">
                  <a:moveTo>
                    <a:pt x="41586" y="38874"/>
                  </a:moveTo>
                  <a:lnTo>
                    <a:pt x="41586" y="38874"/>
                  </a:lnTo>
                  <a:cubicBezTo>
                    <a:pt x="71823" y="64790"/>
                    <a:pt x="102532" y="90165"/>
                    <a:pt x="132297" y="116621"/>
                  </a:cubicBezTo>
                  <a:cubicBezTo>
                    <a:pt x="141429" y="124737"/>
                    <a:pt x="150583" y="132997"/>
                    <a:pt x="158215" y="142537"/>
                  </a:cubicBezTo>
                  <a:cubicBezTo>
                    <a:pt x="188154" y="179958"/>
                    <a:pt x="175281" y="179514"/>
                    <a:pt x="210050" y="207327"/>
                  </a:cubicBezTo>
                  <a:cubicBezTo>
                    <a:pt x="222212" y="217056"/>
                    <a:pt x="236961" y="223273"/>
                    <a:pt x="248926" y="233243"/>
                  </a:cubicBezTo>
                  <a:cubicBezTo>
                    <a:pt x="263005" y="244975"/>
                    <a:pt x="273723" y="260385"/>
                    <a:pt x="287802" y="272117"/>
                  </a:cubicBezTo>
                  <a:cubicBezTo>
                    <a:pt x="321296" y="300028"/>
                    <a:pt x="326591" y="298004"/>
                    <a:pt x="365554" y="310991"/>
                  </a:cubicBezTo>
                  <a:cubicBezTo>
                    <a:pt x="446273" y="391704"/>
                    <a:pt x="329411" y="282577"/>
                    <a:pt x="430348" y="349865"/>
                  </a:cubicBezTo>
                  <a:cubicBezTo>
                    <a:pt x="445596" y="360030"/>
                    <a:pt x="455145" y="377008"/>
                    <a:pt x="469224" y="388739"/>
                  </a:cubicBezTo>
                  <a:cubicBezTo>
                    <a:pt x="481189" y="398709"/>
                    <a:pt x="495938" y="404926"/>
                    <a:pt x="508100" y="414654"/>
                  </a:cubicBezTo>
                  <a:cubicBezTo>
                    <a:pt x="574065" y="467422"/>
                    <a:pt x="481369" y="414247"/>
                    <a:pt x="585853" y="466486"/>
                  </a:cubicBezTo>
                  <a:cubicBezTo>
                    <a:pt x="610267" y="490899"/>
                    <a:pt x="631130" y="516844"/>
                    <a:pt x="663605" y="531276"/>
                  </a:cubicBezTo>
                  <a:cubicBezTo>
                    <a:pt x="688570" y="542371"/>
                    <a:pt x="715440" y="548553"/>
                    <a:pt x="741357" y="557192"/>
                  </a:cubicBezTo>
                  <a:cubicBezTo>
                    <a:pt x="754316" y="561511"/>
                    <a:pt x="768867" y="562573"/>
                    <a:pt x="780233" y="570150"/>
                  </a:cubicBezTo>
                  <a:cubicBezTo>
                    <a:pt x="793192" y="578789"/>
                    <a:pt x="804878" y="589741"/>
                    <a:pt x="819110" y="596066"/>
                  </a:cubicBezTo>
                  <a:cubicBezTo>
                    <a:pt x="844075" y="607161"/>
                    <a:pt x="874131" y="606829"/>
                    <a:pt x="896862" y="621982"/>
                  </a:cubicBezTo>
                  <a:cubicBezTo>
                    <a:pt x="909821" y="630621"/>
                    <a:pt x="923576" y="638169"/>
                    <a:pt x="935738" y="647898"/>
                  </a:cubicBezTo>
                  <a:cubicBezTo>
                    <a:pt x="945278" y="655530"/>
                    <a:pt x="950728" y="668350"/>
                    <a:pt x="961656" y="673814"/>
                  </a:cubicBezTo>
                  <a:cubicBezTo>
                    <a:pt x="986091" y="686031"/>
                    <a:pt x="1013491" y="691091"/>
                    <a:pt x="1039408" y="699730"/>
                  </a:cubicBezTo>
                  <a:cubicBezTo>
                    <a:pt x="1052367" y="704049"/>
                    <a:pt x="1066918" y="705112"/>
                    <a:pt x="1078284" y="712688"/>
                  </a:cubicBezTo>
                  <a:cubicBezTo>
                    <a:pt x="1131979" y="748482"/>
                    <a:pt x="1102051" y="734826"/>
                    <a:pt x="1168995" y="751561"/>
                  </a:cubicBezTo>
                  <a:cubicBezTo>
                    <a:pt x="1214561" y="797123"/>
                    <a:pt x="1177478" y="766849"/>
                    <a:pt x="1259706" y="803393"/>
                  </a:cubicBezTo>
                  <a:cubicBezTo>
                    <a:pt x="1277359" y="811238"/>
                    <a:pt x="1293215" y="823201"/>
                    <a:pt x="1311541" y="829309"/>
                  </a:cubicBezTo>
                  <a:cubicBezTo>
                    <a:pt x="1331215" y="835867"/>
                    <a:pt x="1439168" y="852428"/>
                    <a:pt x="1454087" y="855225"/>
                  </a:cubicBezTo>
                  <a:cubicBezTo>
                    <a:pt x="1702640" y="901826"/>
                    <a:pt x="1484630" y="864635"/>
                    <a:pt x="1661427" y="894099"/>
                  </a:cubicBezTo>
                  <a:lnTo>
                    <a:pt x="1855808" y="958889"/>
                  </a:lnTo>
                  <a:lnTo>
                    <a:pt x="1894684" y="971847"/>
                  </a:lnTo>
                  <a:cubicBezTo>
                    <a:pt x="1907643" y="976166"/>
                    <a:pt x="1920877" y="979732"/>
                    <a:pt x="1933560" y="984805"/>
                  </a:cubicBezTo>
                  <a:cubicBezTo>
                    <a:pt x="1961620" y="996029"/>
                    <a:pt x="2005304" y="1014973"/>
                    <a:pt x="2037230" y="1023679"/>
                  </a:cubicBezTo>
                  <a:cubicBezTo>
                    <a:pt x="2071595" y="1033050"/>
                    <a:pt x="2107107" y="1038331"/>
                    <a:pt x="2140899" y="1049594"/>
                  </a:cubicBezTo>
                  <a:cubicBezTo>
                    <a:pt x="2153858" y="1053913"/>
                    <a:pt x="2166986" y="1057756"/>
                    <a:pt x="2179776" y="1062552"/>
                  </a:cubicBezTo>
                  <a:cubicBezTo>
                    <a:pt x="2201556" y="1070719"/>
                    <a:pt x="2222336" y="1081628"/>
                    <a:pt x="2244569" y="1088468"/>
                  </a:cubicBezTo>
                  <a:cubicBezTo>
                    <a:pt x="2302622" y="1106330"/>
                    <a:pt x="2354731" y="1115682"/>
                    <a:pt x="2413033" y="1127342"/>
                  </a:cubicBezTo>
                  <a:cubicBezTo>
                    <a:pt x="2430311" y="1135981"/>
                    <a:pt x="2446231" y="1148175"/>
                    <a:pt x="2464868" y="1153258"/>
                  </a:cubicBezTo>
                  <a:cubicBezTo>
                    <a:pt x="2494336" y="1161294"/>
                    <a:pt x="2525271" y="1162428"/>
                    <a:pt x="2555579" y="1166216"/>
                  </a:cubicBezTo>
                  <a:cubicBezTo>
                    <a:pt x="2626591" y="1175092"/>
                    <a:pt x="2731796" y="1185133"/>
                    <a:pt x="2801794" y="1192132"/>
                  </a:cubicBezTo>
                  <a:cubicBezTo>
                    <a:pt x="2836351" y="1200771"/>
                    <a:pt x="2873604" y="1202119"/>
                    <a:pt x="2905464" y="1218048"/>
                  </a:cubicBezTo>
                  <a:cubicBezTo>
                    <a:pt x="2969517" y="1250072"/>
                    <a:pt x="2938973" y="1237856"/>
                    <a:pt x="2996175" y="1256922"/>
                  </a:cubicBezTo>
                  <a:cubicBezTo>
                    <a:pt x="3004814" y="1265561"/>
                    <a:pt x="3011165" y="1277374"/>
                    <a:pt x="3022093" y="1282838"/>
                  </a:cubicBezTo>
                  <a:cubicBezTo>
                    <a:pt x="3038023" y="1290802"/>
                    <a:pt x="3056464" y="1292303"/>
                    <a:pt x="3073928" y="1295796"/>
                  </a:cubicBezTo>
                  <a:cubicBezTo>
                    <a:pt x="3099693" y="1300949"/>
                    <a:pt x="3125829" y="1304054"/>
                    <a:pt x="3151680" y="1308754"/>
                  </a:cubicBezTo>
                  <a:cubicBezTo>
                    <a:pt x="3173350" y="1312694"/>
                    <a:pt x="3194876" y="1317393"/>
                    <a:pt x="3216474" y="1321712"/>
                  </a:cubicBezTo>
                  <a:cubicBezTo>
                    <a:pt x="3262546" y="1344747"/>
                    <a:pt x="3262697" y="1347876"/>
                    <a:pt x="3307185" y="1360586"/>
                  </a:cubicBezTo>
                  <a:cubicBezTo>
                    <a:pt x="3340072" y="1369981"/>
                    <a:pt x="3366820" y="1373183"/>
                    <a:pt x="3397896" y="1386501"/>
                  </a:cubicBezTo>
                  <a:cubicBezTo>
                    <a:pt x="3543863" y="1449055"/>
                    <a:pt x="3305983" y="1370003"/>
                    <a:pt x="3579318" y="1438333"/>
                  </a:cubicBezTo>
                  <a:cubicBezTo>
                    <a:pt x="3613875" y="1446972"/>
                    <a:pt x="3647853" y="1458393"/>
                    <a:pt x="3682988" y="1464249"/>
                  </a:cubicBezTo>
                  <a:cubicBezTo>
                    <a:pt x="3734823" y="1472888"/>
                    <a:pt x="3787511" y="1477421"/>
                    <a:pt x="3838492" y="1490165"/>
                  </a:cubicBezTo>
                  <a:cubicBezTo>
                    <a:pt x="3855770" y="1494484"/>
                    <a:pt x="3872654" y="1500914"/>
                    <a:pt x="3890327" y="1503123"/>
                  </a:cubicBezTo>
                  <a:cubicBezTo>
                    <a:pt x="3941940" y="1509574"/>
                    <a:pt x="3993997" y="1511762"/>
                    <a:pt x="4045832" y="1516081"/>
                  </a:cubicBezTo>
                  <a:lnTo>
                    <a:pt x="4201337" y="1541997"/>
                  </a:lnTo>
                  <a:cubicBezTo>
                    <a:pt x="4248917" y="1550271"/>
                    <a:pt x="4295756" y="1563903"/>
                    <a:pt x="4343883" y="1567913"/>
                  </a:cubicBezTo>
                  <a:lnTo>
                    <a:pt x="4499387" y="1580871"/>
                  </a:lnTo>
                  <a:cubicBezTo>
                    <a:pt x="4615711" y="1604134"/>
                    <a:pt x="4542453" y="1590208"/>
                    <a:pt x="4719686" y="1619745"/>
                  </a:cubicBezTo>
                  <a:cubicBezTo>
                    <a:pt x="4745603" y="1624064"/>
                    <a:pt x="4771948" y="1626331"/>
                    <a:pt x="4797438" y="1632703"/>
                  </a:cubicBezTo>
                  <a:cubicBezTo>
                    <a:pt x="4865821" y="1649798"/>
                    <a:pt x="4865307" y="1651878"/>
                    <a:pt x="4952943" y="1658619"/>
                  </a:cubicBezTo>
                  <a:cubicBezTo>
                    <a:pt x="4974477" y="1660275"/>
                    <a:pt x="4996138" y="1658619"/>
                    <a:pt x="5017736" y="1658619"/>
                  </a:cubicBezTo>
                  <a:lnTo>
                    <a:pt x="5017736" y="1632703"/>
                  </a:lnTo>
                  <a:cubicBezTo>
                    <a:pt x="5013417" y="1593829"/>
                    <a:pt x="5009948" y="1554851"/>
                    <a:pt x="5004778" y="1516081"/>
                  </a:cubicBezTo>
                  <a:cubicBezTo>
                    <a:pt x="5001305" y="1490038"/>
                    <a:pt x="4991819" y="1464607"/>
                    <a:pt x="4991819" y="1438333"/>
                  </a:cubicBezTo>
                  <a:cubicBezTo>
                    <a:pt x="4991819" y="1273095"/>
                    <a:pt x="5002924" y="1184757"/>
                    <a:pt x="5017736" y="1036637"/>
                  </a:cubicBezTo>
                  <a:cubicBezTo>
                    <a:pt x="5008269" y="790500"/>
                    <a:pt x="4996798" y="516077"/>
                    <a:pt x="4991819" y="272117"/>
                  </a:cubicBezTo>
                  <a:cubicBezTo>
                    <a:pt x="4990409" y="203022"/>
                    <a:pt x="4991819" y="133899"/>
                    <a:pt x="4991819" y="64790"/>
                  </a:cubicBezTo>
                  <a:lnTo>
                    <a:pt x="4991819" y="64790"/>
                  </a:lnTo>
                  <a:cubicBezTo>
                    <a:pt x="4719686" y="69109"/>
                    <a:pt x="4447567" y="81027"/>
                    <a:pt x="4175419" y="77748"/>
                  </a:cubicBezTo>
                  <a:cubicBezTo>
                    <a:pt x="4088603" y="76702"/>
                    <a:pt x="4003052" y="53439"/>
                    <a:pt x="3916245" y="51832"/>
                  </a:cubicBezTo>
                  <a:cubicBezTo>
                    <a:pt x="3769341" y="49112"/>
                    <a:pt x="3622536" y="61293"/>
                    <a:pt x="3475648" y="64790"/>
                  </a:cubicBezTo>
                  <a:lnTo>
                    <a:pt x="2827712" y="77748"/>
                  </a:lnTo>
                  <a:cubicBezTo>
                    <a:pt x="2767238" y="73429"/>
                    <a:pt x="2706871" y="67166"/>
                    <a:pt x="2646290" y="64790"/>
                  </a:cubicBezTo>
                  <a:cubicBezTo>
                    <a:pt x="2486530" y="58525"/>
                    <a:pt x="2326471" y="60384"/>
                    <a:pt x="2166817" y="51832"/>
                  </a:cubicBezTo>
                  <a:cubicBezTo>
                    <a:pt x="2084410" y="47418"/>
                    <a:pt x="2002489" y="36151"/>
                    <a:pt x="1920601" y="25916"/>
                  </a:cubicBezTo>
                  <a:cubicBezTo>
                    <a:pt x="1795076" y="10226"/>
                    <a:pt x="1851080" y="19788"/>
                    <a:pt x="1752138" y="0"/>
                  </a:cubicBezTo>
                  <a:lnTo>
                    <a:pt x="1350417" y="25916"/>
                  </a:lnTo>
                  <a:cubicBezTo>
                    <a:pt x="1298529" y="29536"/>
                    <a:pt x="1246591" y="32968"/>
                    <a:pt x="1194913" y="38874"/>
                  </a:cubicBezTo>
                  <a:cubicBezTo>
                    <a:pt x="1095369" y="50250"/>
                    <a:pt x="996175" y="64507"/>
                    <a:pt x="896862" y="77748"/>
                  </a:cubicBezTo>
                  <a:cubicBezTo>
                    <a:pt x="866586" y="81784"/>
                    <a:pt x="836617" y="88529"/>
                    <a:pt x="806151" y="90705"/>
                  </a:cubicBezTo>
                  <a:lnTo>
                    <a:pt x="624729" y="103663"/>
                  </a:lnTo>
                  <a:lnTo>
                    <a:pt x="132297" y="90705"/>
                  </a:lnTo>
                  <a:cubicBezTo>
                    <a:pt x="101783" y="89349"/>
                    <a:pt x="70842" y="86524"/>
                    <a:pt x="41586" y="77748"/>
                  </a:cubicBezTo>
                  <a:cubicBezTo>
                    <a:pt x="26669" y="73273"/>
                    <a:pt x="-10249" y="60471"/>
                    <a:pt x="2710" y="51832"/>
                  </a:cubicBezTo>
                  <a:cubicBezTo>
                    <a:pt x="24275" y="37456"/>
                    <a:pt x="35107" y="41034"/>
                    <a:pt x="41586" y="38874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48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87081" y="1840981"/>
              <a:ext cx="37084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Earth shadow – neutrinos suppressed</a:t>
              </a:r>
              <a:endParaRPr lang="en-US" dirty="0"/>
            </a:p>
          </p:txBody>
        </p:sp>
      </p:grpSp>
      <p:cxnSp>
        <p:nvCxnSpPr>
          <p:cNvPr id="21" name="Straight Arrow Connector 20"/>
          <p:cNvCxnSpPr>
            <a:stCxn id="16" idx="0"/>
          </p:cNvCxnSpPr>
          <p:nvPr/>
        </p:nvCxnSpPr>
        <p:spPr>
          <a:xfrm flipV="1">
            <a:off x="1333633" y="4865863"/>
            <a:ext cx="1627377" cy="465226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0"/>
          </p:cNvCxnSpPr>
          <p:nvPr/>
        </p:nvCxnSpPr>
        <p:spPr>
          <a:xfrm flipV="1">
            <a:off x="1333633" y="3975859"/>
            <a:ext cx="2254118" cy="135523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875559" y="38060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 </a:t>
            </a:r>
            <a:endParaRPr lang="en-US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4658" y="5331089"/>
            <a:ext cx="213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Atmospheric </a:t>
            </a:r>
            <a:r>
              <a:rPr lang="en-US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m </a:t>
            </a:r>
            <a:r>
              <a:rPr lang="en-US" dirty="0" smtClean="0">
                <a:solidFill>
                  <a:srgbClr val="800000"/>
                </a:solidFill>
                <a:cs typeface="Symbol" charset="2"/>
              </a:rPr>
              <a:t>(or </a:t>
            </a:r>
            <a:r>
              <a:rPr lang="en-US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rgbClr val="800000"/>
                </a:solidFill>
                <a:cs typeface="Symbol" charset="2"/>
              </a:rPr>
              <a:t>)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032000" y="3971839"/>
            <a:ext cx="5981847" cy="1334947"/>
          </a:xfrm>
          <a:custGeom>
            <a:avLst/>
            <a:gdLst>
              <a:gd name="connsiteX0" fmla="*/ 0 w 5981847"/>
              <a:gd name="connsiteY0" fmla="*/ 1207947 h 1334947"/>
              <a:gd name="connsiteX1" fmla="*/ 0 w 5981847"/>
              <a:gd name="connsiteY1" fmla="*/ 1207947 h 1334947"/>
              <a:gd name="connsiteX2" fmla="*/ 81643 w 5981847"/>
              <a:gd name="connsiteY2" fmla="*/ 1171661 h 1334947"/>
              <a:gd name="connsiteX3" fmla="*/ 136071 w 5981847"/>
              <a:gd name="connsiteY3" fmla="*/ 1135375 h 1334947"/>
              <a:gd name="connsiteX4" fmla="*/ 226786 w 5981847"/>
              <a:gd name="connsiteY4" fmla="*/ 1080947 h 1334947"/>
              <a:gd name="connsiteX5" fmla="*/ 281214 w 5981847"/>
              <a:gd name="connsiteY5" fmla="*/ 1053732 h 1334947"/>
              <a:gd name="connsiteX6" fmla="*/ 326571 w 5981847"/>
              <a:gd name="connsiteY6" fmla="*/ 1035590 h 1334947"/>
              <a:gd name="connsiteX7" fmla="*/ 399143 w 5981847"/>
              <a:gd name="connsiteY7" fmla="*/ 990232 h 1334947"/>
              <a:gd name="connsiteX8" fmla="*/ 462643 w 5981847"/>
              <a:gd name="connsiteY8" fmla="*/ 917661 h 1334947"/>
              <a:gd name="connsiteX9" fmla="*/ 544286 w 5981847"/>
              <a:gd name="connsiteY9" fmla="*/ 845090 h 1334947"/>
              <a:gd name="connsiteX10" fmla="*/ 607786 w 5981847"/>
              <a:gd name="connsiteY10" fmla="*/ 781590 h 1334947"/>
              <a:gd name="connsiteX11" fmla="*/ 635000 w 5981847"/>
              <a:gd name="connsiteY11" fmla="*/ 754375 h 1334947"/>
              <a:gd name="connsiteX12" fmla="*/ 680357 w 5981847"/>
              <a:gd name="connsiteY12" fmla="*/ 736232 h 1334947"/>
              <a:gd name="connsiteX13" fmla="*/ 707571 w 5981847"/>
              <a:gd name="connsiteY13" fmla="*/ 718090 h 1334947"/>
              <a:gd name="connsiteX14" fmla="*/ 743857 w 5981847"/>
              <a:gd name="connsiteY14" fmla="*/ 709018 h 1334947"/>
              <a:gd name="connsiteX15" fmla="*/ 789214 w 5981847"/>
              <a:gd name="connsiteY15" fmla="*/ 690875 h 1334947"/>
              <a:gd name="connsiteX16" fmla="*/ 852714 w 5981847"/>
              <a:gd name="connsiteY16" fmla="*/ 672732 h 1334947"/>
              <a:gd name="connsiteX17" fmla="*/ 879929 w 5981847"/>
              <a:gd name="connsiteY17" fmla="*/ 654590 h 1334947"/>
              <a:gd name="connsiteX18" fmla="*/ 934357 w 5981847"/>
              <a:gd name="connsiteY18" fmla="*/ 636447 h 1334947"/>
              <a:gd name="connsiteX19" fmla="*/ 988786 w 5981847"/>
              <a:gd name="connsiteY19" fmla="*/ 582018 h 1334947"/>
              <a:gd name="connsiteX20" fmla="*/ 1006929 w 5981847"/>
              <a:gd name="connsiteY20" fmla="*/ 554804 h 1334947"/>
              <a:gd name="connsiteX21" fmla="*/ 1070429 w 5981847"/>
              <a:gd name="connsiteY21" fmla="*/ 500375 h 1334947"/>
              <a:gd name="connsiteX22" fmla="*/ 1088571 w 5981847"/>
              <a:gd name="connsiteY22" fmla="*/ 473161 h 1334947"/>
              <a:gd name="connsiteX23" fmla="*/ 1115786 w 5981847"/>
              <a:gd name="connsiteY23" fmla="*/ 464090 h 1334947"/>
              <a:gd name="connsiteX24" fmla="*/ 1152071 w 5981847"/>
              <a:gd name="connsiteY24" fmla="*/ 445947 h 1334947"/>
              <a:gd name="connsiteX25" fmla="*/ 1179286 w 5981847"/>
              <a:gd name="connsiteY25" fmla="*/ 436875 h 1334947"/>
              <a:gd name="connsiteX26" fmla="*/ 1206500 w 5981847"/>
              <a:gd name="connsiteY26" fmla="*/ 418732 h 1334947"/>
              <a:gd name="connsiteX27" fmla="*/ 1233714 w 5981847"/>
              <a:gd name="connsiteY27" fmla="*/ 409661 h 1334947"/>
              <a:gd name="connsiteX28" fmla="*/ 1333500 w 5981847"/>
              <a:gd name="connsiteY28" fmla="*/ 355232 h 1334947"/>
              <a:gd name="connsiteX29" fmla="*/ 1433286 w 5981847"/>
              <a:gd name="connsiteY29" fmla="*/ 282661 h 1334947"/>
              <a:gd name="connsiteX30" fmla="*/ 1460500 w 5981847"/>
              <a:gd name="connsiteY30" fmla="*/ 264518 h 1334947"/>
              <a:gd name="connsiteX31" fmla="*/ 1514929 w 5981847"/>
              <a:gd name="connsiteY31" fmla="*/ 246375 h 1334947"/>
              <a:gd name="connsiteX32" fmla="*/ 1542143 w 5981847"/>
              <a:gd name="connsiteY32" fmla="*/ 237304 h 1334947"/>
              <a:gd name="connsiteX33" fmla="*/ 1578429 w 5981847"/>
              <a:gd name="connsiteY33" fmla="*/ 219161 h 1334947"/>
              <a:gd name="connsiteX34" fmla="*/ 1605643 w 5981847"/>
              <a:gd name="connsiteY34" fmla="*/ 201018 h 1334947"/>
              <a:gd name="connsiteX35" fmla="*/ 1678214 w 5981847"/>
              <a:gd name="connsiteY35" fmla="*/ 182875 h 1334947"/>
              <a:gd name="connsiteX36" fmla="*/ 1832429 w 5981847"/>
              <a:gd name="connsiteY36" fmla="*/ 164732 h 1334947"/>
              <a:gd name="connsiteX37" fmla="*/ 1877786 w 5981847"/>
              <a:gd name="connsiteY37" fmla="*/ 155661 h 1334947"/>
              <a:gd name="connsiteX38" fmla="*/ 1932214 w 5981847"/>
              <a:gd name="connsiteY38" fmla="*/ 146590 h 1334947"/>
              <a:gd name="connsiteX39" fmla="*/ 2022929 w 5981847"/>
              <a:gd name="connsiteY39" fmla="*/ 119375 h 1334947"/>
              <a:gd name="connsiteX40" fmla="*/ 2104571 w 5981847"/>
              <a:gd name="connsiteY40" fmla="*/ 110304 h 1334947"/>
              <a:gd name="connsiteX41" fmla="*/ 2177143 w 5981847"/>
              <a:gd name="connsiteY41" fmla="*/ 92161 h 1334947"/>
              <a:gd name="connsiteX42" fmla="*/ 2213429 w 5981847"/>
              <a:gd name="connsiteY42" fmla="*/ 83090 h 1334947"/>
              <a:gd name="connsiteX43" fmla="*/ 2349500 w 5981847"/>
              <a:gd name="connsiteY43" fmla="*/ 46804 h 1334947"/>
              <a:gd name="connsiteX44" fmla="*/ 2422071 w 5981847"/>
              <a:gd name="connsiteY44" fmla="*/ 37732 h 1334947"/>
              <a:gd name="connsiteX45" fmla="*/ 4381500 w 5981847"/>
              <a:gd name="connsiteY45" fmla="*/ 28661 h 1334947"/>
              <a:gd name="connsiteX46" fmla="*/ 4880429 w 5981847"/>
              <a:gd name="connsiteY46" fmla="*/ 19590 h 1334947"/>
              <a:gd name="connsiteX47" fmla="*/ 5370286 w 5981847"/>
              <a:gd name="connsiteY47" fmla="*/ 1447 h 1334947"/>
              <a:gd name="connsiteX48" fmla="*/ 5941786 w 5981847"/>
              <a:gd name="connsiteY48" fmla="*/ 1447 h 1334947"/>
              <a:gd name="connsiteX49" fmla="*/ 5941786 w 5981847"/>
              <a:gd name="connsiteY49" fmla="*/ 1447 h 1334947"/>
              <a:gd name="connsiteX50" fmla="*/ 5959929 w 5981847"/>
              <a:gd name="connsiteY50" fmla="*/ 545732 h 1334947"/>
              <a:gd name="connsiteX51" fmla="*/ 5969000 w 5981847"/>
              <a:gd name="connsiteY51" fmla="*/ 572947 h 1334947"/>
              <a:gd name="connsiteX52" fmla="*/ 5969000 w 5981847"/>
              <a:gd name="connsiteY52" fmla="*/ 963018 h 1334947"/>
              <a:gd name="connsiteX53" fmla="*/ 5959929 w 5981847"/>
              <a:gd name="connsiteY53" fmla="*/ 1144447 h 1334947"/>
              <a:gd name="connsiteX54" fmla="*/ 5950857 w 5981847"/>
              <a:gd name="connsiteY54" fmla="*/ 1171661 h 1334947"/>
              <a:gd name="connsiteX55" fmla="*/ 5932714 w 5981847"/>
              <a:gd name="connsiteY55" fmla="*/ 1217018 h 1334947"/>
              <a:gd name="connsiteX56" fmla="*/ 5914571 w 5981847"/>
              <a:gd name="connsiteY56" fmla="*/ 1280518 h 1334947"/>
              <a:gd name="connsiteX57" fmla="*/ 5905500 w 5981847"/>
              <a:gd name="connsiteY57" fmla="*/ 1298661 h 1334947"/>
              <a:gd name="connsiteX58" fmla="*/ 5905500 w 5981847"/>
              <a:gd name="connsiteY58" fmla="*/ 1298661 h 1334947"/>
              <a:gd name="connsiteX59" fmla="*/ 5188857 w 5981847"/>
              <a:gd name="connsiteY59" fmla="*/ 1307732 h 1334947"/>
              <a:gd name="connsiteX60" fmla="*/ 5152571 w 5981847"/>
              <a:gd name="connsiteY60" fmla="*/ 1316804 h 1334947"/>
              <a:gd name="connsiteX61" fmla="*/ 4372429 w 5981847"/>
              <a:gd name="connsiteY61" fmla="*/ 1334947 h 1334947"/>
              <a:gd name="connsiteX62" fmla="*/ 907143 w 5981847"/>
              <a:gd name="connsiteY62" fmla="*/ 1325875 h 1334947"/>
              <a:gd name="connsiteX63" fmla="*/ 689429 w 5981847"/>
              <a:gd name="connsiteY63" fmla="*/ 1307732 h 1334947"/>
              <a:gd name="connsiteX64" fmla="*/ 489857 w 5981847"/>
              <a:gd name="connsiteY64" fmla="*/ 1289590 h 1334947"/>
              <a:gd name="connsiteX65" fmla="*/ 344714 w 5981847"/>
              <a:gd name="connsiteY65" fmla="*/ 1271447 h 1334947"/>
              <a:gd name="connsiteX66" fmla="*/ 117929 w 5981847"/>
              <a:gd name="connsiteY66" fmla="*/ 1271447 h 1334947"/>
              <a:gd name="connsiteX67" fmla="*/ 117929 w 5981847"/>
              <a:gd name="connsiteY67" fmla="*/ 1271447 h 133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5981847" h="1334947">
                <a:moveTo>
                  <a:pt x="0" y="1207947"/>
                </a:moveTo>
                <a:lnTo>
                  <a:pt x="0" y="1207947"/>
                </a:lnTo>
                <a:cubicBezTo>
                  <a:pt x="27214" y="1195852"/>
                  <a:pt x="55366" y="1185676"/>
                  <a:pt x="81643" y="1171661"/>
                </a:cubicBezTo>
                <a:cubicBezTo>
                  <a:pt x="100883" y="1161400"/>
                  <a:pt x="117580" y="1146932"/>
                  <a:pt x="136071" y="1135375"/>
                </a:cubicBezTo>
                <a:cubicBezTo>
                  <a:pt x="165974" y="1116685"/>
                  <a:pt x="195246" y="1096718"/>
                  <a:pt x="226786" y="1080947"/>
                </a:cubicBezTo>
                <a:cubicBezTo>
                  <a:pt x="244929" y="1071875"/>
                  <a:pt x="262748" y="1062126"/>
                  <a:pt x="281214" y="1053732"/>
                </a:cubicBezTo>
                <a:cubicBezTo>
                  <a:pt x="296038" y="1046994"/>
                  <a:pt x="312007" y="1042872"/>
                  <a:pt x="326571" y="1035590"/>
                </a:cubicBezTo>
                <a:cubicBezTo>
                  <a:pt x="329835" y="1033958"/>
                  <a:pt x="389067" y="998868"/>
                  <a:pt x="399143" y="990232"/>
                </a:cubicBezTo>
                <a:cubicBezTo>
                  <a:pt x="456798" y="940814"/>
                  <a:pt x="415728" y="969790"/>
                  <a:pt x="462643" y="917661"/>
                </a:cubicBezTo>
                <a:cubicBezTo>
                  <a:pt x="509248" y="865877"/>
                  <a:pt x="502322" y="873064"/>
                  <a:pt x="544286" y="845090"/>
                </a:cubicBezTo>
                <a:cubicBezTo>
                  <a:pt x="591459" y="782192"/>
                  <a:pt x="548517" y="832392"/>
                  <a:pt x="607786" y="781590"/>
                </a:cubicBezTo>
                <a:cubicBezTo>
                  <a:pt x="617526" y="773241"/>
                  <a:pt x="624121" y="761174"/>
                  <a:pt x="635000" y="754375"/>
                </a:cubicBezTo>
                <a:cubicBezTo>
                  <a:pt x="648808" y="745745"/>
                  <a:pt x="665792" y="743514"/>
                  <a:pt x="680357" y="736232"/>
                </a:cubicBezTo>
                <a:cubicBezTo>
                  <a:pt x="690108" y="731356"/>
                  <a:pt x="697550" y="722385"/>
                  <a:pt x="707571" y="718090"/>
                </a:cubicBezTo>
                <a:cubicBezTo>
                  <a:pt x="719031" y="713179"/>
                  <a:pt x="732029" y="712961"/>
                  <a:pt x="743857" y="709018"/>
                </a:cubicBezTo>
                <a:cubicBezTo>
                  <a:pt x="759305" y="703869"/>
                  <a:pt x="773967" y="696592"/>
                  <a:pt x="789214" y="690875"/>
                </a:cubicBezTo>
                <a:cubicBezTo>
                  <a:pt x="815234" y="681118"/>
                  <a:pt x="824131" y="679878"/>
                  <a:pt x="852714" y="672732"/>
                </a:cubicBezTo>
                <a:cubicBezTo>
                  <a:pt x="861786" y="666685"/>
                  <a:pt x="869966" y="659018"/>
                  <a:pt x="879929" y="654590"/>
                </a:cubicBezTo>
                <a:cubicBezTo>
                  <a:pt x="897405" y="646823"/>
                  <a:pt x="934357" y="636447"/>
                  <a:pt x="934357" y="636447"/>
                </a:cubicBezTo>
                <a:cubicBezTo>
                  <a:pt x="952500" y="618304"/>
                  <a:pt x="974553" y="603367"/>
                  <a:pt x="988786" y="582018"/>
                </a:cubicBezTo>
                <a:cubicBezTo>
                  <a:pt x="994834" y="572947"/>
                  <a:pt x="999949" y="563179"/>
                  <a:pt x="1006929" y="554804"/>
                </a:cubicBezTo>
                <a:cubicBezTo>
                  <a:pt x="1027987" y="529534"/>
                  <a:pt x="1043735" y="520396"/>
                  <a:pt x="1070429" y="500375"/>
                </a:cubicBezTo>
                <a:cubicBezTo>
                  <a:pt x="1076476" y="491304"/>
                  <a:pt x="1080058" y="479972"/>
                  <a:pt x="1088571" y="473161"/>
                </a:cubicBezTo>
                <a:cubicBezTo>
                  <a:pt x="1096038" y="467188"/>
                  <a:pt x="1106997" y="467857"/>
                  <a:pt x="1115786" y="464090"/>
                </a:cubicBezTo>
                <a:cubicBezTo>
                  <a:pt x="1128215" y="458763"/>
                  <a:pt x="1139642" y="451274"/>
                  <a:pt x="1152071" y="445947"/>
                </a:cubicBezTo>
                <a:cubicBezTo>
                  <a:pt x="1160860" y="442180"/>
                  <a:pt x="1170733" y="441152"/>
                  <a:pt x="1179286" y="436875"/>
                </a:cubicBezTo>
                <a:cubicBezTo>
                  <a:pt x="1189037" y="431999"/>
                  <a:pt x="1196749" y="423608"/>
                  <a:pt x="1206500" y="418732"/>
                </a:cubicBezTo>
                <a:cubicBezTo>
                  <a:pt x="1215053" y="414456"/>
                  <a:pt x="1224925" y="413428"/>
                  <a:pt x="1233714" y="409661"/>
                </a:cubicBezTo>
                <a:cubicBezTo>
                  <a:pt x="1255145" y="400476"/>
                  <a:pt x="1324348" y="362423"/>
                  <a:pt x="1333500" y="355232"/>
                </a:cubicBezTo>
                <a:cubicBezTo>
                  <a:pt x="1434741" y="275685"/>
                  <a:pt x="1355912" y="302003"/>
                  <a:pt x="1433286" y="282661"/>
                </a:cubicBezTo>
                <a:cubicBezTo>
                  <a:pt x="1442357" y="276613"/>
                  <a:pt x="1450537" y="268946"/>
                  <a:pt x="1460500" y="264518"/>
                </a:cubicBezTo>
                <a:cubicBezTo>
                  <a:pt x="1477976" y="256751"/>
                  <a:pt x="1496786" y="252423"/>
                  <a:pt x="1514929" y="246375"/>
                </a:cubicBezTo>
                <a:cubicBezTo>
                  <a:pt x="1524000" y="243351"/>
                  <a:pt x="1533590" y="241580"/>
                  <a:pt x="1542143" y="237304"/>
                </a:cubicBezTo>
                <a:cubicBezTo>
                  <a:pt x="1554238" y="231256"/>
                  <a:pt x="1566688" y="225870"/>
                  <a:pt x="1578429" y="219161"/>
                </a:cubicBezTo>
                <a:cubicBezTo>
                  <a:pt x="1587895" y="213752"/>
                  <a:pt x="1595397" y="204744"/>
                  <a:pt x="1605643" y="201018"/>
                </a:cubicBezTo>
                <a:cubicBezTo>
                  <a:pt x="1629077" y="192497"/>
                  <a:pt x="1654024" y="188923"/>
                  <a:pt x="1678214" y="182875"/>
                </a:cubicBezTo>
                <a:cubicBezTo>
                  <a:pt x="1752744" y="164243"/>
                  <a:pt x="1702085" y="174759"/>
                  <a:pt x="1832429" y="164732"/>
                </a:cubicBezTo>
                <a:lnTo>
                  <a:pt x="1877786" y="155661"/>
                </a:lnTo>
                <a:cubicBezTo>
                  <a:pt x="1895882" y="152371"/>
                  <a:pt x="1914370" y="151051"/>
                  <a:pt x="1932214" y="146590"/>
                </a:cubicBezTo>
                <a:cubicBezTo>
                  <a:pt x="1971764" y="136703"/>
                  <a:pt x="1985500" y="125133"/>
                  <a:pt x="2022929" y="119375"/>
                </a:cubicBezTo>
                <a:cubicBezTo>
                  <a:pt x="2049992" y="115211"/>
                  <a:pt x="2077357" y="113328"/>
                  <a:pt x="2104571" y="110304"/>
                </a:cubicBezTo>
                <a:lnTo>
                  <a:pt x="2177143" y="92161"/>
                </a:lnTo>
                <a:cubicBezTo>
                  <a:pt x="2189238" y="89137"/>
                  <a:pt x="2201601" y="87033"/>
                  <a:pt x="2213429" y="83090"/>
                </a:cubicBezTo>
                <a:cubicBezTo>
                  <a:pt x="2258012" y="68228"/>
                  <a:pt x="2302915" y="53971"/>
                  <a:pt x="2349500" y="46804"/>
                </a:cubicBezTo>
                <a:cubicBezTo>
                  <a:pt x="2373595" y="43097"/>
                  <a:pt x="2397693" y="37950"/>
                  <a:pt x="2422071" y="37732"/>
                </a:cubicBezTo>
                <a:lnTo>
                  <a:pt x="4381500" y="28661"/>
                </a:lnTo>
                <a:lnTo>
                  <a:pt x="4880429" y="19590"/>
                </a:lnTo>
                <a:lnTo>
                  <a:pt x="5370286" y="1447"/>
                </a:lnTo>
                <a:cubicBezTo>
                  <a:pt x="5560758" y="-1809"/>
                  <a:pt x="5751286" y="1447"/>
                  <a:pt x="5941786" y="1447"/>
                </a:cubicBezTo>
                <a:lnTo>
                  <a:pt x="5941786" y="1447"/>
                </a:lnTo>
                <a:cubicBezTo>
                  <a:pt x="5943213" y="61365"/>
                  <a:pt x="5947647" y="416771"/>
                  <a:pt x="5959929" y="545732"/>
                </a:cubicBezTo>
                <a:cubicBezTo>
                  <a:pt x="5960836" y="555251"/>
                  <a:pt x="5965976" y="563875"/>
                  <a:pt x="5969000" y="572947"/>
                </a:cubicBezTo>
                <a:cubicBezTo>
                  <a:pt x="5990728" y="746776"/>
                  <a:pt x="5980831" y="637658"/>
                  <a:pt x="5969000" y="963018"/>
                </a:cubicBezTo>
                <a:cubicBezTo>
                  <a:pt x="5966800" y="1023530"/>
                  <a:pt x="5965175" y="1084123"/>
                  <a:pt x="5959929" y="1144447"/>
                </a:cubicBezTo>
                <a:cubicBezTo>
                  <a:pt x="5959101" y="1153973"/>
                  <a:pt x="5954215" y="1162708"/>
                  <a:pt x="5950857" y="1171661"/>
                </a:cubicBezTo>
                <a:cubicBezTo>
                  <a:pt x="5945139" y="1186908"/>
                  <a:pt x="5938432" y="1201771"/>
                  <a:pt x="5932714" y="1217018"/>
                </a:cubicBezTo>
                <a:cubicBezTo>
                  <a:pt x="5906514" y="1286886"/>
                  <a:pt x="5943156" y="1194763"/>
                  <a:pt x="5914571" y="1280518"/>
                </a:cubicBezTo>
                <a:cubicBezTo>
                  <a:pt x="5912433" y="1286932"/>
                  <a:pt x="5908524" y="1292613"/>
                  <a:pt x="5905500" y="1298661"/>
                </a:cubicBezTo>
                <a:lnTo>
                  <a:pt x="5905500" y="1298661"/>
                </a:lnTo>
                <a:lnTo>
                  <a:pt x="5188857" y="1307732"/>
                </a:lnTo>
                <a:cubicBezTo>
                  <a:pt x="5176393" y="1308032"/>
                  <a:pt x="5165022" y="1316165"/>
                  <a:pt x="5152571" y="1316804"/>
                </a:cubicBezTo>
                <a:cubicBezTo>
                  <a:pt x="5019124" y="1323647"/>
                  <a:pt x="4448180" y="1333462"/>
                  <a:pt x="4372429" y="1334947"/>
                </a:cubicBezTo>
                <a:lnTo>
                  <a:pt x="907143" y="1325875"/>
                </a:lnTo>
                <a:cubicBezTo>
                  <a:pt x="717147" y="1324923"/>
                  <a:pt x="809900" y="1320194"/>
                  <a:pt x="689429" y="1307732"/>
                </a:cubicBezTo>
                <a:cubicBezTo>
                  <a:pt x="622985" y="1300859"/>
                  <a:pt x="556288" y="1296583"/>
                  <a:pt x="489857" y="1289590"/>
                </a:cubicBezTo>
                <a:cubicBezTo>
                  <a:pt x="441367" y="1284486"/>
                  <a:pt x="393414" y="1273823"/>
                  <a:pt x="344714" y="1271447"/>
                </a:cubicBezTo>
                <a:cubicBezTo>
                  <a:pt x="269209" y="1267764"/>
                  <a:pt x="193524" y="1271447"/>
                  <a:pt x="117929" y="1271447"/>
                </a:cubicBezTo>
                <a:lnTo>
                  <a:pt x="117929" y="1271447"/>
                </a:lnTo>
              </a:path>
            </a:pathLst>
          </a:custGeom>
          <a:gradFill flip="none" rotWithShape="1">
            <a:gsLst>
              <a:gs pos="10000">
                <a:srgbClr val="008000">
                  <a:alpha val="30000"/>
                </a:srgbClr>
              </a:gs>
              <a:gs pos="100000">
                <a:srgbClr val="FFFFFF">
                  <a:alpha val="30000"/>
                </a:srgbClr>
              </a:gs>
            </a:gsLst>
            <a:lin ang="16200000" scaled="0"/>
            <a:tileRect/>
          </a:gradFill>
          <a:effectLst>
            <a:outerShdw blurRad="40000" dist="20000" dir="5400000" rotWithShape="0">
              <a:schemeClr val="accent3">
                <a:lumMod val="60000"/>
                <a:lumOff val="40000"/>
                <a:alpha val="54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r"/>
            <a:r>
              <a:rPr lang="en-US" dirty="0" smtClean="0"/>
              <a:t>Sketch of atmospheric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 self veto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724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1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ArrayWSeasonsLabelsAman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647700"/>
            <a:ext cx="7890933" cy="5400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918" y="1900793"/>
            <a:ext cx="17383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2002: proposal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2003-04 staging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2004</a:t>
            </a:r>
            <a:r>
              <a:rPr lang="en-US" b="1" dirty="0">
                <a:solidFill>
                  <a:srgbClr val="0000FF"/>
                </a:solidFill>
              </a:rPr>
              <a:t>-05    1     </a:t>
            </a:r>
            <a:r>
              <a:rPr lang="en-US" b="1" dirty="0" smtClean="0">
                <a:solidFill>
                  <a:srgbClr val="0000FF"/>
                </a:solidFill>
              </a:rPr>
              <a:t>4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2005-06    </a:t>
            </a:r>
            <a:r>
              <a:rPr lang="en-US" b="1" dirty="0" smtClean="0">
                <a:solidFill>
                  <a:srgbClr val="0000FF"/>
                </a:solidFill>
              </a:rPr>
              <a:t>9   16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2006-07  </a:t>
            </a:r>
            <a:r>
              <a:rPr lang="en-US" b="1" dirty="0" smtClean="0">
                <a:solidFill>
                  <a:srgbClr val="0000FF"/>
                </a:solidFill>
              </a:rPr>
              <a:t>22   26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2007-08  </a:t>
            </a:r>
            <a:r>
              <a:rPr lang="en-US" b="1" dirty="0" smtClean="0">
                <a:solidFill>
                  <a:srgbClr val="0000FF"/>
                </a:solidFill>
              </a:rPr>
              <a:t>40   </a:t>
            </a:r>
            <a:r>
              <a:rPr lang="en-US" b="1" dirty="0">
                <a:solidFill>
                  <a:srgbClr val="0000FF"/>
                </a:solidFill>
              </a:rPr>
              <a:t>40</a:t>
            </a:r>
          </a:p>
          <a:p>
            <a:r>
              <a:rPr lang="en-US" b="1" dirty="0">
                <a:solidFill>
                  <a:srgbClr val="0000FF"/>
                </a:solidFill>
              </a:rPr>
              <a:t>2008-09  </a:t>
            </a:r>
            <a:r>
              <a:rPr lang="en-US" b="1" dirty="0" smtClean="0">
                <a:solidFill>
                  <a:srgbClr val="0000FF"/>
                </a:solidFill>
              </a:rPr>
              <a:t>59   </a:t>
            </a:r>
            <a:r>
              <a:rPr lang="en-US" b="1" dirty="0">
                <a:solidFill>
                  <a:srgbClr val="0000FF"/>
                </a:solidFill>
              </a:rPr>
              <a:t>59</a:t>
            </a:r>
          </a:p>
          <a:p>
            <a:r>
              <a:rPr lang="en-US" b="1" dirty="0">
                <a:solidFill>
                  <a:srgbClr val="0000FF"/>
                </a:solidFill>
              </a:rPr>
              <a:t>2009-10  </a:t>
            </a:r>
            <a:r>
              <a:rPr lang="en-US" b="1" dirty="0" smtClean="0">
                <a:solidFill>
                  <a:srgbClr val="0000FF"/>
                </a:solidFill>
              </a:rPr>
              <a:t>79   73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2010-11   86   81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550926" y="4387358"/>
            <a:ext cx="0" cy="6472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8396" y="492225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 strings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883143" y="4387358"/>
            <a:ext cx="0" cy="13552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1049" y="5636627"/>
            <a:ext cx="167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stations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1440" y="1440696"/>
            <a:ext cx="2336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FF"/>
                </a:solidFill>
              </a:rPr>
              <a:t>Deployment history</a:t>
            </a:r>
            <a:endParaRPr lang="en-US" sz="2000" b="1" i="1" dirty="0">
              <a:solidFill>
                <a:srgbClr val="00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213118" y="314167"/>
            <a:ext cx="2323130" cy="1386411"/>
            <a:chOff x="6213118" y="314167"/>
            <a:chExt cx="2323130" cy="1386411"/>
          </a:xfrm>
        </p:grpSpPr>
        <p:sp>
          <p:nvSpPr>
            <p:cNvPr id="7" name="Freeform 6"/>
            <p:cNvSpPr/>
            <p:nvPr/>
          </p:nvSpPr>
          <p:spPr>
            <a:xfrm>
              <a:off x="6213118" y="759579"/>
              <a:ext cx="1382239" cy="940999"/>
            </a:xfrm>
            <a:custGeom>
              <a:avLst/>
              <a:gdLst>
                <a:gd name="connsiteX0" fmla="*/ 398578 w 1382239"/>
                <a:gd name="connsiteY0" fmla="*/ 0 h 940999"/>
                <a:gd name="connsiteX1" fmla="*/ 398578 w 1382239"/>
                <a:gd name="connsiteY1" fmla="*/ 0 h 940999"/>
                <a:gd name="connsiteX2" fmla="*/ 224258 w 1382239"/>
                <a:gd name="connsiteY2" fmla="*/ 12452 h 940999"/>
                <a:gd name="connsiteX3" fmla="*/ 162001 w 1382239"/>
                <a:gd name="connsiteY3" fmla="*/ 74712 h 940999"/>
                <a:gd name="connsiteX4" fmla="*/ 137098 w 1382239"/>
                <a:gd name="connsiteY4" fmla="*/ 99617 h 940999"/>
                <a:gd name="connsiteX5" fmla="*/ 112195 w 1382239"/>
                <a:gd name="connsiteY5" fmla="*/ 136973 h 940999"/>
                <a:gd name="connsiteX6" fmla="*/ 74841 w 1382239"/>
                <a:gd name="connsiteY6" fmla="*/ 161877 h 940999"/>
                <a:gd name="connsiteX7" fmla="*/ 37487 w 1382239"/>
                <a:gd name="connsiteY7" fmla="*/ 323755 h 940999"/>
                <a:gd name="connsiteX8" fmla="*/ 25036 w 1382239"/>
                <a:gd name="connsiteY8" fmla="*/ 361111 h 940999"/>
                <a:gd name="connsiteX9" fmla="*/ 12584 w 1382239"/>
                <a:gd name="connsiteY9" fmla="*/ 423372 h 940999"/>
                <a:gd name="connsiteX10" fmla="*/ 133 w 1382239"/>
                <a:gd name="connsiteY10" fmla="*/ 585249 h 940999"/>
                <a:gd name="connsiteX11" fmla="*/ 12584 w 1382239"/>
                <a:gd name="connsiteY11" fmla="*/ 821839 h 940999"/>
                <a:gd name="connsiteX12" fmla="*/ 49938 w 1382239"/>
                <a:gd name="connsiteY12" fmla="*/ 846743 h 940999"/>
                <a:gd name="connsiteX13" fmla="*/ 137098 w 1382239"/>
                <a:gd name="connsiteY13" fmla="*/ 859195 h 940999"/>
                <a:gd name="connsiteX14" fmla="*/ 186904 w 1382239"/>
                <a:gd name="connsiteY14" fmla="*/ 871648 h 940999"/>
                <a:gd name="connsiteX15" fmla="*/ 435932 w 1382239"/>
                <a:gd name="connsiteY15" fmla="*/ 884100 h 940999"/>
                <a:gd name="connsiteX16" fmla="*/ 1207919 w 1382239"/>
                <a:gd name="connsiteY16" fmla="*/ 834291 h 940999"/>
                <a:gd name="connsiteX17" fmla="*/ 1245273 w 1382239"/>
                <a:gd name="connsiteY17" fmla="*/ 784483 h 940999"/>
                <a:gd name="connsiteX18" fmla="*/ 1344884 w 1382239"/>
                <a:gd name="connsiteY18" fmla="*/ 659962 h 940999"/>
                <a:gd name="connsiteX19" fmla="*/ 1369787 w 1382239"/>
                <a:gd name="connsiteY19" fmla="*/ 635057 h 940999"/>
                <a:gd name="connsiteX20" fmla="*/ 1382239 w 1382239"/>
                <a:gd name="connsiteY20" fmla="*/ 597701 h 940999"/>
                <a:gd name="connsiteX21" fmla="*/ 1369787 w 1382239"/>
                <a:gd name="connsiteY21" fmla="*/ 373563 h 940999"/>
                <a:gd name="connsiteX22" fmla="*/ 1307530 w 1382239"/>
                <a:gd name="connsiteY22" fmla="*/ 286398 h 940999"/>
                <a:gd name="connsiteX23" fmla="*/ 1270176 w 1382239"/>
                <a:gd name="connsiteY23" fmla="*/ 261494 h 940999"/>
                <a:gd name="connsiteX24" fmla="*/ 1220370 w 1382239"/>
                <a:gd name="connsiteY24" fmla="*/ 224138 h 940999"/>
                <a:gd name="connsiteX25" fmla="*/ 1133211 w 1382239"/>
                <a:gd name="connsiteY25" fmla="*/ 149425 h 940999"/>
                <a:gd name="connsiteX26" fmla="*/ 1083405 w 1382239"/>
                <a:gd name="connsiteY26" fmla="*/ 136973 h 940999"/>
                <a:gd name="connsiteX27" fmla="*/ 983794 w 1382239"/>
                <a:gd name="connsiteY27" fmla="*/ 74712 h 940999"/>
                <a:gd name="connsiteX28" fmla="*/ 909085 w 1382239"/>
                <a:gd name="connsiteY28" fmla="*/ 49808 h 940999"/>
                <a:gd name="connsiteX29" fmla="*/ 722314 w 1382239"/>
                <a:gd name="connsiteY29" fmla="*/ 24904 h 940999"/>
                <a:gd name="connsiteX30" fmla="*/ 635154 w 1382239"/>
                <a:gd name="connsiteY30" fmla="*/ 12452 h 940999"/>
                <a:gd name="connsiteX31" fmla="*/ 336321 w 1382239"/>
                <a:gd name="connsiteY31" fmla="*/ 12452 h 940999"/>
                <a:gd name="connsiteX32" fmla="*/ 336321 w 1382239"/>
                <a:gd name="connsiteY32" fmla="*/ 12452 h 940999"/>
                <a:gd name="connsiteX33" fmla="*/ 336321 w 1382239"/>
                <a:gd name="connsiteY33" fmla="*/ 12452 h 940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82239" h="940999">
                  <a:moveTo>
                    <a:pt x="398578" y="0"/>
                  </a:moveTo>
                  <a:lnTo>
                    <a:pt x="398578" y="0"/>
                  </a:lnTo>
                  <a:cubicBezTo>
                    <a:pt x="340471" y="4151"/>
                    <a:pt x="281626" y="2328"/>
                    <a:pt x="224258" y="12452"/>
                  </a:cubicBezTo>
                  <a:cubicBezTo>
                    <a:pt x="189463" y="18593"/>
                    <a:pt x="180194" y="51970"/>
                    <a:pt x="162001" y="74712"/>
                  </a:cubicBezTo>
                  <a:cubicBezTo>
                    <a:pt x="154667" y="83879"/>
                    <a:pt x="144432" y="90450"/>
                    <a:pt x="137098" y="99617"/>
                  </a:cubicBezTo>
                  <a:cubicBezTo>
                    <a:pt x="127750" y="111303"/>
                    <a:pt x="122777" y="126391"/>
                    <a:pt x="112195" y="136973"/>
                  </a:cubicBezTo>
                  <a:cubicBezTo>
                    <a:pt x="101613" y="147555"/>
                    <a:pt x="87292" y="153576"/>
                    <a:pt x="74841" y="161877"/>
                  </a:cubicBezTo>
                  <a:cubicBezTo>
                    <a:pt x="26201" y="307805"/>
                    <a:pt x="69813" y="162112"/>
                    <a:pt x="37487" y="323755"/>
                  </a:cubicBezTo>
                  <a:cubicBezTo>
                    <a:pt x="34913" y="336626"/>
                    <a:pt x="28219" y="348377"/>
                    <a:pt x="25036" y="361111"/>
                  </a:cubicBezTo>
                  <a:cubicBezTo>
                    <a:pt x="19903" y="381644"/>
                    <a:pt x="16735" y="402618"/>
                    <a:pt x="12584" y="423372"/>
                  </a:cubicBezTo>
                  <a:cubicBezTo>
                    <a:pt x="8434" y="477331"/>
                    <a:pt x="133" y="531131"/>
                    <a:pt x="133" y="585249"/>
                  </a:cubicBezTo>
                  <a:cubicBezTo>
                    <a:pt x="133" y="664221"/>
                    <a:pt x="-2192" y="744261"/>
                    <a:pt x="12584" y="821839"/>
                  </a:cubicBezTo>
                  <a:cubicBezTo>
                    <a:pt x="15384" y="836540"/>
                    <a:pt x="35604" y="842443"/>
                    <a:pt x="49938" y="846743"/>
                  </a:cubicBezTo>
                  <a:cubicBezTo>
                    <a:pt x="78048" y="855177"/>
                    <a:pt x="108223" y="853945"/>
                    <a:pt x="137098" y="859195"/>
                  </a:cubicBezTo>
                  <a:cubicBezTo>
                    <a:pt x="153935" y="862257"/>
                    <a:pt x="169850" y="870227"/>
                    <a:pt x="186904" y="871648"/>
                  </a:cubicBezTo>
                  <a:cubicBezTo>
                    <a:pt x="269730" y="878551"/>
                    <a:pt x="352923" y="879949"/>
                    <a:pt x="435932" y="884100"/>
                  </a:cubicBezTo>
                  <a:cubicBezTo>
                    <a:pt x="763760" y="878543"/>
                    <a:pt x="1027908" y="1044317"/>
                    <a:pt x="1207919" y="834291"/>
                  </a:cubicBezTo>
                  <a:cubicBezTo>
                    <a:pt x="1221424" y="818534"/>
                    <a:pt x="1232822" y="801086"/>
                    <a:pt x="1245273" y="784483"/>
                  </a:cubicBezTo>
                  <a:cubicBezTo>
                    <a:pt x="1270718" y="708146"/>
                    <a:pt x="1248444" y="756408"/>
                    <a:pt x="1344884" y="659962"/>
                  </a:cubicBezTo>
                  <a:lnTo>
                    <a:pt x="1369787" y="635057"/>
                  </a:lnTo>
                  <a:cubicBezTo>
                    <a:pt x="1373938" y="622605"/>
                    <a:pt x="1382239" y="610827"/>
                    <a:pt x="1382239" y="597701"/>
                  </a:cubicBezTo>
                  <a:cubicBezTo>
                    <a:pt x="1382239" y="522873"/>
                    <a:pt x="1376881" y="448054"/>
                    <a:pt x="1369787" y="373563"/>
                  </a:cubicBezTo>
                  <a:cubicBezTo>
                    <a:pt x="1365859" y="332322"/>
                    <a:pt x="1338089" y="312593"/>
                    <a:pt x="1307530" y="286398"/>
                  </a:cubicBezTo>
                  <a:cubicBezTo>
                    <a:pt x="1296168" y="276659"/>
                    <a:pt x="1282353" y="270192"/>
                    <a:pt x="1270176" y="261494"/>
                  </a:cubicBezTo>
                  <a:cubicBezTo>
                    <a:pt x="1253289" y="249431"/>
                    <a:pt x="1235988" y="237804"/>
                    <a:pt x="1220370" y="224138"/>
                  </a:cubicBezTo>
                  <a:cubicBezTo>
                    <a:pt x="1190677" y="198155"/>
                    <a:pt x="1170538" y="165423"/>
                    <a:pt x="1133211" y="149425"/>
                  </a:cubicBezTo>
                  <a:cubicBezTo>
                    <a:pt x="1117482" y="142684"/>
                    <a:pt x="1100007" y="141124"/>
                    <a:pt x="1083405" y="136973"/>
                  </a:cubicBezTo>
                  <a:cubicBezTo>
                    <a:pt x="1050201" y="116219"/>
                    <a:pt x="1020941" y="87095"/>
                    <a:pt x="983794" y="74712"/>
                  </a:cubicBezTo>
                  <a:cubicBezTo>
                    <a:pt x="958891" y="66411"/>
                    <a:pt x="934410" y="56715"/>
                    <a:pt x="909085" y="49808"/>
                  </a:cubicBezTo>
                  <a:cubicBezTo>
                    <a:pt x="845899" y="32575"/>
                    <a:pt x="789103" y="32762"/>
                    <a:pt x="722314" y="24904"/>
                  </a:cubicBezTo>
                  <a:cubicBezTo>
                    <a:pt x="693167" y="21475"/>
                    <a:pt x="664487" y="13398"/>
                    <a:pt x="635154" y="12452"/>
                  </a:cubicBezTo>
                  <a:cubicBezTo>
                    <a:pt x="535595" y="9240"/>
                    <a:pt x="435932" y="12452"/>
                    <a:pt x="336321" y="12452"/>
                  </a:cubicBezTo>
                  <a:lnTo>
                    <a:pt x="336321" y="12452"/>
                  </a:lnTo>
                  <a:lnTo>
                    <a:pt x="336321" y="12452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InterlockingUD1C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304" y="314167"/>
              <a:ext cx="684944" cy="890823"/>
            </a:xfrm>
            <a:prstGeom prst="rect">
              <a:avLst/>
            </a:prstGeom>
          </p:spPr>
        </p:pic>
        <p:cxnSp>
          <p:nvCxnSpPr>
            <p:cNvPr id="12" name="Straight Connector 11"/>
            <p:cNvCxnSpPr>
              <a:stCxn id="7" idx="21"/>
            </p:cNvCxnSpPr>
            <p:nvPr/>
          </p:nvCxnSpPr>
          <p:spPr>
            <a:xfrm flipV="1">
              <a:off x="7582905" y="759579"/>
              <a:ext cx="268399" cy="37356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735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506" y="0"/>
            <a:ext cx="7714785" cy="7438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Surface veto example? (Event 28)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30</a:t>
            </a:fld>
            <a:endParaRPr lang="en-US"/>
          </a:p>
        </p:txBody>
      </p:sp>
      <p:pic>
        <p:nvPicPr>
          <p:cNvPr id="6" name="Shovelfilm2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0610" y="743857"/>
            <a:ext cx="7136190" cy="535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37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evidence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199" y="1600201"/>
            <a:ext cx="8507811" cy="4525963"/>
          </a:xfrm>
        </p:spPr>
        <p:txBody>
          <a:bodyPr/>
          <a:lstStyle/>
          <a:p>
            <a:r>
              <a:rPr lang="en-US" dirty="0" smtClean="0"/>
              <a:t>Excess of events at high energy (hard spectrum)</a:t>
            </a:r>
          </a:p>
          <a:p>
            <a:r>
              <a:rPr lang="en-US" dirty="0" smtClean="0"/>
              <a:t>Flavor ratio: </a:t>
            </a:r>
          </a:p>
          <a:p>
            <a:pPr lvl="1"/>
            <a:r>
              <a:rPr lang="en-US" dirty="0" smtClean="0"/>
              <a:t>expect 2:1 cascades/tracks </a:t>
            </a:r>
          </a:p>
          <a:p>
            <a:pPr lvl="1"/>
            <a:r>
              <a:rPr lang="en-US" dirty="0" smtClean="0"/>
              <a:t>Observe 3:1, but        energy not fully contained</a:t>
            </a:r>
          </a:p>
          <a:p>
            <a:r>
              <a:rPr lang="en-US" dirty="0" smtClean="0"/>
              <a:t>Angular dependence</a:t>
            </a:r>
          </a:p>
          <a:p>
            <a:pPr lvl="1"/>
            <a:r>
              <a:rPr lang="en-US" dirty="0" smtClean="0"/>
              <a:t>Events from above without accompanying</a:t>
            </a:r>
          </a:p>
          <a:p>
            <a:pPr lvl="1"/>
            <a:r>
              <a:rPr lang="en-US" dirty="0" smtClean="0"/>
              <a:t>Several</a:t>
            </a:r>
            <a:r>
              <a:rPr lang="en-US" dirty="0" smtClean="0"/>
              <a:t> </a:t>
            </a:r>
            <a:r>
              <a:rPr lang="en-US" dirty="0" smtClean="0"/>
              <a:t>events with directions not allowed for energetic atmospheric neutrinos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58" y="2616489"/>
            <a:ext cx="1287684" cy="708226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78" y="3477120"/>
            <a:ext cx="371416" cy="315141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259" y="4535695"/>
            <a:ext cx="254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05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 descr="ICL_Lindstr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67" y="719667"/>
            <a:ext cx="81280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10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427012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5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-byDaanHube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99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255E-80ED-6F41-BAE3-C015ED476EB8}" type="slidenum">
              <a:rPr lang="en-US"/>
              <a:pPr/>
              <a:t>5</a:t>
            </a:fld>
            <a:endParaRPr lang="en-US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05800" cy="1143000"/>
          </a:xfrm>
          <a:ln w="9525" cmpd="sng">
            <a:noFill/>
          </a:ln>
        </p:spPr>
        <p:txBody>
          <a:bodyPr>
            <a:normAutofit fontScale="90000"/>
          </a:bodyPr>
          <a:lstStyle/>
          <a:p>
            <a:r>
              <a:rPr lang="en-US" sz="4000"/>
              <a:t>IceCube Digital Optical Module and deployment</a:t>
            </a:r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73301"/>
            <a:ext cx="3843338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6" y="1447800"/>
            <a:ext cx="310197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3909" name="Line 5"/>
          <p:cNvSpPr>
            <a:spLocks noChangeShapeType="1"/>
          </p:cNvSpPr>
          <p:nvPr/>
        </p:nvSpPr>
        <p:spPr bwMode="auto">
          <a:xfrm flipH="1">
            <a:off x="2209800" y="1905000"/>
            <a:ext cx="609600" cy="990600"/>
          </a:xfrm>
          <a:prstGeom prst="line">
            <a:avLst/>
          </a:prstGeom>
          <a:noFill/>
          <a:ln w="19050" cmpd="sng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123910" name="Line 6"/>
          <p:cNvSpPr>
            <a:spLocks noChangeShapeType="1"/>
          </p:cNvSpPr>
          <p:nvPr/>
        </p:nvSpPr>
        <p:spPr bwMode="auto">
          <a:xfrm>
            <a:off x="609600" y="1981200"/>
            <a:ext cx="838200" cy="1905000"/>
          </a:xfrm>
          <a:prstGeom prst="line">
            <a:avLst/>
          </a:prstGeom>
          <a:noFill/>
          <a:ln w="19050" cmpd="sng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123911" name="Line 7"/>
          <p:cNvSpPr>
            <a:spLocks noChangeShapeType="1"/>
          </p:cNvSpPr>
          <p:nvPr/>
        </p:nvSpPr>
        <p:spPr bwMode="auto">
          <a:xfrm flipV="1">
            <a:off x="1143000" y="4800600"/>
            <a:ext cx="762000" cy="1066800"/>
          </a:xfrm>
          <a:prstGeom prst="line">
            <a:avLst/>
          </a:prstGeom>
          <a:noFill/>
          <a:ln w="19050" cmpd="sng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/>
          <a:lstStyle/>
          <a:p>
            <a:endParaRPr lang="en-US"/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136524" y="1644650"/>
            <a:ext cx="1712406" cy="33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sz="1600" b="1"/>
              <a:t>LED Flasher board</a:t>
            </a:r>
          </a:p>
        </p:txBody>
      </p:sp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2803525" y="1720850"/>
            <a:ext cx="986546" cy="33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sz="1600" b="1"/>
              <a:t>HV board</a:t>
            </a:r>
          </a:p>
        </p:txBody>
      </p:sp>
      <p:sp>
        <p:nvSpPr>
          <p:cNvPr id="123914" name="Text Box 10"/>
          <p:cNvSpPr txBox="1">
            <a:spLocks noChangeArrowheads="1"/>
          </p:cNvSpPr>
          <p:nvPr/>
        </p:nvSpPr>
        <p:spPr bwMode="auto">
          <a:xfrm>
            <a:off x="457201" y="5851525"/>
            <a:ext cx="3749722" cy="33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sz="1600" b="1"/>
              <a:t>Main board for digitizing &amp; time stamping</a:t>
            </a:r>
          </a:p>
        </p:txBody>
      </p:sp>
    </p:spTree>
    <p:extLst>
      <p:ext uri="{BB962C8B-B14F-4D97-AF65-F5344CB8AC3E}">
        <p14:creationId xmlns:p14="http://schemas.microsoft.com/office/powerpoint/2010/main" val="3219564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63062-DFF8-B64E-920B-25EBB072640A}" type="slidenum">
              <a:rPr lang="en-US"/>
              <a:pPr/>
              <a:t>6</a:t>
            </a:fld>
            <a:endParaRPr lang="en-US"/>
          </a:p>
        </p:txBody>
      </p:sp>
      <p:pic>
        <p:nvPicPr>
          <p:cNvPr id="172034" name="Picture 2" descr="STA_04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82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7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833410" y="621258"/>
            <a:ext cx="1615170" cy="3330079"/>
            <a:chOff x="6833410" y="621258"/>
            <a:chExt cx="1615170" cy="372808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833410" y="621258"/>
              <a:ext cx="161517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33410" y="4349344"/>
              <a:ext cx="161517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7592678" y="2968234"/>
              <a:ext cx="13805" cy="13811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302776" y="2429807"/>
              <a:ext cx="6139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5 </a:t>
              </a:r>
              <a:r>
                <a:rPr lang="en-US" sz="2000" dirty="0" err="1" smtClean="0"/>
                <a:t>μs</a:t>
              </a:r>
              <a:endParaRPr lang="en-US" sz="2000" dirty="0"/>
            </a:p>
          </p:txBody>
        </p:sp>
        <p:cxnSp>
          <p:nvCxnSpPr>
            <p:cNvPr id="16" name="Straight Connector 15"/>
            <p:cNvCxnSpPr>
              <a:endCxn id="13" idx="0"/>
            </p:cNvCxnSpPr>
            <p:nvPr/>
          </p:nvCxnSpPr>
          <p:spPr>
            <a:xfrm>
              <a:off x="7606483" y="621258"/>
              <a:ext cx="3278" cy="180854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BigEv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03250"/>
            <a:ext cx="5486400" cy="5753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1503" y="4773678"/>
            <a:ext cx="2127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Dust layer at 2100 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8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Tom Gaisser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39F05-9980-CA40-ABA5-BD20C46A9CB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1472"/>
            <a:ext cx="9144000" cy="480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27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21,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Tom Gaisser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F9BFA-036C-9147-8CE0-05CD2F7A351C}" type="slidenum">
              <a:rPr lang="en-US"/>
              <a:pPr/>
              <a:t>9</a:t>
            </a:fld>
            <a:endParaRPr lang="en-US"/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6695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xfrm>
            <a:off x="519689" y="398612"/>
            <a:ext cx="8651219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What we measure: </a:t>
            </a:r>
            <a:br>
              <a:rPr lang="en-US" sz="4000" dirty="0" smtClean="0"/>
            </a:br>
            <a:r>
              <a:rPr lang="en-US" sz="4000" dirty="0" smtClean="0"/>
              <a:t>Cherenkov </a:t>
            </a:r>
            <a:r>
              <a:rPr lang="en-US" sz="4000" dirty="0"/>
              <a:t>radiation from charged particles</a:t>
            </a:r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76200" y="1830388"/>
            <a:ext cx="4572000" cy="4525962"/>
          </a:xfrm>
        </p:spPr>
        <p:txBody>
          <a:bodyPr/>
          <a:lstStyle/>
          <a:p>
            <a:r>
              <a:rPr lang="en-US" sz="2800" dirty="0"/>
              <a:t>Sonic boom</a:t>
            </a:r>
          </a:p>
          <a:p>
            <a:pPr lvl="1"/>
            <a:r>
              <a:rPr lang="en-US" sz="2400" dirty="0"/>
              <a:t>Coherent shock wave from object traveling faster than speed of sound in air</a:t>
            </a:r>
          </a:p>
          <a:p>
            <a:r>
              <a:rPr lang="en-US" sz="2800" dirty="0"/>
              <a:t>Cherenkov radiation </a:t>
            </a:r>
          </a:p>
          <a:p>
            <a:pPr lvl="1"/>
            <a:r>
              <a:rPr lang="en-US" sz="2400" dirty="0"/>
              <a:t>Coherent electromagnetic </a:t>
            </a:r>
            <a:r>
              <a:rPr lang="ja-JP" altLang="en-US" sz="2400" dirty="0">
                <a:latin typeface="Arial"/>
              </a:rPr>
              <a:t>“</a:t>
            </a:r>
            <a:r>
              <a:rPr lang="en-US" sz="2400" dirty="0"/>
              <a:t>shock</a:t>
            </a:r>
            <a:r>
              <a:rPr lang="ja-JP" altLang="en-US" sz="2400" dirty="0">
                <a:latin typeface="Arial"/>
              </a:rPr>
              <a:t>”</a:t>
            </a:r>
            <a:r>
              <a:rPr lang="en-US" sz="2400" dirty="0"/>
              <a:t> wave from charged particle traveling faster than speed of light in a transparent medium</a:t>
            </a:r>
          </a:p>
        </p:txBody>
      </p:sp>
    </p:spTree>
    <p:extLst>
      <p:ext uri="{BB962C8B-B14F-4D97-AF65-F5344CB8AC3E}">
        <p14:creationId xmlns:p14="http://schemas.microsoft.com/office/powerpoint/2010/main" val="3462019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2857</TotalTime>
  <Words>1403</Words>
  <Application>Microsoft Macintosh PowerPoint</Application>
  <PresentationFormat>On-screen Show (4:3)</PresentationFormat>
  <Paragraphs>293</Paragraphs>
  <Slides>33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Cosmic neutrinos &amp; cosmic particles in IceCube</vt:lpstr>
      <vt:lpstr>PowerPoint Presentation</vt:lpstr>
      <vt:lpstr>PowerPoint Presentation</vt:lpstr>
      <vt:lpstr>PowerPoint Presentation</vt:lpstr>
      <vt:lpstr>IceCube Digital Optical Module and deployment</vt:lpstr>
      <vt:lpstr>PowerPoint Presentation</vt:lpstr>
      <vt:lpstr>PowerPoint Presentation</vt:lpstr>
      <vt:lpstr>PowerPoint Presentation</vt:lpstr>
      <vt:lpstr>What we measure:  Cherenkov radiation from charged particles</vt:lpstr>
      <vt:lpstr>Detecting neutrinos in H20 Proposed by Greisen, Reines, Markov in 1960</vt:lpstr>
      <vt:lpstr>Motivation</vt:lpstr>
      <vt:lpstr>Cosmic ray – neutrino connection</vt:lpstr>
      <vt:lpstr>Cosmic Rays</vt:lpstr>
      <vt:lpstr>Neutrinos interact feebly—why?</vt:lpstr>
      <vt:lpstr>Upward n in IceCube</vt:lpstr>
      <vt:lpstr>Upward neutrinos in IceCube</vt:lpstr>
      <vt:lpstr>PowerPoint Presentation</vt:lpstr>
      <vt:lpstr>15 km</vt:lpstr>
      <vt:lpstr>Detecting showers in IceTop</vt:lpstr>
      <vt:lpstr>Neutrino events in deep IceCube</vt:lpstr>
      <vt:lpstr>Starting                 event</vt:lpstr>
      <vt:lpstr> </vt:lpstr>
      <vt:lpstr>Most events are not astrophysical n!</vt:lpstr>
      <vt:lpstr>Search strategy for astrophysical n</vt:lpstr>
      <vt:lpstr>Charge distribution of events compared to expected backgrounds</vt:lpstr>
      <vt:lpstr>Energy and direction of 28 events</vt:lpstr>
      <vt:lpstr>Sky map of 28 events</vt:lpstr>
      <vt:lpstr>Atmospheric neutrino self veto</vt:lpstr>
      <vt:lpstr>En-q self-veto region</vt:lpstr>
      <vt:lpstr>Surface veto example? (Event 28)</vt:lpstr>
      <vt:lpstr>Summary of evidence</vt:lpstr>
      <vt:lpstr>PowerPoint Presentation</vt:lpstr>
      <vt:lpstr>Questions?</vt:lpstr>
    </vt:vector>
  </TitlesOfParts>
  <Company>University of Delaware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IceCube Collaboration</dc:title>
  <dc:creator>Tom Gaisser</dc:creator>
  <cp:lastModifiedBy>Tom Gaisser</cp:lastModifiedBy>
  <cp:revision>172</cp:revision>
  <cp:lastPrinted>2013-09-23T14:24:41Z</cp:lastPrinted>
  <dcterms:created xsi:type="dcterms:W3CDTF">2012-07-09T20:46:50Z</dcterms:created>
  <dcterms:modified xsi:type="dcterms:W3CDTF">2014-05-20T19:47:43Z</dcterms:modified>
</cp:coreProperties>
</file>