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418" r:id="rId3"/>
    <p:sldId id="416" r:id="rId4"/>
    <p:sldId id="417" r:id="rId5"/>
    <p:sldId id="421" r:id="rId6"/>
    <p:sldId id="419" r:id="rId7"/>
    <p:sldId id="420" r:id="rId8"/>
    <p:sldId id="422" r:id="rId9"/>
  </p:sldIdLst>
  <p:sldSz cx="9144000" cy="6858000" type="screen4x3"/>
  <p:notesSz cx="6858000" cy="9144000"/>
  <p:defaultTextStyle>
    <a:defPPr>
      <a:defRPr lang="en-US"/>
    </a:defPPr>
    <a:lvl1pPr marL="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79AEE-56E5-C643-AFD3-B3CEDFCD85DB}" type="datetimeFigureOut">
              <a:rPr lang="en-US" smtClean="0"/>
              <a:t>5/17/14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F9F97-FE31-6443-A0D4-48048426B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8FB6D-67A8-9742-853A-977A812D2502}" type="datetimeFigureOut">
              <a:rPr lang="en-US" smtClean="0"/>
              <a:t>5/17/14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64DE2-3218-544F-90FE-03E11B81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464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F05-9980-CA40-ABA5-BD20C46A9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8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F05-9980-CA40-ABA5-BD20C46A9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0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F05-9980-CA40-ABA5-BD20C46A9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9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F05-9980-CA40-ABA5-BD20C46A9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6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F05-9980-CA40-ABA5-BD20C46A9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5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F05-9980-CA40-ABA5-BD20C46A9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27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F05-9980-CA40-ABA5-BD20C46A9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7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F05-9980-CA40-ABA5-BD20C46A9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8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F05-9980-CA40-ABA5-BD20C46A9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7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F05-9980-CA40-ABA5-BD20C46A9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1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F05-9980-CA40-ABA5-BD20C46A9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8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21,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Tom Gaisser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39F05-9980-CA40-ABA5-BD20C46A9C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IceCubeLogo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3" y="150284"/>
            <a:ext cx="928116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1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1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4571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267" y="2211915"/>
            <a:ext cx="8517467" cy="1470025"/>
          </a:xfrm>
        </p:spPr>
        <p:txBody>
          <a:bodyPr/>
          <a:lstStyle/>
          <a:p>
            <a:r>
              <a:rPr lang="en-US" dirty="0" smtClean="0"/>
              <a:t>Cosmic neutrinos &amp; cosmic particles in IceCube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0028" y="3886199"/>
            <a:ext cx="5207000" cy="19628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Master class on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Neutrino Astronomy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Welcome!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" name="Picture 3" descr="IceCube_horizont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" y="20822"/>
            <a:ext cx="8128000" cy="21463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F05-9980-CA40-ABA5-BD20C46A9CBF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 descr="nsf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97715"/>
            <a:ext cx="2108200" cy="2120900"/>
          </a:xfrm>
          <a:prstGeom prst="rect">
            <a:avLst/>
          </a:prstGeom>
        </p:spPr>
      </p:pic>
      <p:pic>
        <p:nvPicPr>
          <p:cNvPr id="9" name="Picture 8" descr="InterlockingUD1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31" y="4031429"/>
            <a:ext cx="1511931" cy="19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7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2014</a:t>
            </a:r>
            <a:endParaRPr lang="en-US"/>
          </a:p>
        </p:txBody>
      </p:sp>
      <p:sp>
        <p:nvSpPr>
          <p:cNvPr id="1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1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0FB4-826A-5F48-B21F-D906916396A5}" type="slidenum">
              <a:rPr lang="en-US"/>
              <a:pPr/>
              <a:t>2</a:t>
            </a:fld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142"/>
            <a:ext cx="9190071" cy="623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612" name="Text Box 108"/>
          <p:cNvSpPr txBox="1">
            <a:spLocks noChangeArrowheads="1"/>
          </p:cNvSpPr>
          <p:nvPr/>
        </p:nvSpPr>
        <p:spPr bwMode="auto">
          <a:xfrm>
            <a:off x="1" y="152400"/>
            <a:ext cx="184644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r>
              <a:rPr lang="en-US" b="1" dirty="0" smtClean="0">
                <a:latin typeface="Courier New" charset="0"/>
              </a:rPr>
              <a:t> </a:t>
            </a:r>
            <a:endParaRPr lang="en-US" b="1" dirty="0">
              <a:latin typeface="Courier New" charset="0"/>
            </a:endParaRPr>
          </a:p>
        </p:txBody>
      </p:sp>
      <p:sp>
        <p:nvSpPr>
          <p:cNvPr id="21614" name="Text Box 110"/>
          <p:cNvSpPr txBox="1">
            <a:spLocks noChangeArrowheads="1"/>
          </p:cNvSpPr>
          <p:nvPr/>
        </p:nvSpPr>
        <p:spPr bwMode="auto">
          <a:xfrm>
            <a:off x="593726" y="3809384"/>
            <a:ext cx="1428298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r>
              <a:rPr lang="en-US" dirty="0"/>
              <a:t>South Pole</a:t>
            </a:r>
          </a:p>
          <a:p>
            <a:r>
              <a:rPr lang="en-US" dirty="0"/>
              <a:t> 2835 </a:t>
            </a:r>
            <a:r>
              <a:rPr lang="en-US" dirty="0" err="1"/>
              <a:t>m.a.s.l</a:t>
            </a:r>
            <a:r>
              <a:rPr lang="en-US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6533" y="6149076"/>
            <a:ext cx="184644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4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2014</a:t>
            </a:r>
            <a:endParaRPr lang="en-US"/>
          </a:p>
        </p:txBody>
      </p:sp>
      <p:sp>
        <p:nvSpPr>
          <p:cNvPr id="1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1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0FB4-826A-5F48-B21F-D906916396A5}" type="slidenum">
              <a:rPr lang="en-US"/>
              <a:pPr/>
              <a:t>3</a:t>
            </a:fld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6799"/>
            <a:ext cx="9144000" cy="610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1515" name="Group 11"/>
          <p:cNvGrpSpPr>
            <a:grpSpLocks/>
          </p:cNvGrpSpPr>
          <p:nvPr/>
        </p:nvGrpSpPr>
        <p:grpSpPr bwMode="auto">
          <a:xfrm>
            <a:off x="3962401" y="1600200"/>
            <a:ext cx="5043488" cy="4724400"/>
            <a:chOff x="2496" y="1008"/>
            <a:chExt cx="3177" cy="2976"/>
          </a:xfrm>
        </p:grpSpPr>
        <p:pic>
          <p:nvPicPr>
            <p:cNvPr id="21516" name="Picture 12" descr="Array-Publication-cropp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008"/>
              <a:ext cx="3072" cy="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4992" y="1488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Courier New" charset="0"/>
                </a:rPr>
                <a:t>IceTop</a:t>
              </a:r>
            </a:p>
          </p:txBody>
        </p:sp>
        <p:sp>
          <p:nvSpPr>
            <p:cNvPr id="21518" name="Text Box 14"/>
            <p:cNvSpPr txBox="1">
              <a:spLocks noChangeArrowheads="1"/>
            </p:cNvSpPr>
            <p:nvPr/>
          </p:nvSpPr>
          <p:spPr bwMode="auto">
            <a:xfrm>
              <a:off x="5088" y="2640"/>
              <a:ext cx="58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Courier New" charset="0"/>
                </a:rPr>
                <a:t>1450 m</a:t>
              </a:r>
            </a:p>
          </p:txBody>
        </p:sp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>
              <a:off x="5078" y="3457"/>
              <a:ext cx="58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Courier New" charset="0"/>
                </a:rPr>
                <a:t>2450 m</a:t>
              </a:r>
            </a:p>
          </p:txBody>
        </p:sp>
      </p:grpSp>
      <p:grpSp>
        <p:nvGrpSpPr>
          <p:cNvPr id="21520" name="Group 16"/>
          <p:cNvGrpSpPr>
            <a:grpSpLocks/>
          </p:cNvGrpSpPr>
          <p:nvPr/>
        </p:nvGrpSpPr>
        <p:grpSpPr bwMode="auto">
          <a:xfrm>
            <a:off x="4572000" y="-609600"/>
            <a:ext cx="3810000" cy="7239000"/>
            <a:chOff x="2832" y="-384"/>
            <a:chExt cx="2400" cy="4560"/>
          </a:xfrm>
        </p:grpSpPr>
        <p:grpSp>
          <p:nvGrpSpPr>
            <p:cNvPr id="21521" name="Group 17"/>
            <p:cNvGrpSpPr>
              <a:grpSpLocks/>
            </p:cNvGrpSpPr>
            <p:nvPr/>
          </p:nvGrpSpPr>
          <p:grpSpPr bwMode="auto">
            <a:xfrm>
              <a:off x="3199" y="-384"/>
              <a:ext cx="2033" cy="4560"/>
              <a:chOff x="3024" y="-240"/>
              <a:chExt cx="2033" cy="4560"/>
            </a:xfrm>
          </p:grpSpPr>
          <p:grpSp>
            <p:nvGrpSpPr>
              <p:cNvPr id="21522" name="Group 18"/>
              <p:cNvGrpSpPr>
                <a:grpSpLocks/>
              </p:cNvGrpSpPr>
              <p:nvPr/>
            </p:nvGrpSpPr>
            <p:grpSpPr bwMode="auto">
              <a:xfrm rot="-681421">
                <a:off x="3761" y="-240"/>
                <a:ext cx="1296" cy="1887"/>
                <a:chOff x="624" y="-528"/>
                <a:chExt cx="2976" cy="4157"/>
              </a:xfrm>
            </p:grpSpPr>
            <p:grpSp>
              <p:nvGrpSpPr>
                <p:cNvPr id="21523" name="Group 19"/>
                <p:cNvGrpSpPr>
                  <a:grpSpLocks/>
                </p:cNvGrpSpPr>
                <p:nvPr/>
              </p:nvGrpSpPr>
              <p:grpSpPr bwMode="auto">
                <a:xfrm>
                  <a:off x="624" y="-528"/>
                  <a:ext cx="2976" cy="4157"/>
                  <a:chOff x="624" y="-528"/>
                  <a:chExt cx="2976" cy="4157"/>
                </a:xfrm>
              </p:grpSpPr>
              <p:sp>
                <p:nvSpPr>
                  <p:cNvPr id="21524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32" y="-528"/>
                    <a:ext cx="768" cy="1248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1525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624" y="672"/>
                    <a:ext cx="2333" cy="2957"/>
                    <a:chOff x="1296" y="1261"/>
                    <a:chExt cx="2333" cy="2957"/>
                  </a:xfrm>
                </p:grpSpPr>
                <p:sp>
                  <p:nvSpPr>
                    <p:cNvPr id="21526" name="Line 22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3206" y="1277"/>
                      <a:ext cx="347" cy="309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27" name="Line 23"/>
                    <p:cNvSpPr>
                      <a:spLocks noChangeShapeType="1"/>
                    </p:cNvSpPr>
                    <p:nvPr/>
                  </p:nvSpPr>
                  <p:spPr bwMode="auto">
                    <a:xfrm rot="21391733" flipV="1">
                      <a:off x="2840" y="1607"/>
                      <a:ext cx="391" cy="4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28" name="Line 24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364" y="2162"/>
                      <a:ext cx="521" cy="8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29" name="Line 25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140" y="3066"/>
                      <a:ext cx="261" cy="30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0" name="Line 26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1631" y="1313"/>
                      <a:ext cx="1998" cy="277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1" name="Line 27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1488" y="1632"/>
                      <a:ext cx="1781" cy="242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2" name="Line 28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1296" y="1638"/>
                      <a:ext cx="1998" cy="255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3" name="Line 29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1513" y="3047"/>
                      <a:ext cx="912" cy="117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4" name="Line 30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724" y="2645"/>
                      <a:ext cx="217" cy="34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5" name="Line 31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3058" y="1582"/>
                      <a:ext cx="217" cy="56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6" name="Line 32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3145" y="1663"/>
                      <a:ext cx="217" cy="3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7" name="Line 33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583" y="2393"/>
                      <a:ext cx="217" cy="47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8" name="Line 34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342" y="1916"/>
                      <a:ext cx="651" cy="6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9" name="Line 35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603" y="1952"/>
                      <a:ext cx="391" cy="60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0" name="Line 36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282" y="2581"/>
                      <a:ext cx="347" cy="21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1" name="Line 37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382" y="2664"/>
                      <a:ext cx="304" cy="47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2" name="Line 38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257" y="2886"/>
                      <a:ext cx="390" cy="2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3" name="Line 39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082" y="2815"/>
                      <a:ext cx="217" cy="34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4" name="Line 40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3338" y="1261"/>
                      <a:ext cx="217" cy="39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5" name="Line 41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3248" y="1263"/>
                      <a:ext cx="304" cy="30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6" name="Line 42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966" y="1669"/>
                      <a:ext cx="391" cy="21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7" name="Line 43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973" y="1712"/>
                      <a:ext cx="391" cy="34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8" name="Line 44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762" y="1634"/>
                      <a:ext cx="521" cy="7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9" name="Line 45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917" y="2157"/>
                      <a:ext cx="174" cy="5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0" name="Line 46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659" y="2165"/>
                      <a:ext cx="434" cy="56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1" name="Line 47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610" y="2077"/>
                      <a:ext cx="565" cy="56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2" name="Line 48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112" y="2594"/>
                      <a:ext cx="261" cy="34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3" name="Line 49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256" y="2582"/>
                      <a:ext cx="390" cy="7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4" name="Line 50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718" y="2644"/>
                      <a:ext cx="261" cy="1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5" name="Line 51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352" y="2883"/>
                      <a:ext cx="303" cy="47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6" name="Line 52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352" y="2793"/>
                      <a:ext cx="390" cy="65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7" name="Line 53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1737" y="2825"/>
                      <a:ext cx="564" cy="39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8" name="Line 54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049" y="2951"/>
                      <a:ext cx="86" cy="39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9" name="Line 55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450" y="3007"/>
                      <a:ext cx="304" cy="60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60" name="Line 56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1975" y="3122"/>
                      <a:ext cx="304" cy="47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61" name="Line 57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1582" y="3237"/>
                      <a:ext cx="174" cy="21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562" name="AutoShape 58"/>
                <p:cNvSpPr>
                  <a:spLocks noChangeArrowheads="1"/>
                </p:cNvSpPr>
                <p:nvPr/>
              </p:nvSpPr>
              <p:spPr bwMode="auto">
                <a:xfrm>
                  <a:off x="2544" y="624"/>
                  <a:ext cx="434" cy="432"/>
                </a:xfrm>
                <a:prstGeom prst="irregularSeal1">
                  <a:avLst/>
                </a:prstGeom>
                <a:solidFill>
                  <a:srgbClr val="FFFF00"/>
                </a:solidFill>
                <a:ln w="9525">
                  <a:solidFill>
                    <a:srgbClr val="FF0F2B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563" name="Line 59"/>
              <p:cNvSpPr>
                <a:spLocks noChangeShapeType="1"/>
              </p:cNvSpPr>
              <p:nvPr/>
            </p:nvSpPr>
            <p:spPr bwMode="auto">
              <a:xfrm flipH="1">
                <a:off x="3024" y="1712"/>
                <a:ext cx="1056" cy="260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4" name="Line 60"/>
              <p:cNvSpPr>
                <a:spLocks noChangeShapeType="1"/>
              </p:cNvSpPr>
              <p:nvPr/>
            </p:nvSpPr>
            <p:spPr bwMode="auto">
              <a:xfrm flipH="1">
                <a:off x="3312" y="1761"/>
                <a:ext cx="672" cy="164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65" name="Text Box 61"/>
            <p:cNvSpPr txBox="1">
              <a:spLocks noChangeArrowheads="1"/>
            </p:cNvSpPr>
            <p:nvPr/>
          </p:nvSpPr>
          <p:spPr bwMode="auto">
            <a:xfrm>
              <a:off x="2832" y="96"/>
              <a:ext cx="17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/>
                <a:t>Cosmic ray showers from above</a:t>
              </a:r>
            </a:p>
          </p:txBody>
        </p:sp>
      </p:grpSp>
      <p:grpSp>
        <p:nvGrpSpPr>
          <p:cNvPr id="21566" name="Group 62"/>
          <p:cNvGrpSpPr>
            <a:grpSpLocks/>
          </p:cNvGrpSpPr>
          <p:nvPr/>
        </p:nvGrpSpPr>
        <p:grpSpPr bwMode="auto">
          <a:xfrm>
            <a:off x="374650" y="3352800"/>
            <a:ext cx="8769350" cy="3276600"/>
            <a:chOff x="236" y="2112"/>
            <a:chExt cx="5524" cy="2064"/>
          </a:xfrm>
        </p:grpSpPr>
        <p:grpSp>
          <p:nvGrpSpPr>
            <p:cNvPr id="21567" name="Group 63"/>
            <p:cNvGrpSpPr>
              <a:grpSpLocks/>
            </p:cNvGrpSpPr>
            <p:nvPr/>
          </p:nvGrpSpPr>
          <p:grpSpPr bwMode="auto">
            <a:xfrm rot="-6481382">
              <a:off x="2733" y="1149"/>
              <a:ext cx="1346" cy="4708"/>
              <a:chOff x="826" y="158"/>
              <a:chExt cx="1346" cy="4708"/>
            </a:xfrm>
          </p:grpSpPr>
          <p:grpSp>
            <p:nvGrpSpPr>
              <p:cNvPr id="21568" name="Group 64"/>
              <p:cNvGrpSpPr>
                <a:grpSpLocks/>
              </p:cNvGrpSpPr>
              <p:nvPr/>
            </p:nvGrpSpPr>
            <p:grpSpPr bwMode="auto">
              <a:xfrm rot="-2138939">
                <a:off x="826" y="158"/>
                <a:ext cx="1296" cy="1887"/>
                <a:chOff x="624" y="-528"/>
                <a:chExt cx="2976" cy="4157"/>
              </a:xfrm>
            </p:grpSpPr>
            <p:grpSp>
              <p:nvGrpSpPr>
                <p:cNvPr id="21569" name="Group 65"/>
                <p:cNvGrpSpPr>
                  <a:grpSpLocks/>
                </p:cNvGrpSpPr>
                <p:nvPr/>
              </p:nvGrpSpPr>
              <p:grpSpPr bwMode="auto">
                <a:xfrm>
                  <a:off x="624" y="-528"/>
                  <a:ext cx="2976" cy="4157"/>
                  <a:chOff x="624" y="-528"/>
                  <a:chExt cx="2976" cy="4157"/>
                </a:xfrm>
              </p:grpSpPr>
              <p:sp>
                <p:nvSpPr>
                  <p:cNvPr id="21570" name="Line 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32" y="-528"/>
                    <a:ext cx="768" cy="1248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1571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624" y="672"/>
                    <a:ext cx="2333" cy="2957"/>
                    <a:chOff x="1296" y="1261"/>
                    <a:chExt cx="2333" cy="2957"/>
                  </a:xfrm>
                </p:grpSpPr>
                <p:sp>
                  <p:nvSpPr>
                    <p:cNvPr id="21572" name="Line 68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3206" y="1277"/>
                      <a:ext cx="347" cy="309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3" name="Line 69"/>
                    <p:cNvSpPr>
                      <a:spLocks noChangeShapeType="1"/>
                    </p:cNvSpPr>
                    <p:nvPr/>
                  </p:nvSpPr>
                  <p:spPr bwMode="auto">
                    <a:xfrm rot="21391733" flipV="1">
                      <a:off x="2840" y="1607"/>
                      <a:ext cx="391" cy="4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4" name="Line 70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364" y="2162"/>
                      <a:ext cx="521" cy="8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5" name="Line 71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140" y="3066"/>
                      <a:ext cx="261" cy="30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6" name="Line 72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1631" y="1313"/>
                      <a:ext cx="1998" cy="277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7" name="Line 73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1488" y="1632"/>
                      <a:ext cx="1781" cy="242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8" name="Line 74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1296" y="1638"/>
                      <a:ext cx="1998" cy="255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9" name="Line 75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1513" y="3047"/>
                      <a:ext cx="912" cy="117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0" name="Line 76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724" y="2645"/>
                      <a:ext cx="217" cy="34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1" name="Line 77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3058" y="1582"/>
                      <a:ext cx="217" cy="56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2" name="Line 78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3145" y="1663"/>
                      <a:ext cx="217" cy="3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3" name="Line 79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583" y="2393"/>
                      <a:ext cx="217" cy="47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4" name="Line 80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342" y="1916"/>
                      <a:ext cx="651" cy="6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5" name="Line 81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603" y="1952"/>
                      <a:ext cx="391" cy="60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6" name="Line 82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282" y="2581"/>
                      <a:ext cx="347" cy="21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7" name="Line 83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382" y="2664"/>
                      <a:ext cx="304" cy="47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8" name="Line 84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257" y="2886"/>
                      <a:ext cx="390" cy="2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9" name="Line 85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082" y="2815"/>
                      <a:ext cx="217" cy="34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0" name="Line 86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3338" y="1261"/>
                      <a:ext cx="217" cy="39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1" name="Line 87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3248" y="1263"/>
                      <a:ext cx="304" cy="30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2" name="Line 88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966" y="1669"/>
                      <a:ext cx="391" cy="21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3" name="Line 89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973" y="1712"/>
                      <a:ext cx="391" cy="34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4" name="Line 90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762" y="1634"/>
                      <a:ext cx="521" cy="7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5" name="Line 91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917" y="2157"/>
                      <a:ext cx="174" cy="5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6" name="Line 92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659" y="2165"/>
                      <a:ext cx="434" cy="56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7" name="Line 93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610" y="2077"/>
                      <a:ext cx="565" cy="56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8" name="Line 94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112" y="2594"/>
                      <a:ext cx="261" cy="34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9" name="Line 95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256" y="2582"/>
                      <a:ext cx="390" cy="7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0" name="Line 96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718" y="2644"/>
                      <a:ext cx="261" cy="1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1" name="Line 97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352" y="2883"/>
                      <a:ext cx="303" cy="47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2" name="Line 98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352" y="2793"/>
                      <a:ext cx="390" cy="65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3" name="Line 99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1737" y="2825"/>
                      <a:ext cx="564" cy="39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4" name="Line 100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049" y="2951"/>
                      <a:ext cx="86" cy="39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5" name="Line 101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2450" y="3007"/>
                      <a:ext cx="304" cy="60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6" name="Line 102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1975" y="3122"/>
                      <a:ext cx="304" cy="47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07" name="Line 103"/>
                    <p:cNvSpPr>
                      <a:spLocks noChangeShapeType="1"/>
                    </p:cNvSpPr>
                    <p:nvPr/>
                  </p:nvSpPr>
                  <p:spPr bwMode="auto">
                    <a:xfrm rot="21391733" flipH="1">
                      <a:off x="1582" y="3237"/>
                      <a:ext cx="174" cy="21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608" name="AutoShape 104"/>
                <p:cNvSpPr>
                  <a:spLocks noChangeArrowheads="1"/>
                </p:cNvSpPr>
                <p:nvPr/>
              </p:nvSpPr>
              <p:spPr bwMode="auto">
                <a:xfrm>
                  <a:off x="2544" y="624"/>
                  <a:ext cx="434" cy="432"/>
                </a:xfrm>
                <a:prstGeom prst="irregularSeal1">
                  <a:avLst/>
                </a:prstGeom>
                <a:solidFill>
                  <a:srgbClr val="FFFF00"/>
                </a:solidFill>
                <a:ln w="9525">
                  <a:solidFill>
                    <a:srgbClr val="FF0F2B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609" name="Line 105"/>
              <p:cNvSpPr>
                <a:spLocks noChangeShapeType="1"/>
              </p:cNvSpPr>
              <p:nvPr/>
            </p:nvSpPr>
            <p:spPr bwMode="auto">
              <a:xfrm rot="20142481" flipH="1">
                <a:off x="1116" y="2258"/>
                <a:ext cx="1056" cy="260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10" name="Text Box 106"/>
            <p:cNvSpPr txBox="1">
              <a:spLocks noChangeArrowheads="1"/>
            </p:cNvSpPr>
            <p:nvPr/>
          </p:nvSpPr>
          <p:spPr bwMode="auto">
            <a:xfrm>
              <a:off x="236" y="2112"/>
              <a:ext cx="18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Neutrinos from all directions</a:t>
              </a:r>
            </a:p>
          </p:txBody>
        </p:sp>
      </p:grpSp>
      <p:sp>
        <p:nvSpPr>
          <p:cNvPr id="21611" name="Text Box 107"/>
          <p:cNvSpPr txBox="1">
            <a:spLocks noChangeArrowheads="1"/>
          </p:cNvSpPr>
          <p:nvPr/>
        </p:nvSpPr>
        <p:spPr bwMode="auto">
          <a:xfrm>
            <a:off x="593726" y="3722688"/>
            <a:ext cx="3342764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i="1" dirty="0" smtClean="0"/>
              <a:t> </a:t>
            </a:r>
            <a:r>
              <a:rPr lang="en-US" sz="1600" i="1" dirty="0">
                <a:latin typeface="Symbol" charset="0"/>
              </a:rPr>
              <a:t>n</a:t>
            </a:r>
            <a:r>
              <a:rPr lang="en-US" sz="1600" i="1" baseline="-25000" dirty="0">
                <a:latin typeface="Symbol" charset="0"/>
              </a:rPr>
              <a:t>m</a:t>
            </a:r>
            <a:r>
              <a:rPr lang="en-US" sz="1600" i="1" dirty="0"/>
              <a:t>-induced </a:t>
            </a:r>
            <a:r>
              <a:rPr lang="en-US" sz="1600" i="1" dirty="0" smtClean="0">
                <a:latin typeface="Symbol" charset="0"/>
              </a:rPr>
              <a:t>m</a:t>
            </a:r>
            <a:r>
              <a:rPr lang="en-US" sz="1600" i="1" dirty="0" smtClean="0"/>
              <a:t> (from below)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/>
              <a:t> </a:t>
            </a:r>
            <a:r>
              <a:rPr lang="en-US" sz="1600" i="1" dirty="0" smtClean="0"/>
              <a:t>all flavors starting inside detector</a:t>
            </a:r>
            <a:endParaRPr lang="en-US" sz="1600" i="1" dirty="0"/>
          </a:p>
        </p:txBody>
      </p:sp>
      <p:sp>
        <p:nvSpPr>
          <p:cNvPr id="21612" name="Text Box 108"/>
          <p:cNvSpPr txBox="1">
            <a:spLocks noChangeArrowheads="1"/>
          </p:cNvSpPr>
          <p:nvPr/>
        </p:nvSpPr>
        <p:spPr bwMode="auto">
          <a:xfrm>
            <a:off x="1" y="152400"/>
            <a:ext cx="4173266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/>
          <a:p>
            <a:r>
              <a:rPr lang="en-US" sz="2400" b="1" dirty="0" smtClean="0">
                <a:latin typeface="+mj-lt"/>
              </a:rPr>
              <a:t>IceCube is a particle detector</a:t>
            </a:r>
            <a:r>
              <a:rPr lang="en-US" sz="2400" b="1" dirty="0" smtClean="0">
                <a:latin typeface="+mj-lt"/>
              </a:rPr>
              <a:t>.  It looks at particles from cosmic accelerators.</a:t>
            </a:r>
            <a:endParaRPr lang="en-US" sz="2400" b="1" dirty="0">
              <a:latin typeface="+mj-lt"/>
            </a:endParaRPr>
          </a:p>
          <a:p>
            <a:r>
              <a:rPr lang="en-US" b="1" dirty="0" smtClean="0">
                <a:latin typeface="Courier New" charset="0"/>
              </a:rPr>
              <a:t> </a:t>
            </a:r>
            <a:endParaRPr lang="en-US" b="1" dirty="0">
              <a:latin typeface="Courier New" charset="0"/>
            </a:endParaRPr>
          </a:p>
        </p:txBody>
      </p:sp>
      <p:sp>
        <p:nvSpPr>
          <p:cNvPr id="21613" name="Text Box 109"/>
          <p:cNvSpPr txBox="1">
            <a:spLocks noChangeArrowheads="1"/>
          </p:cNvSpPr>
          <p:nvPr/>
        </p:nvSpPr>
        <p:spPr bwMode="auto">
          <a:xfrm>
            <a:off x="7985125" y="4802188"/>
            <a:ext cx="1046558" cy="61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r>
              <a:rPr lang="en-US" sz="1600" b="1">
                <a:latin typeface="Courier New" charset="0"/>
              </a:rPr>
              <a:t>IceCube</a:t>
            </a:r>
          </a:p>
          <a:p>
            <a:endParaRPr lang="en-US"/>
          </a:p>
        </p:txBody>
      </p:sp>
      <p:sp>
        <p:nvSpPr>
          <p:cNvPr id="21614" name="Text Box 110"/>
          <p:cNvSpPr txBox="1">
            <a:spLocks noChangeArrowheads="1"/>
          </p:cNvSpPr>
          <p:nvPr/>
        </p:nvSpPr>
        <p:spPr bwMode="auto">
          <a:xfrm>
            <a:off x="593726" y="2474913"/>
            <a:ext cx="1428298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r>
              <a:rPr lang="en-US"/>
              <a:t>South Pole</a:t>
            </a:r>
          </a:p>
          <a:p>
            <a:r>
              <a:rPr lang="en-US"/>
              <a:t> 2835 m.a.s.l.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6533" y="6149076"/>
            <a:ext cx="2071541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Atmospheric muons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5" name="AutoShape 104"/>
          <p:cNvSpPr>
            <a:spLocks noChangeArrowheads="1"/>
          </p:cNvSpPr>
          <p:nvPr/>
        </p:nvSpPr>
        <p:spPr bwMode="auto">
          <a:xfrm rot="12979679">
            <a:off x="6344271" y="5177102"/>
            <a:ext cx="300038" cy="311307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0F2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11" grpId="0"/>
      <p:bldP spid="21612" grpId="0"/>
      <p:bldP spid="1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2014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Gaisser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248C-BBA7-A746-9E77-847E562D16EC}" type="slidenum">
              <a:rPr lang="en-US"/>
              <a:pPr/>
              <a:t>4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24072" y="0"/>
            <a:ext cx="8229600" cy="914400"/>
          </a:xfrm>
        </p:spPr>
        <p:txBody>
          <a:bodyPr/>
          <a:lstStyle/>
          <a:p>
            <a:r>
              <a:rPr lang="en-US" dirty="0"/>
              <a:t>Neutrinos interact feebly—why?</a:t>
            </a:r>
          </a:p>
        </p:txBody>
      </p:sp>
      <p:pic>
        <p:nvPicPr>
          <p:cNvPr id="63491" name="Picture 3" descr="simplemodel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264941"/>
            <a:ext cx="2743200" cy="2990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4772026" y="1273200"/>
            <a:ext cx="2871788" cy="2898775"/>
            <a:chOff x="2880" y="1063"/>
            <a:chExt cx="1809" cy="1826"/>
          </a:xfrm>
        </p:grpSpPr>
        <p:sp>
          <p:nvSpPr>
            <p:cNvPr id="63493" name="Line 5"/>
            <p:cNvSpPr>
              <a:spLocks noChangeShapeType="1"/>
            </p:cNvSpPr>
            <p:nvPr/>
          </p:nvSpPr>
          <p:spPr bwMode="auto">
            <a:xfrm>
              <a:off x="2880" y="1392"/>
              <a:ext cx="91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4" name="Line 6"/>
            <p:cNvSpPr>
              <a:spLocks noChangeShapeType="1"/>
            </p:cNvSpPr>
            <p:nvPr/>
          </p:nvSpPr>
          <p:spPr bwMode="auto">
            <a:xfrm flipV="1">
              <a:off x="3792" y="1392"/>
              <a:ext cx="72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auto">
            <a:xfrm>
              <a:off x="3640" y="1680"/>
              <a:ext cx="160" cy="576"/>
            </a:xfrm>
            <a:custGeom>
              <a:avLst/>
              <a:gdLst>
                <a:gd name="T0" fmla="*/ 56 w 160"/>
                <a:gd name="T1" fmla="*/ 576 h 576"/>
                <a:gd name="T2" fmla="*/ 8 w 160"/>
                <a:gd name="T3" fmla="*/ 528 h 576"/>
                <a:gd name="T4" fmla="*/ 56 w 160"/>
                <a:gd name="T5" fmla="*/ 480 h 576"/>
                <a:gd name="T6" fmla="*/ 8 w 160"/>
                <a:gd name="T7" fmla="*/ 432 h 576"/>
                <a:gd name="T8" fmla="*/ 104 w 160"/>
                <a:gd name="T9" fmla="*/ 384 h 576"/>
                <a:gd name="T10" fmla="*/ 56 w 160"/>
                <a:gd name="T11" fmla="*/ 336 h 576"/>
                <a:gd name="T12" fmla="*/ 104 w 160"/>
                <a:gd name="T13" fmla="*/ 288 h 576"/>
                <a:gd name="T14" fmla="*/ 56 w 160"/>
                <a:gd name="T15" fmla="*/ 192 h 576"/>
                <a:gd name="T16" fmla="*/ 152 w 160"/>
                <a:gd name="T17" fmla="*/ 144 h 576"/>
                <a:gd name="T18" fmla="*/ 104 w 160"/>
                <a:gd name="T19" fmla="*/ 48 h 576"/>
                <a:gd name="T20" fmla="*/ 152 w 160"/>
                <a:gd name="T2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576">
                  <a:moveTo>
                    <a:pt x="56" y="576"/>
                  </a:moveTo>
                  <a:cubicBezTo>
                    <a:pt x="32" y="560"/>
                    <a:pt x="8" y="544"/>
                    <a:pt x="8" y="528"/>
                  </a:cubicBezTo>
                  <a:cubicBezTo>
                    <a:pt x="8" y="512"/>
                    <a:pt x="56" y="496"/>
                    <a:pt x="56" y="480"/>
                  </a:cubicBezTo>
                  <a:cubicBezTo>
                    <a:pt x="56" y="464"/>
                    <a:pt x="0" y="448"/>
                    <a:pt x="8" y="432"/>
                  </a:cubicBezTo>
                  <a:cubicBezTo>
                    <a:pt x="16" y="416"/>
                    <a:pt x="96" y="400"/>
                    <a:pt x="104" y="384"/>
                  </a:cubicBezTo>
                  <a:cubicBezTo>
                    <a:pt x="112" y="368"/>
                    <a:pt x="56" y="352"/>
                    <a:pt x="56" y="336"/>
                  </a:cubicBezTo>
                  <a:cubicBezTo>
                    <a:pt x="56" y="320"/>
                    <a:pt x="104" y="312"/>
                    <a:pt x="104" y="288"/>
                  </a:cubicBezTo>
                  <a:cubicBezTo>
                    <a:pt x="104" y="264"/>
                    <a:pt x="48" y="216"/>
                    <a:pt x="56" y="192"/>
                  </a:cubicBezTo>
                  <a:cubicBezTo>
                    <a:pt x="64" y="168"/>
                    <a:pt x="144" y="168"/>
                    <a:pt x="152" y="144"/>
                  </a:cubicBezTo>
                  <a:cubicBezTo>
                    <a:pt x="160" y="120"/>
                    <a:pt x="104" y="72"/>
                    <a:pt x="104" y="48"/>
                  </a:cubicBezTo>
                  <a:cubicBezTo>
                    <a:pt x="104" y="24"/>
                    <a:pt x="128" y="12"/>
                    <a:pt x="15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Line 8"/>
            <p:cNvSpPr>
              <a:spLocks noChangeShapeType="1"/>
            </p:cNvSpPr>
            <p:nvPr/>
          </p:nvSpPr>
          <p:spPr bwMode="auto">
            <a:xfrm flipV="1">
              <a:off x="2976" y="2256"/>
              <a:ext cx="72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Line 9"/>
            <p:cNvSpPr>
              <a:spLocks noChangeShapeType="1"/>
            </p:cNvSpPr>
            <p:nvPr/>
          </p:nvSpPr>
          <p:spPr bwMode="auto">
            <a:xfrm>
              <a:off x="3696" y="2256"/>
              <a:ext cx="72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Text Box 10"/>
            <p:cNvSpPr txBox="1">
              <a:spLocks noChangeArrowheads="1"/>
            </p:cNvSpPr>
            <p:nvPr/>
          </p:nvSpPr>
          <p:spPr bwMode="auto">
            <a:xfrm>
              <a:off x="3926" y="1879"/>
              <a:ext cx="76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dirty="0"/>
                <a:t>Force </a:t>
              </a:r>
              <a:r>
                <a:rPr lang="en-US" sz="1400" dirty="0" smtClean="0"/>
                <a:t>carrier</a:t>
              </a:r>
              <a:endParaRPr lang="en-US" sz="1400" dirty="0"/>
            </a:p>
          </p:txBody>
        </p:sp>
        <p:sp>
          <p:nvSpPr>
            <p:cNvPr id="63499" name="Text Box 11"/>
            <p:cNvSpPr txBox="1">
              <a:spLocks noChangeArrowheads="1"/>
            </p:cNvSpPr>
            <p:nvPr/>
          </p:nvSpPr>
          <p:spPr bwMode="auto">
            <a:xfrm>
              <a:off x="3572" y="1063"/>
              <a:ext cx="11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endParaRPr lang="en-US" sz="1400" dirty="0"/>
            </a:p>
          </p:txBody>
        </p:sp>
        <p:sp>
          <p:nvSpPr>
            <p:cNvPr id="63500" name="Text Box 12"/>
            <p:cNvSpPr txBox="1">
              <a:spLocks noChangeArrowheads="1"/>
            </p:cNvSpPr>
            <p:nvPr/>
          </p:nvSpPr>
          <p:spPr bwMode="auto">
            <a:xfrm>
              <a:off x="3638" y="2695"/>
              <a:ext cx="11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endParaRPr lang="en-US" sz="1400" dirty="0"/>
            </a:p>
          </p:txBody>
        </p:sp>
      </p:grp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838200" y="4458357"/>
            <a:ext cx="7268674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Elementary particles are point-like (without structure)</a:t>
            </a:r>
          </a:p>
          <a:p>
            <a:pPr eaLnBrk="1" hangingPunct="1"/>
            <a:r>
              <a:rPr lang="en-US" dirty="0"/>
              <a:t>Ordinary matter is composite and is mostly empty space</a:t>
            </a:r>
          </a:p>
          <a:p>
            <a:pPr eaLnBrk="1" hangingPunct="1"/>
            <a:r>
              <a:rPr lang="en-US" dirty="0"/>
              <a:t>    proton = { u u d }</a:t>
            </a:r>
          </a:p>
          <a:p>
            <a:pPr eaLnBrk="1" hangingPunct="1"/>
            <a:r>
              <a:rPr lang="en-US" dirty="0"/>
              <a:t>    neutron = { u d d }</a:t>
            </a:r>
          </a:p>
          <a:p>
            <a:pPr eaLnBrk="1" hangingPunct="1"/>
            <a:r>
              <a:rPr lang="en-US" dirty="0"/>
              <a:t>    nucleus = collection of protons and neutrons</a:t>
            </a:r>
          </a:p>
          <a:p>
            <a:pPr eaLnBrk="1" hangingPunct="1"/>
            <a:r>
              <a:rPr lang="en-US" dirty="0"/>
              <a:t>  </a:t>
            </a:r>
            <a:r>
              <a:rPr lang="en-US" dirty="0" smtClean="0"/>
              <a:t>Force is by exchange of massive W or Z with u, d quarks in the target nuclei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12" y="1616413"/>
            <a:ext cx="419100" cy="355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663428"/>
            <a:ext cx="533400" cy="3937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64" y="3649906"/>
            <a:ext cx="190500" cy="30480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63497" idx="0"/>
          </p:cNvCxnSpPr>
          <p:nvPr/>
        </p:nvCxnSpPr>
        <p:spPr>
          <a:xfrm>
            <a:off x="6067426" y="3167088"/>
            <a:ext cx="1143000" cy="401782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3497" idx="0"/>
          </p:cNvCxnSpPr>
          <p:nvPr/>
        </p:nvCxnSpPr>
        <p:spPr>
          <a:xfrm>
            <a:off x="6067426" y="3167088"/>
            <a:ext cx="1822450" cy="200891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3497" idx="0"/>
          </p:cNvCxnSpPr>
          <p:nvPr/>
        </p:nvCxnSpPr>
        <p:spPr>
          <a:xfrm>
            <a:off x="6067426" y="3167088"/>
            <a:ext cx="1447800" cy="706582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22714" y="866745"/>
            <a:ext cx="5873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Because weak force is carried by massive W,Z</a:t>
            </a:r>
            <a:endParaRPr lang="en-US" sz="2400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38" y="4164605"/>
            <a:ext cx="1928162" cy="145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7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1549"/>
          </a:xfrm>
        </p:spPr>
        <p:txBody>
          <a:bodyPr/>
          <a:lstStyle/>
          <a:p>
            <a:r>
              <a:rPr lang="en-US" dirty="0" smtClean="0"/>
              <a:t>Particle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2035"/>
            <a:ext cx="8412319" cy="4525963"/>
          </a:xfrm>
        </p:spPr>
        <p:txBody>
          <a:bodyPr/>
          <a:lstStyle/>
          <a:p>
            <a:r>
              <a:rPr lang="en-US" dirty="0" smtClean="0"/>
              <a:t>Each student’s name tag will identify her or him as a particle</a:t>
            </a:r>
          </a:p>
          <a:p>
            <a:r>
              <a:rPr lang="en-US" dirty="0" smtClean="0"/>
              <a:t>Particles may be electrically neutral or charged</a:t>
            </a:r>
          </a:p>
          <a:p>
            <a:r>
              <a:rPr lang="en-US" dirty="0" smtClean="0"/>
              <a:t>Some particles feel all three </a:t>
            </a:r>
            <a:r>
              <a:rPr lang="en-US" dirty="0" err="1" smtClean="0"/>
              <a:t>foreces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Strong, electromagnetic, weak</a:t>
            </a:r>
          </a:p>
          <a:p>
            <a:r>
              <a:rPr lang="en-US" dirty="0" smtClean="0"/>
              <a:t>Some particles feel only e-m and weak</a:t>
            </a:r>
          </a:p>
          <a:p>
            <a:r>
              <a:rPr lang="en-US" dirty="0" smtClean="0"/>
              <a:t>Some particles (neutrinos) interact only by the weak force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F05-9980-CA40-ABA5-BD20C46A9C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7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/>
          <a:lstStyle/>
          <a:p>
            <a:r>
              <a:rPr lang="en-US" dirty="0" smtClean="0"/>
              <a:t>Introductions: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F05-9980-CA40-ABA5-BD20C46A9CBF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4_TankClos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34" y="1079500"/>
            <a:ext cx="7491730" cy="56187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8212" y="1512590"/>
            <a:ext cx="153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Serap Tilav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12549" y="1512590"/>
            <a:ext cx="184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Paul Evenson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2130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F05-9980-CA40-ABA5-BD20C46A9CBF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IMG_85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6247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310018"/>
            <a:ext cx="161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James Roth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46547" y="925521"/>
            <a:ext cx="1098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Tom</a:t>
            </a:r>
          </a:p>
          <a:p>
            <a:r>
              <a:rPr lang="en-US" sz="2400" dirty="0" smtClean="0"/>
              <a:t>Gaisser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616848" y="1002139"/>
            <a:ext cx="1518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Bakhtiyar</a:t>
            </a:r>
          </a:p>
          <a:p>
            <a:r>
              <a:rPr lang="en-US" sz="2400" dirty="0" smtClean="0"/>
              <a:t>Ruzybayev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599369" y="1833136"/>
            <a:ext cx="159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Chris Elliott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03518" y="1270401"/>
            <a:ext cx="1883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Katey Shirey*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74638"/>
            <a:ext cx="2477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2010-11 season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135212" y="3099418"/>
            <a:ext cx="2464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*High school teacher from DC area, now a candidate astronaut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2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8535"/>
            <a:ext cx="8229600" cy="1143000"/>
          </a:xfrm>
        </p:spPr>
        <p:txBody>
          <a:bodyPr/>
          <a:lstStyle/>
          <a:p>
            <a:r>
              <a:rPr lang="en-US" dirty="0" smtClean="0"/>
              <a:t>Welcome to UD!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21,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Gaisser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9F05-9980-CA40-ABA5-BD20C46A9C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47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299</Words>
  <Application>Microsoft Macintosh PowerPoint</Application>
  <PresentationFormat>On-screen Show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Cosmic neutrinos &amp; cosmic particles in IceCube</vt:lpstr>
      <vt:lpstr>PowerPoint Presentation</vt:lpstr>
      <vt:lpstr>PowerPoint Presentation</vt:lpstr>
      <vt:lpstr>Neutrinos interact feebly—why?</vt:lpstr>
      <vt:lpstr>Particle theme</vt:lpstr>
      <vt:lpstr>Introductions:</vt:lpstr>
      <vt:lpstr>PowerPoint Presentation</vt:lpstr>
      <vt:lpstr>Welcome to UD!</vt:lpstr>
    </vt:vector>
  </TitlesOfParts>
  <Company>University of Delaware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IceCube Collaboration</dc:title>
  <dc:creator>Tom Gaisser</dc:creator>
  <cp:lastModifiedBy>Tom Gaisser</cp:lastModifiedBy>
  <cp:revision>154</cp:revision>
  <cp:lastPrinted>2013-09-23T14:24:41Z</cp:lastPrinted>
  <dcterms:created xsi:type="dcterms:W3CDTF">2012-07-09T20:46:50Z</dcterms:created>
  <dcterms:modified xsi:type="dcterms:W3CDTF">2014-05-17T17:39:55Z</dcterms:modified>
</cp:coreProperties>
</file>