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bin" ContentType="audio/unknown"/>
  <Override PartName="/ppt/media/audio2.bin" ContentType="audio/unknown"/>
  <Override PartName="/ppt/media/audio3.bin" ContentType="audio/unknown"/>
  <Override PartName="/ppt/embeddings/oleObject1.bin" ContentType="application/vnd.openxmlformats-officedocument.oleObject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80" r:id="rId4"/>
    <p:sldId id="256" r:id="rId5"/>
    <p:sldId id="273" r:id="rId6"/>
    <p:sldId id="270" r:id="rId7"/>
    <p:sldId id="259" r:id="rId8"/>
    <p:sldId id="257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5" r:id="rId17"/>
    <p:sldId id="263" r:id="rId18"/>
    <p:sldId id="260" r:id="rId19"/>
    <p:sldId id="261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334" autoAdjust="0"/>
  </p:normalViewPr>
  <p:slideViewPr>
    <p:cSldViewPr snapToGrid="0">
      <p:cViewPr>
        <p:scale>
          <a:sx n="76" d="100"/>
          <a:sy n="76" d="100"/>
        </p:scale>
        <p:origin x="-1032" y="-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F83A7-FE64-824A-AE1B-7FC601C99BF5}" type="datetimeFigureOut">
              <a:rPr lang="en-US" smtClean="0"/>
              <a:t>10/7/13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912EC-EF70-F941-B27E-25B3A792E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62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EF7D4C-D655-BB4C-94A9-FD6DB3FE428C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584" tIns="44792" rIns="89584" bIns="44792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5C54-2AE8-2D46-AF5C-4ADE164DC246}" type="datetimeFigureOut">
              <a:rPr lang="en-US" smtClean="0"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B849-AEFE-F447-B3EA-3BD905D7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7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5C54-2AE8-2D46-AF5C-4ADE164DC246}" type="datetimeFigureOut">
              <a:rPr lang="en-US" smtClean="0"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B849-AEFE-F447-B3EA-3BD905D7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1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5C54-2AE8-2D46-AF5C-4ADE164DC246}" type="datetimeFigureOut">
              <a:rPr lang="en-US" smtClean="0"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B849-AEFE-F447-B3EA-3BD905D7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75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B434-2079-E544-A948-D6441D8E49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A64-5E66-1247-BA9C-011EA0214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843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B434-2079-E544-A948-D6441D8E49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A64-5E66-1247-BA9C-011EA0214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3118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B434-2079-E544-A948-D6441D8E49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A64-5E66-1247-BA9C-011EA0214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952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B434-2079-E544-A948-D6441D8E49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A64-5E66-1247-BA9C-011EA0214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8485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B434-2079-E544-A948-D6441D8E49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A64-5E66-1247-BA9C-011EA0214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633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B434-2079-E544-A948-D6441D8E49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A64-5E66-1247-BA9C-011EA0214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912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B434-2079-E544-A948-D6441D8E49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A64-5E66-1247-BA9C-011EA0214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7574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B434-2079-E544-A948-D6441D8E49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A64-5E66-1247-BA9C-011EA0214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9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5C54-2AE8-2D46-AF5C-4ADE164DC246}" type="datetimeFigureOut">
              <a:rPr lang="en-US" smtClean="0"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B849-AEFE-F447-B3EA-3BD905D7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65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B434-2079-E544-A948-D6441D8E49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A64-5E66-1247-BA9C-011EA0214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862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B434-2079-E544-A948-D6441D8E49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A64-5E66-1247-BA9C-011EA0214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4499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B434-2079-E544-A948-D6441D8E49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7DA64-5E66-1247-BA9C-011EA0214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668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20F96-262B-7F4F-BCEA-40A1C1B5BCA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7525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E53F8-577F-3D42-BD2F-38EC8A85C64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98463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F1B5B-1DCA-8847-94F9-30E995B69811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04363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D56B0-C1DA-AF40-98E8-932ED72608C3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6205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B0AC6-F6AD-974F-B2E7-962C72205C51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17309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C68DB-36B6-4041-ACA3-24C43458B8B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5894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DB86F-A2E5-8F42-BCE7-296F3773ED5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2430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5C54-2AE8-2D46-AF5C-4ADE164DC246}" type="datetimeFigureOut">
              <a:rPr lang="en-US" smtClean="0"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B849-AEFE-F447-B3EA-3BD905D7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79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7E504-9EB4-DB42-8EF4-EA93C930731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37282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A115D-8857-0C49-A427-A447BC5C1306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6386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0A4DD-C447-E14E-B6C9-B905E52FEE52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57284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BBDCA-1FF8-F149-B406-FD0D268500A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02165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5E9C344-C6D5-DA42-8883-0005185D54F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576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5C54-2AE8-2D46-AF5C-4ADE164DC246}" type="datetimeFigureOut">
              <a:rPr lang="en-US" smtClean="0"/>
              <a:t>10/7/13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B849-AEFE-F447-B3EA-3BD905D7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33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5C54-2AE8-2D46-AF5C-4ADE164DC246}" type="datetimeFigureOut">
              <a:rPr lang="en-US" smtClean="0"/>
              <a:t>10/7/13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B849-AEFE-F447-B3EA-3BD905D7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5C54-2AE8-2D46-AF5C-4ADE164DC246}" type="datetimeFigureOut">
              <a:rPr lang="en-US" smtClean="0"/>
              <a:t>10/7/13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B849-AEFE-F447-B3EA-3BD905D7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5C54-2AE8-2D46-AF5C-4ADE164DC246}" type="datetimeFigureOut">
              <a:rPr lang="en-US" smtClean="0"/>
              <a:t>10/7/13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B849-AEFE-F447-B3EA-3BD905D7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38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5C54-2AE8-2D46-AF5C-4ADE164DC246}" type="datetimeFigureOut">
              <a:rPr lang="en-US" smtClean="0"/>
              <a:t>10/7/13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B849-AEFE-F447-B3EA-3BD905D7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7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5C54-2AE8-2D46-AF5C-4ADE164DC246}" type="datetimeFigureOut">
              <a:rPr lang="en-US" smtClean="0"/>
              <a:t>10/7/13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B849-AEFE-F447-B3EA-3BD905D7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D5C54-2AE8-2D46-AF5C-4ADE164DC246}" type="datetimeFigureOut">
              <a:rPr lang="en-US" smtClean="0"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8B849-AEFE-F447-B3EA-3BD905D7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2B434-2079-E544-A948-D6441D8E49E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7DA64-5E66-1247-BA9C-011EA0214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35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44A29"/>
            </a:gs>
            <a:gs pos="100000">
              <a:srgbClr val="196D1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44098A7-EDC2-D441-BC96-B616F78A68C1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7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audio" Target="../media/audio2.bin"/><Relationship Id="rId5" Type="http://schemas.openxmlformats.org/officeDocument/2006/relationships/audio" Target="../media/audio3.bin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gi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tiff"/><Relationship Id="rId5" Type="http://schemas.openxmlformats.org/officeDocument/2006/relationships/oleObject" Target="../embeddings/oleObject1.bin"/><Relationship Id="rId6" Type="http://schemas.openxmlformats.org/officeDocument/2006/relationships/image" Target="../media/image23.emf"/><Relationship Id="rId7" Type="http://schemas.openxmlformats.org/officeDocument/2006/relationships/image" Target="../media/image27.gif"/><Relationship Id="rId8" Type="http://schemas.openxmlformats.org/officeDocument/2006/relationships/oleObject" Target="../embeddings/Microsoft_Equation1.bin"/><Relationship Id="rId9" Type="http://schemas.openxmlformats.org/officeDocument/2006/relationships/image" Target="../media/image24.emf"/><Relationship Id="rId10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8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0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0"/>
            <a:ext cx="8725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2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4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468"/>
            <a:ext cx="3837753" cy="3399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647" y="1496693"/>
            <a:ext cx="5046353" cy="3346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736" y="946666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ookman Old Style"/>
                <a:cs typeface="Bookman Old Style"/>
              </a:rPr>
              <a:t>Energy Spectrum</a:t>
            </a:r>
            <a:endParaRPr lang="en-US" sz="2400" dirty="0">
              <a:latin typeface="Bookman Old Style"/>
              <a:cs typeface="Bookman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3834" y="665696"/>
            <a:ext cx="4064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Bookman Old Style"/>
                <a:cs typeface="Bookman Old Style"/>
              </a:rPr>
              <a:t>Directions </a:t>
            </a:r>
          </a:p>
          <a:p>
            <a:pPr algn="ctr"/>
            <a:r>
              <a:rPr lang="en-US" sz="2400" dirty="0" smtClean="0">
                <a:latin typeface="Bookman Old Style"/>
                <a:cs typeface="Bookman Old Style"/>
              </a:rPr>
              <a:t>in Equatorial Coordinates</a:t>
            </a:r>
            <a:endParaRPr lang="en-US" sz="2400" dirty="0">
              <a:latin typeface="Bookman Old Style"/>
              <a:cs typeface="Bookman Old Sty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599" y="4950867"/>
            <a:ext cx="345328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ookman Old Style"/>
                <a:cs typeface="Bookman Old Style"/>
              </a:rPr>
              <a:t>Harder than any</a:t>
            </a:r>
          </a:p>
          <a:p>
            <a:r>
              <a:rPr lang="en-US" sz="2400" dirty="0" smtClean="0">
                <a:latin typeface="Bookman Old Style"/>
                <a:cs typeface="Bookman Old Style"/>
              </a:rPr>
              <a:t>expected atmospheric</a:t>
            </a:r>
          </a:p>
          <a:p>
            <a:r>
              <a:rPr lang="en-US" sz="2400" dirty="0" smtClean="0">
                <a:latin typeface="Bookman Old Style"/>
                <a:cs typeface="Bookman Old Style"/>
              </a:rPr>
              <a:t>background </a:t>
            </a:r>
            <a:endParaRPr lang="en-US" sz="2400" dirty="0">
              <a:latin typeface="Bookman Old Style"/>
              <a:cs typeface="Bookman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9197" y="5103267"/>
            <a:ext cx="463480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ookman Old Style"/>
                <a:cs typeface="Bookman Old Style"/>
              </a:rPr>
              <a:t>    No significant clustering</a:t>
            </a:r>
          </a:p>
          <a:p>
            <a:endParaRPr lang="en-US" sz="2400" dirty="0" smtClean="0">
              <a:latin typeface="Bookman Old Style"/>
              <a:cs typeface="Bookman Old Style"/>
            </a:endParaRPr>
          </a:p>
          <a:p>
            <a:r>
              <a:rPr lang="en-US" sz="2400" dirty="0" smtClean="0">
                <a:latin typeface="Bookman Old Style"/>
                <a:cs typeface="Bookman Old Style"/>
              </a:rPr>
              <a:t>5 events near Galactic Center</a:t>
            </a:r>
            <a:endParaRPr lang="en-US" sz="2400" dirty="0">
              <a:latin typeface="Bookman Old Style"/>
              <a:cs typeface="Bookman Old Sty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394" y="204031"/>
            <a:ext cx="754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28 events on a background of 10.6 (+4.5/-3.9)</a:t>
            </a:r>
            <a:endParaRPr lang="en-US" sz="24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10585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-35141"/>
            <a:ext cx="8952204" cy="9541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Windsor Regular"/>
                <a:cs typeface="Windsor Regular"/>
              </a:rPr>
              <a:t>IceCube</a:t>
            </a:r>
            <a:endParaRPr lang="en-US" sz="2800" dirty="0" smtClean="0">
              <a:latin typeface="Windsor Regular"/>
              <a:cs typeface="Windsor Regular"/>
            </a:endParaRPr>
          </a:p>
          <a:p>
            <a:pPr algn="ctr"/>
            <a:r>
              <a:rPr lang="en-US" sz="2800" dirty="0" smtClean="0">
                <a:latin typeface="Windsor Regular"/>
                <a:cs typeface="Windsor Regular"/>
              </a:rPr>
              <a:t>Neutrino </a:t>
            </a:r>
            <a:r>
              <a:rPr lang="en-US" sz="2800" dirty="0">
                <a:latin typeface="Windsor Regular"/>
                <a:cs typeface="Windsor Regular"/>
              </a:rPr>
              <a:t>Telescope &amp; 3D </a:t>
            </a:r>
            <a:r>
              <a:rPr lang="en-US" sz="2800" dirty="0">
                <a:solidFill>
                  <a:srgbClr val="000000"/>
                </a:solidFill>
                <a:latin typeface="Windsor Regular"/>
                <a:cs typeface="Windsor Regular"/>
              </a:rPr>
              <a:t>Cosmic Ray Detector</a:t>
            </a:r>
          </a:p>
        </p:txBody>
      </p:sp>
      <p:pic>
        <p:nvPicPr>
          <p:cNvPr id="2" name="Picture 2" descr="tem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5"/>
            <a:ext cx="9139237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793" y="5918146"/>
            <a:ext cx="801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IceTop</a:t>
            </a:r>
            <a:r>
              <a:rPr lang="en-US" dirty="0" smtClean="0"/>
              <a:t>: Calibration device for </a:t>
            </a:r>
            <a:r>
              <a:rPr lang="en-US" dirty="0" err="1" smtClean="0"/>
              <a:t>IceCube</a:t>
            </a:r>
            <a:endParaRPr lang="en-US" dirty="0"/>
          </a:p>
          <a:p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measure cosmic ray spectrum and composition as input to neutrino calculations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03441" y="942827"/>
            <a:ext cx="5646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Bookman Old Style"/>
                <a:cs typeface="Bookman Old Style"/>
              </a:rPr>
              <a:t>IceTop</a:t>
            </a:r>
            <a:r>
              <a:rPr lang="en-US" sz="1200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 surface air shower array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Bookman Old Style" charset="0"/>
                <a:sym typeface="Wingdings" charset="0"/>
              </a:rPr>
              <a:t>81 Stations</a:t>
            </a:r>
            <a:r>
              <a:rPr lang="en-US" sz="1200" dirty="0">
                <a:solidFill>
                  <a:schemeClr val="bg1"/>
                </a:solidFill>
                <a:latin typeface="Bookman Old Style" charset="0"/>
                <a:sym typeface="Wingdings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Bookman Old Style" charset="0"/>
                <a:sym typeface="Wingdings" charset="0"/>
              </a:rPr>
              <a:t>on the surface</a:t>
            </a:r>
            <a:endParaRPr lang="en-US" sz="1200" dirty="0">
              <a:solidFill>
                <a:schemeClr val="bg1"/>
              </a:solidFill>
              <a:latin typeface="Bookman Old Style" charset="0"/>
              <a:sym typeface="Wingdings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 2 Ice Cherenkov Tanks per Station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 2 Digital Optical Modules per Tank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3871" y="3891308"/>
            <a:ext cx="3090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Bookman Old Style"/>
                <a:cs typeface="Bookman Old Style"/>
              </a:rPr>
              <a:t>IceCube</a:t>
            </a:r>
            <a:r>
              <a:rPr lang="en-US" sz="1200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 Array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Bookman Old Style" charset="0"/>
                <a:sym typeface="Wingdings" charset="0"/>
              </a:rPr>
              <a:t>86 Strings @1450-2450 m depth in ice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60 Digital Optical Modules per String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6805" y="1527603"/>
            <a:ext cx="5678424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latin typeface="Bookman Old Style" charset="0"/>
                <a:sym typeface="Wingdings" charset="0"/>
              </a:rPr>
              <a:t>IceTop</a:t>
            </a:r>
            <a:r>
              <a:rPr lang="en-US" sz="1600" b="1" dirty="0" smtClean="0">
                <a:solidFill>
                  <a:schemeClr val="bg1"/>
                </a:solidFill>
                <a:latin typeface="Bookman Old Style" charset="0"/>
                <a:sym typeface="Wingdings" charset="0"/>
              </a:rPr>
              <a:t> </a:t>
            </a:r>
            <a:endParaRPr lang="en-US" sz="1600" dirty="0" smtClean="0">
              <a:solidFill>
                <a:schemeClr val="bg1"/>
              </a:solidFill>
              <a:latin typeface="Bookman Old Style" charset="0"/>
              <a:sym typeface="Wingdings" charset="0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Bookman Old Style" charset="0"/>
                <a:sym typeface="Wingdings" charset="0"/>
              </a:rPr>
              <a:t>EM component </a:t>
            </a:r>
            <a:r>
              <a:rPr lang="en-US" sz="1600" dirty="0">
                <a:solidFill>
                  <a:srgbClr val="FFFF00"/>
                </a:solidFill>
                <a:latin typeface="Bookman Old Style" charset="0"/>
                <a:sym typeface="Wingdings" charset="0"/>
              </a:rPr>
              <a:t>near shower </a:t>
            </a:r>
            <a:r>
              <a:rPr lang="en-US" sz="1600" dirty="0" smtClean="0">
                <a:solidFill>
                  <a:srgbClr val="FFFF00"/>
                </a:solidFill>
                <a:latin typeface="Bookman Old Style" charset="0"/>
                <a:sym typeface="Wingdings" charset="0"/>
              </a:rPr>
              <a:t>max</a:t>
            </a:r>
          </a:p>
          <a:p>
            <a:r>
              <a:rPr lang="en-US" sz="1600" dirty="0" smtClean="0">
                <a:solidFill>
                  <a:srgbClr val="2EF7FF"/>
                </a:solidFill>
                <a:latin typeface="Bookman Old Style" charset="0"/>
                <a:sym typeface="Wingdings" charset="0"/>
              </a:rPr>
              <a:t>shower </a:t>
            </a:r>
            <a:r>
              <a:rPr lang="en-US" sz="1600" dirty="0">
                <a:solidFill>
                  <a:srgbClr val="2EF7FF"/>
                </a:solidFill>
                <a:latin typeface="Bookman Old Style" charset="0"/>
                <a:sym typeface="Wingdings" charset="0"/>
              </a:rPr>
              <a:t>size &amp; arrival times over 1km</a:t>
            </a:r>
            <a:r>
              <a:rPr lang="en-US" sz="1600" baseline="30000" dirty="0">
                <a:solidFill>
                  <a:srgbClr val="2EF7FF"/>
                </a:solidFill>
                <a:latin typeface="Bookman Old Style" charset="0"/>
                <a:sym typeface="Wingdings" charset="0"/>
              </a:rPr>
              <a:t>2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0" y="2973534"/>
            <a:ext cx="513784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FFFFFF"/>
                </a:solidFill>
                <a:latin typeface="Bookman Old Style" charset="0"/>
                <a:sym typeface="Wingdings" charset="0"/>
              </a:rPr>
              <a:t>IceCube</a:t>
            </a:r>
            <a:r>
              <a:rPr lang="en-US" sz="1600" b="1" dirty="0" smtClean="0">
                <a:solidFill>
                  <a:srgbClr val="FFFFFF"/>
                </a:solidFill>
                <a:latin typeface="Bookman Old Style" charset="0"/>
                <a:sym typeface="Wingdings" charset="0"/>
              </a:rPr>
              <a:t> </a:t>
            </a:r>
          </a:p>
          <a:p>
            <a:r>
              <a:rPr lang="en-US" sz="1600" dirty="0" err="1" smtClean="0">
                <a:solidFill>
                  <a:srgbClr val="FFFF00"/>
                </a:solidFill>
                <a:latin typeface="Bookman Old Style" charset="0"/>
                <a:sym typeface="Wingdings" charset="0"/>
              </a:rPr>
              <a:t>Muonic</a:t>
            </a:r>
            <a:r>
              <a:rPr lang="en-US" sz="1600" dirty="0" smtClean="0">
                <a:solidFill>
                  <a:srgbClr val="FFFF00"/>
                </a:solidFill>
                <a:latin typeface="Bookman Old Style" charset="0"/>
                <a:sym typeface="Wingdings" charset="0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Bookman Old Style" charset="0"/>
                <a:sym typeface="Wingdings" charset="0"/>
              </a:rPr>
              <a:t>component @ 1450m-2450m depth in ice</a:t>
            </a:r>
          </a:p>
          <a:p>
            <a:r>
              <a:rPr lang="en-US" sz="1600" dirty="0" err="1" smtClean="0">
                <a:solidFill>
                  <a:srgbClr val="2EF7FF"/>
                </a:solidFill>
                <a:latin typeface="Bookman Old Style" charset="0"/>
                <a:sym typeface="Wingdings" charset="0"/>
              </a:rPr>
              <a:t>muon</a:t>
            </a:r>
            <a:r>
              <a:rPr lang="en-US" sz="1600" dirty="0" smtClean="0">
                <a:solidFill>
                  <a:srgbClr val="2EF7FF"/>
                </a:solidFill>
                <a:latin typeface="Bookman Old Style" charset="0"/>
                <a:sym typeface="Wingdings" charset="0"/>
              </a:rPr>
              <a:t> </a:t>
            </a:r>
            <a:r>
              <a:rPr lang="en-US" sz="1600" dirty="0">
                <a:solidFill>
                  <a:srgbClr val="2EF7FF"/>
                </a:solidFill>
                <a:latin typeface="Bookman Old Style" charset="0"/>
                <a:sym typeface="Wingdings" charset="0"/>
              </a:rPr>
              <a:t>bundle energy  over 1km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6805" y="942827"/>
            <a:ext cx="32905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Bookman Old Style" charset="0"/>
                <a:sym typeface="Wingdings" charset="0"/>
              </a:rPr>
              <a:t>Air shower </a:t>
            </a:r>
            <a:r>
              <a:rPr lang="en-US" sz="1600" dirty="0" smtClean="0">
                <a:solidFill>
                  <a:schemeClr val="bg1"/>
                </a:solidFill>
                <a:latin typeface="Bookman Old Style" charset="0"/>
                <a:sym typeface="Wingdings" charset="0"/>
              </a:rPr>
              <a:t>detection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Bookman Old Style" charset="0"/>
                <a:sym typeface="Wingdings" charset="0"/>
              </a:rPr>
              <a:t> @ </a:t>
            </a:r>
            <a:r>
              <a:rPr lang="en-US" sz="1600" dirty="0">
                <a:solidFill>
                  <a:schemeClr val="bg1"/>
                </a:solidFill>
                <a:latin typeface="Bookman Old Style" charset="0"/>
                <a:sym typeface="Wingdings" charset="0"/>
              </a:rPr>
              <a:t>2835m altitude (</a:t>
            </a:r>
            <a:r>
              <a:rPr lang="en-US" sz="1600" dirty="0" smtClean="0">
                <a:solidFill>
                  <a:schemeClr val="bg1"/>
                </a:solidFill>
                <a:latin typeface="Bookman Old Style" charset="0"/>
                <a:sym typeface="Wingdings" charset="0"/>
              </a:rPr>
              <a:t>692 </a:t>
            </a:r>
            <a:r>
              <a:rPr lang="en-US" sz="1600" dirty="0">
                <a:solidFill>
                  <a:schemeClr val="bg1"/>
                </a:solidFill>
                <a:latin typeface="Bookman Old Style" charset="0"/>
                <a:sym typeface="Wingdings" charset="0"/>
              </a:rPr>
              <a:t>g/</a:t>
            </a:r>
            <a:r>
              <a:rPr lang="en-US" sz="1600" dirty="0" smtClean="0">
                <a:solidFill>
                  <a:schemeClr val="bg1"/>
                </a:solidFill>
                <a:latin typeface="Bookman Old Style" charset="0"/>
                <a:sym typeface="Wingdings" charset="0"/>
              </a:rPr>
              <a:t>cm</a:t>
            </a:r>
            <a:r>
              <a:rPr lang="en-US" sz="1600" baseline="30000" dirty="0" smtClean="0">
                <a:solidFill>
                  <a:schemeClr val="bg1"/>
                </a:solidFill>
                <a:latin typeface="Bookman Old Style" charset="0"/>
                <a:sym typeface="Wingdings" charset="0"/>
              </a:rPr>
              <a:t>2</a:t>
            </a:r>
            <a:r>
              <a:rPr lang="en-US" sz="1600" dirty="0" smtClean="0">
                <a:solidFill>
                  <a:schemeClr val="bg1"/>
                </a:solidFill>
                <a:latin typeface="Bookman Old Style" charset="0"/>
                <a:sym typeface="Wingdings" charset="0"/>
              </a:rPr>
              <a:t>)</a:t>
            </a:r>
            <a:endParaRPr lang="en-US" sz="1600" dirty="0">
              <a:solidFill>
                <a:schemeClr val="bg1"/>
              </a:solidFill>
              <a:latin typeface="Bookman Old Style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0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075" name="Picture 3" descr="sk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aerial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60"/>
              <a:ext cx="5760" cy="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5867400" y="-304800"/>
            <a:ext cx="1219200" cy="1981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3078" name="Group 6"/>
          <p:cNvGrpSpPr>
            <a:grpSpLocks/>
          </p:cNvGrpSpPr>
          <p:nvPr/>
        </p:nvGrpSpPr>
        <p:grpSpPr bwMode="auto">
          <a:xfrm>
            <a:off x="1978025" y="2001838"/>
            <a:ext cx="3783013" cy="4724400"/>
            <a:chOff x="1246" y="1261"/>
            <a:chExt cx="2383" cy="2976"/>
          </a:xfrm>
        </p:grpSpPr>
        <p:sp>
          <p:nvSpPr>
            <p:cNvPr id="3079" name="Line 7"/>
            <p:cNvSpPr>
              <a:spLocks noChangeShapeType="1"/>
            </p:cNvSpPr>
            <p:nvPr/>
          </p:nvSpPr>
          <p:spPr bwMode="auto">
            <a:xfrm rot="21391733" flipH="1">
              <a:off x="3206" y="1277"/>
              <a:ext cx="347" cy="3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 rot="21391733" flipH="1">
              <a:off x="1631" y="1313"/>
              <a:ext cx="1998" cy="277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 rot="21391733" flipH="1">
              <a:off x="3338" y="1261"/>
              <a:ext cx="217" cy="39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 rot="21391733" flipH="1">
              <a:off x="3248" y="1263"/>
              <a:ext cx="304" cy="30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3083" name="Group 11"/>
            <p:cNvGrpSpPr>
              <a:grpSpLocks/>
            </p:cNvGrpSpPr>
            <p:nvPr/>
          </p:nvGrpSpPr>
          <p:grpSpPr bwMode="auto">
            <a:xfrm>
              <a:off x="1246" y="1582"/>
              <a:ext cx="2116" cy="2655"/>
              <a:chOff x="1246" y="1582"/>
              <a:chExt cx="2116" cy="2655"/>
            </a:xfrm>
          </p:grpSpPr>
          <p:sp>
            <p:nvSpPr>
              <p:cNvPr id="3084" name="Line 12"/>
              <p:cNvSpPr>
                <a:spLocks noChangeShapeType="1"/>
              </p:cNvSpPr>
              <p:nvPr/>
            </p:nvSpPr>
            <p:spPr bwMode="auto">
              <a:xfrm rot="21391733" flipV="1">
                <a:off x="2840" y="1607"/>
                <a:ext cx="391" cy="4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85" name="Line 13"/>
              <p:cNvSpPr>
                <a:spLocks noChangeShapeType="1"/>
              </p:cNvSpPr>
              <p:nvPr/>
            </p:nvSpPr>
            <p:spPr bwMode="auto">
              <a:xfrm rot="21391733" flipH="1">
                <a:off x="2364" y="2162"/>
                <a:ext cx="521" cy="8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86" name="Line 14"/>
              <p:cNvSpPr>
                <a:spLocks noChangeShapeType="1"/>
              </p:cNvSpPr>
              <p:nvPr/>
            </p:nvSpPr>
            <p:spPr bwMode="auto">
              <a:xfrm rot="21391733" flipH="1">
                <a:off x="2140" y="3066"/>
                <a:ext cx="261" cy="3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87" name="Line 15"/>
              <p:cNvSpPr>
                <a:spLocks noChangeShapeType="1"/>
              </p:cNvSpPr>
              <p:nvPr/>
            </p:nvSpPr>
            <p:spPr bwMode="auto">
              <a:xfrm rot="21391733" flipH="1">
                <a:off x="1488" y="1680"/>
                <a:ext cx="1781" cy="2429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88" name="Line 16"/>
              <p:cNvSpPr>
                <a:spLocks noChangeShapeType="1"/>
              </p:cNvSpPr>
              <p:nvPr/>
            </p:nvSpPr>
            <p:spPr bwMode="auto">
              <a:xfrm rot="21391733" flipH="1">
                <a:off x="1246" y="1679"/>
                <a:ext cx="2017" cy="255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89" name="Line 17"/>
              <p:cNvSpPr>
                <a:spLocks noChangeShapeType="1"/>
              </p:cNvSpPr>
              <p:nvPr/>
            </p:nvSpPr>
            <p:spPr bwMode="auto">
              <a:xfrm rot="21391733" flipH="1">
                <a:off x="1513" y="3071"/>
                <a:ext cx="935" cy="114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90" name="Line 18"/>
              <p:cNvSpPr>
                <a:spLocks noChangeShapeType="1"/>
              </p:cNvSpPr>
              <p:nvPr/>
            </p:nvSpPr>
            <p:spPr bwMode="auto">
              <a:xfrm rot="21391733" flipH="1">
                <a:off x="2736" y="2640"/>
                <a:ext cx="217" cy="3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91" name="Line 19"/>
              <p:cNvSpPr>
                <a:spLocks noChangeShapeType="1"/>
              </p:cNvSpPr>
              <p:nvPr/>
            </p:nvSpPr>
            <p:spPr bwMode="auto">
              <a:xfrm rot="21391733" flipH="1">
                <a:off x="3058" y="1582"/>
                <a:ext cx="217" cy="56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92" name="Line 20"/>
              <p:cNvSpPr>
                <a:spLocks noChangeShapeType="1"/>
              </p:cNvSpPr>
              <p:nvPr/>
            </p:nvSpPr>
            <p:spPr bwMode="auto">
              <a:xfrm rot="21391733" flipH="1">
                <a:off x="3145" y="1663"/>
                <a:ext cx="217" cy="39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93" name="Line 21"/>
              <p:cNvSpPr>
                <a:spLocks noChangeShapeType="1"/>
              </p:cNvSpPr>
              <p:nvPr/>
            </p:nvSpPr>
            <p:spPr bwMode="auto">
              <a:xfrm rot="21391733" flipH="1">
                <a:off x="2583" y="2393"/>
                <a:ext cx="217" cy="47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94" name="Line 22"/>
              <p:cNvSpPr>
                <a:spLocks noChangeShapeType="1"/>
              </p:cNvSpPr>
              <p:nvPr/>
            </p:nvSpPr>
            <p:spPr bwMode="auto">
              <a:xfrm rot="21391733" flipH="1">
                <a:off x="2342" y="1916"/>
                <a:ext cx="651" cy="65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95" name="Line 23"/>
              <p:cNvSpPr>
                <a:spLocks noChangeShapeType="1"/>
              </p:cNvSpPr>
              <p:nvPr/>
            </p:nvSpPr>
            <p:spPr bwMode="auto">
              <a:xfrm rot="21391733" flipH="1">
                <a:off x="2603" y="1952"/>
                <a:ext cx="391" cy="60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96" name="Line 24"/>
              <p:cNvSpPr>
                <a:spLocks noChangeShapeType="1"/>
              </p:cNvSpPr>
              <p:nvPr/>
            </p:nvSpPr>
            <p:spPr bwMode="auto">
              <a:xfrm rot="21391733" flipH="1">
                <a:off x="2282" y="2581"/>
                <a:ext cx="347" cy="21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97" name="Line 25"/>
              <p:cNvSpPr>
                <a:spLocks noChangeShapeType="1"/>
              </p:cNvSpPr>
              <p:nvPr/>
            </p:nvSpPr>
            <p:spPr bwMode="auto">
              <a:xfrm rot="21391733" flipH="1">
                <a:off x="2352" y="2640"/>
                <a:ext cx="304" cy="47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98" name="Line 26"/>
              <p:cNvSpPr>
                <a:spLocks noChangeShapeType="1"/>
              </p:cNvSpPr>
              <p:nvPr/>
            </p:nvSpPr>
            <p:spPr bwMode="auto">
              <a:xfrm rot="21391733" flipH="1">
                <a:off x="2256" y="2736"/>
                <a:ext cx="437" cy="3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099" name="Line 27"/>
              <p:cNvSpPr>
                <a:spLocks noChangeShapeType="1"/>
              </p:cNvSpPr>
              <p:nvPr/>
            </p:nvSpPr>
            <p:spPr bwMode="auto">
              <a:xfrm rot="21391733" flipH="1">
                <a:off x="2082" y="2815"/>
                <a:ext cx="217" cy="3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00" name="Line 28"/>
              <p:cNvSpPr>
                <a:spLocks noChangeShapeType="1"/>
              </p:cNvSpPr>
              <p:nvPr/>
            </p:nvSpPr>
            <p:spPr bwMode="auto">
              <a:xfrm rot="21391733" flipH="1">
                <a:off x="2966" y="1669"/>
                <a:ext cx="391" cy="21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01" name="Line 29"/>
              <p:cNvSpPr>
                <a:spLocks noChangeShapeType="1"/>
              </p:cNvSpPr>
              <p:nvPr/>
            </p:nvSpPr>
            <p:spPr bwMode="auto">
              <a:xfrm rot="21391733" flipH="1">
                <a:off x="2976" y="1678"/>
                <a:ext cx="382" cy="23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02" name="Line 30"/>
              <p:cNvSpPr>
                <a:spLocks noChangeShapeType="1"/>
              </p:cNvSpPr>
              <p:nvPr/>
            </p:nvSpPr>
            <p:spPr bwMode="auto">
              <a:xfrm rot="21391733" flipH="1">
                <a:off x="2736" y="1584"/>
                <a:ext cx="555" cy="81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03" name="Line 31"/>
              <p:cNvSpPr>
                <a:spLocks noChangeShapeType="1"/>
              </p:cNvSpPr>
              <p:nvPr/>
            </p:nvSpPr>
            <p:spPr bwMode="auto">
              <a:xfrm rot="21391733" flipH="1">
                <a:off x="2917" y="2157"/>
                <a:ext cx="174" cy="52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04" name="Line 32"/>
              <p:cNvSpPr>
                <a:spLocks noChangeShapeType="1"/>
              </p:cNvSpPr>
              <p:nvPr/>
            </p:nvSpPr>
            <p:spPr bwMode="auto">
              <a:xfrm rot="21391733" flipH="1">
                <a:off x="2659" y="2165"/>
                <a:ext cx="434" cy="56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05" name="Line 33"/>
              <p:cNvSpPr>
                <a:spLocks noChangeShapeType="1"/>
              </p:cNvSpPr>
              <p:nvPr/>
            </p:nvSpPr>
            <p:spPr bwMode="auto">
              <a:xfrm rot="21391733" flipH="1">
                <a:off x="2610" y="2077"/>
                <a:ext cx="565" cy="56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06" name="Line 34"/>
              <p:cNvSpPr>
                <a:spLocks noChangeShapeType="1"/>
              </p:cNvSpPr>
              <p:nvPr/>
            </p:nvSpPr>
            <p:spPr bwMode="auto">
              <a:xfrm rot="21391733" flipH="1">
                <a:off x="2112" y="2594"/>
                <a:ext cx="261" cy="3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07" name="Line 35"/>
              <p:cNvSpPr>
                <a:spLocks noChangeShapeType="1"/>
              </p:cNvSpPr>
              <p:nvPr/>
            </p:nvSpPr>
            <p:spPr bwMode="auto">
              <a:xfrm rot="21391733" flipH="1">
                <a:off x="2256" y="2582"/>
                <a:ext cx="390" cy="78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08" name="Line 36"/>
              <p:cNvSpPr>
                <a:spLocks noChangeShapeType="1"/>
              </p:cNvSpPr>
              <p:nvPr/>
            </p:nvSpPr>
            <p:spPr bwMode="auto">
              <a:xfrm rot="21391733" flipH="1">
                <a:off x="2735" y="2640"/>
                <a:ext cx="213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09" name="Line 37"/>
              <p:cNvSpPr>
                <a:spLocks noChangeShapeType="1"/>
              </p:cNvSpPr>
              <p:nvPr/>
            </p:nvSpPr>
            <p:spPr bwMode="auto">
              <a:xfrm rot="21391733" flipH="1">
                <a:off x="2448" y="2832"/>
                <a:ext cx="303" cy="47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10" name="Line 38"/>
              <p:cNvSpPr>
                <a:spLocks noChangeShapeType="1"/>
              </p:cNvSpPr>
              <p:nvPr/>
            </p:nvSpPr>
            <p:spPr bwMode="auto">
              <a:xfrm rot="21391733" flipH="1">
                <a:off x="2350" y="2783"/>
                <a:ext cx="434" cy="6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11" name="Line 39"/>
              <p:cNvSpPr>
                <a:spLocks noChangeShapeType="1"/>
              </p:cNvSpPr>
              <p:nvPr/>
            </p:nvSpPr>
            <p:spPr bwMode="auto">
              <a:xfrm rot="21391733" flipH="1">
                <a:off x="1737" y="2825"/>
                <a:ext cx="564" cy="39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12" name="Line 40"/>
              <p:cNvSpPr>
                <a:spLocks noChangeShapeType="1"/>
              </p:cNvSpPr>
              <p:nvPr/>
            </p:nvSpPr>
            <p:spPr bwMode="auto">
              <a:xfrm rot="21391733" flipH="1">
                <a:off x="2049" y="2951"/>
                <a:ext cx="86" cy="39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13" name="Line 41"/>
              <p:cNvSpPr>
                <a:spLocks noChangeShapeType="1"/>
              </p:cNvSpPr>
              <p:nvPr/>
            </p:nvSpPr>
            <p:spPr bwMode="auto">
              <a:xfrm rot="21391733" flipH="1">
                <a:off x="2593" y="2970"/>
                <a:ext cx="190" cy="72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14" name="Line 42"/>
              <p:cNvSpPr>
                <a:spLocks noChangeShapeType="1"/>
              </p:cNvSpPr>
              <p:nvPr/>
            </p:nvSpPr>
            <p:spPr bwMode="auto">
              <a:xfrm rot="21391733" flipH="1">
                <a:off x="1975" y="3122"/>
                <a:ext cx="304" cy="47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115" name="Line 43"/>
              <p:cNvSpPr>
                <a:spLocks noChangeShapeType="1"/>
              </p:cNvSpPr>
              <p:nvPr/>
            </p:nvSpPr>
            <p:spPr bwMode="auto">
              <a:xfrm rot="-208267" flipH="1" flipV="1">
                <a:off x="2942" y="2644"/>
                <a:ext cx="96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sp>
        <p:nvSpPr>
          <p:cNvPr id="3116" name="AutoShape 44"/>
          <p:cNvSpPr>
            <a:spLocks noChangeArrowheads="1"/>
          </p:cNvSpPr>
          <p:nvPr/>
        </p:nvSpPr>
        <p:spPr bwMode="auto">
          <a:xfrm>
            <a:off x="5410200" y="1447800"/>
            <a:ext cx="688975" cy="6858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F2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3117" name="Picture 45" descr="C:\WINDOWS\Desktop\spole talk\Cosmic ray detection_files\easanim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211137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18" name="Group 46"/>
          <p:cNvGrpSpPr>
            <a:grpSpLocks/>
          </p:cNvGrpSpPr>
          <p:nvPr/>
        </p:nvGrpSpPr>
        <p:grpSpPr bwMode="auto">
          <a:xfrm>
            <a:off x="2209800" y="4648200"/>
            <a:ext cx="5334000" cy="1219200"/>
            <a:chOff x="-1617" y="-13416"/>
            <a:chExt cx="6604" cy="1780"/>
          </a:xfrm>
        </p:grpSpPr>
        <p:sp>
          <p:nvSpPr>
            <p:cNvPr id="3119" name="Oval 47"/>
            <p:cNvSpPr>
              <a:spLocks noChangeArrowheads="1"/>
            </p:cNvSpPr>
            <p:nvPr/>
          </p:nvSpPr>
          <p:spPr bwMode="auto">
            <a:xfrm>
              <a:off x="1143" y="-13416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20" name="Oval 48"/>
            <p:cNvSpPr>
              <a:spLocks noChangeArrowheads="1"/>
            </p:cNvSpPr>
            <p:nvPr/>
          </p:nvSpPr>
          <p:spPr bwMode="auto">
            <a:xfrm>
              <a:off x="2847" y="-13416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21" name="Oval 49"/>
            <p:cNvSpPr>
              <a:spLocks noChangeArrowheads="1"/>
            </p:cNvSpPr>
            <p:nvPr/>
          </p:nvSpPr>
          <p:spPr bwMode="auto">
            <a:xfrm>
              <a:off x="273" y="-11829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22" name="Oval 50"/>
            <p:cNvSpPr>
              <a:spLocks noChangeArrowheads="1"/>
            </p:cNvSpPr>
            <p:nvPr/>
          </p:nvSpPr>
          <p:spPr bwMode="auto">
            <a:xfrm>
              <a:off x="-1617" y="-1266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23" name="Oval 51"/>
            <p:cNvSpPr>
              <a:spLocks noChangeArrowheads="1"/>
            </p:cNvSpPr>
            <p:nvPr/>
          </p:nvSpPr>
          <p:spPr bwMode="auto">
            <a:xfrm>
              <a:off x="-855" y="-1266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24" name="Oval 52"/>
            <p:cNvSpPr>
              <a:spLocks noChangeArrowheads="1"/>
            </p:cNvSpPr>
            <p:nvPr/>
          </p:nvSpPr>
          <p:spPr bwMode="auto">
            <a:xfrm>
              <a:off x="57" y="-1266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25" name="Oval 53"/>
            <p:cNvSpPr>
              <a:spLocks noChangeArrowheads="1"/>
            </p:cNvSpPr>
            <p:nvPr/>
          </p:nvSpPr>
          <p:spPr bwMode="auto">
            <a:xfrm>
              <a:off x="801" y="-1266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26" name="Oval 54"/>
            <p:cNvSpPr>
              <a:spLocks noChangeArrowheads="1"/>
            </p:cNvSpPr>
            <p:nvPr/>
          </p:nvSpPr>
          <p:spPr bwMode="auto">
            <a:xfrm>
              <a:off x="1593" y="-1266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27" name="Oval 55"/>
            <p:cNvSpPr>
              <a:spLocks noChangeArrowheads="1"/>
            </p:cNvSpPr>
            <p:nvPr/>
          </p:nvSpPr>
          <p:spPr bwMode="auto">
            <a:xfrm>
              <a:off x="2307" y="-1266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28" name="Oval 56"/>
            <p:cNvSpPr>
              <a:spLocks noChangeArrowheads="1"/>
            </p:cNvSpPr>
            <p:nvPr/>
          </p:nvSpPr>
          <p:spPr bwMode="auto">
            <a:xfrm>
              <a:off x="3003" y="-1266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29" name="Oval 57"/>
            <p:cNvSpPr>
              <a:spLocks noChangeArrowheads="1"/>
            </p:cNvSpPr>
            <p:nvPr/>
          </p:nvSpPr>
          <p:spPr bwMode="auto">
            <a:xfrm>
              <a:off x="3717" y="-1266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30" name="Oval 58"/>
            <p:cNvSpPr>
              <a:spLocks noChangeArrowheads="1"/>
            </p:cNvSpPr>
            <p:nvPr/>
          </p:nvSpPr>
          <p:spPr bwMode="auto">
            <a:xfrm>
              <a:off x="1131" y="-1305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31" name="Oval 59"/>
            <p:cNvSpPr>
              <a:spLocks noChangeArrowheads="1"/>
            </p:cNvSpPr>
            <p:nvPr/>
          </p:nvSpPr>
          <p:spPr bwMode="auto">
            <a:xfrm>
              <a:off x="2037" y="-1305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32" name="Oval 60"/>
            <p:cNvSpPr>
              <a:spLocks noChangeArrowheads="1"/>
            </p:cNvSpPr>
            <p:nvPr/>
          </p:nvSpPr>
          <p:spPr bwMode="auto">
            <a:xfrm>
              <a:off x="345" y="-1305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33" name="Oval 61"/>
            <p:cNvSpPr>
              <a:spLocks noChangeArrowheads="1"/>
            </p:cNvSpPr>
            <p:nvPr/>
          </p:nvSpPr>
          <p:spPr bwMode="auto">
            <a:xfrm>
              <a:off x="-441" y="-1305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34" name="Oval 62"/>
            <p:cNvSpPr>
              <a:spLocks noChangeArrowheads="1"/>
            </p:cNvSpPr>
            <p:nvPr/>
          </p:nvSpPr>
          <p:spPr bwMode="auto">
            <a:xfrm>
              <a:off x="-1191" y="-13047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35" name="Oval 63"/>
            <p:cNvSpPr>
              <a:spLocks noChangeArrowheads="1"/>
            </p:cNvSpPr>
            <p:nvPr/>
          </p:nvSpPr>
          <p:spPr bwMode="auto">
            <a:xfrm>
              <a:off x="3627" y="-13416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36" name="Oval 64"/>
            <p:cNvSpPr>
              <a:spLocks noChangeArrowheads="1"/>
            </p:cNvSpPr>
            <p:nvPr/>
          </p:nvSpPr>
          <p:spPr bwMode="auto">
            <a:xfrm>
              <a:off x="2013" y="-13416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37" name="Oval 65"/>
            <p:cNvSpPr>
              <a:spLocks noChangeArrowheads="1"/>
            </p:cNvSpPr>
            <p:nvPr/>
          </p:nvSpPr>
          <p:spPr bwMode="auto">
            <a:xfrm>
              <a:off x="117" y="-13416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38" name="Oval 66"/>
            <p:cNvSpPr>
              <a:spLocks noChangeArrowheads="1"/>
            </p:cNvSpPr>
            <p:nvPr/>
          </p:nvSpPr>
          <p:spPr bwMode="auto">
            <a:xfrm>
              <a:off x="1095" y="-12251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39" name="Oval 67"/>
            <p:cNvSpPr>
              <a:spLocks noChangeArrowheads="1"/>
            </p:cNvSpPr>
            <p:nvPr/>
          </p:nvSpPr>
          <p:spPr bwMode="auto">
            <a:xfrm>
              <a:off x="1971" y="-12251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40" name="Oval 68"/>
            <p:cNvSpPr>
              <a:spLocks noChangeArrowheads="1"/>
            </p:cNvSpPr>
            <p:nvPr/>
          </p:nvSpPr>
          <p:spPr bwMode="auto">
            <a:xfrm>
              <a:off x="2877" y="-12251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41" name="Oval 69"/>
            <p:cNvSpPr>
              <a:spLocks noChangeArrowheads="1"/>
            </p:cNvSpPr>
            <p:nvPr/>
          </p:nvSpPr>
          <p:spPr bwMode="auto">
            <a:xfrm>
              <a:off x="3825" y="-12251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42" name="Oval 70"/>
            <p:cNvSpPr>
              <a:spLocks noChangeArrowheads="1"/>
            </p:cNvSpPr>
            <p:nvPr/>
          </p:nvSpPr>
          <p:spPr bwMode="auto">
            <a:xfrm>
              <a:off x="4467" y="-12663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43" name="Oval 71"/>
            <p:cNvSpPr>
              <a:spLocks noChangeArrowheads="1"/>
            </p:cNvSpPr>
            <p:nvPr/>
          </p:nvSpPr>
          <p:spPr bwMode="auto">
            <a:xfrm>
              <a:off x="4341" y="-1305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44" name="Oval 72"/>
            <p:cNvSpPr>
              <a:spLocks noChangeArrowheads="1"/>
            </p:cNvSpPr>
            <p:nvPr/>
          </p:nvSpPr>
          <p:spPr bwMode="auto">
            <a:xfrm>
              <a:off x="3621" y="-1305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45" name="Oval 73"/>
            <p:cNvSpPr>
              <a:spLocks noChangeArrowheads="1"/>
            </p:cNvSpPr>
            <p:nvPr/>
          </p:nvSpPr>
          <p:spPr bwMode="auto">
            <a:xfrm>
              <a:off x="2841" y="-13050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46" name="Oval 74"/>
            <p:cNvSpPr>
              <a:spLocks noChangeArrowheads="1"/>
            </p:cNvSpPr>
            <p:nvPr/>
          </p:nvSpPr>
          <p:spPr bwMode="auto">
            <a:xfrm>
              <a:off x="309" y="-12251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47" name="Oval 75"/>
            <p:cNvSpPr>
              <a:spLocks noChangeArrowheads="1"/>
            </p:cNvSpPr>
            <p:nvPr/>
          </p:nvSpPr>
          <p:spPr bwMode="auto">
            <a:xfrm>
              <a:off x="-675" y="-11829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48" name="Oval 76"/>
            <p:cNvSpPr>
              <a:spLocks noChangeArrowheads="1"/>
            </p:cNvSpPr>
            <p:nvPr/>
          </p:nvSpPr>
          <p:spPr bwMode="auto">
            <a:xfrm>
              <a:off x="-1353" y="-12251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49" name="Oval 77"/>
            <p:cNvSpPr>
              <a:spLocks noChangeArrowheads="1"/>
            </p:cNvSpPr>
            <p:nvPr/>
          </p:nvSpPr>
          <p:spPr bwMode="auto">
            <a:xfrm>
              <a:off x="1329" y="-11829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50" name="Oval 78"/>
            <p:cNvSpPr>
              <a:spLocks noChangeArrowheads="1"/>
            </p:cNvSpPr>
            <p:nvPr/>
          </p:nvSpPr>
          <p:spPr bwMode="auto">
            <a:xfrm>
              <a:off x="2247" y="-11829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51" name="Oval 79"/>
            <p:cNvSpPr>
              <a:spLocks noChangeArrowheads="1"/>
            </p:cNvSpPr>
            <p:nvPr/>
          </p:nvSpPr>
          <p:spPr bwMode="auto">
            <a:xfrm>
              <a:off x="3261" y="-11829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52" name="Oval 80"/>
            <p:cNvSpPr>
              <a:spLocks noChangeArrowheads="1"/>
            </p:cNvSpPr>
            <p:nvPr/>
          </p:nvSpPr>
          <p:spPr bwMode="auto">
            <a:xfrm>
              <a:off x="-519" y="-12251"/>
              <a:ext cx="520" cy="19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153" name="Text Box 81"/>
          <p:cNvSpPr txBox="1">
            <a:spLocks noChangeArrowheads="1"/>
          </p:cNvSpPr>
          <p:nvPr/>
        </p:nvSpPr>
        <p:spPr bwMode="auto">
          <a:xfrm>
            <a:off x="6553200" y="482600"/>
            <a:ext cx="1784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Primary Cosmic Ray</a:t>
            </a:r>
          </a:p>
        </p:txBody>
      </p:sp>
      <p:sp>
        <p:nvSpPr>
          <p:cNvPr id="3154" name="Text Box 82"/>
          <p:cNvSpPr txBox="1">
            <a:spLocks noChangeArrowheads="1"/>
          </p:cNvSpPr>
          <p:nvPr/>
        </p:nvSpPr>
        <p:spPr bwMode="auto">
          <a:xfrm>
            <a:off x="6096000" y="1701800"/>
            <a:ext cx="2894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Interaction with atmospheric nuclei</a:t>
            </a:r>
          </a:p>
        </p:txBody>
      </p:sp>
      <p:sp>
        <p:nvSpPr>
          <p:cNvPr id="3155" name="Text Box 83"/>
          <p:cNvSpPr txBox="1">
            <a:spLocks noChangeArrowheads="1"/>
          </p:cNvSpPr>
          <p:nvPr/>
        </p:nvSpPr>
        <p:spPr bwMode="auto">
          <a:xfrm>
            <a:off x="5257800" y="3124200"/>
            <a:ext cx="1058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Air Shower</a:t>
            </a:r>
          </a:p>
        </p:txBody>
      </p:sp>
    </p:spTree>
    <p:extLst>
      <p:ext uri="{BB962C8B-B14F-4D97-AF65-F5344CB8AC3E}">
        <p14:creationId xmlns:p14="http://schemas.microsoft.com/office/powerpoint/2010/main" val="228906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116" grpId="0" animBg="1"/>
      <p:bldP spid="3153" grpId="0" autoUpdateAnimBg="0"/>
      <p:bldP spid="3154" grpId="0" autoUpdateAnimBg="0"/>
      <p:bldP spid="315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8995C6-D4CD-F342-9246-433A7A5307B9}" type="slidenum">
              <a:rPr lang="en-US"/>
              <a:pPr/>
              <a:t>16</a:t>
            </a:fld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883" y="0"/>
            <a:ext cx="5461000" cy="10033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Bookman Old Style" charset="0"/>
              </a:rPr>
              <a:t>IceTop</a:t>
            </a:r>
            <a:r>
              <a:rPr lang="en-US" dirty="0">
                <a:solidFill>
                  <a:srgbClr val="FFFFFF"/>
                </a:solidFill>
                <a:latin typeface="Bookman Old Style" charset="0"/>
              </a:rPr>
              <a:t> Tank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533400" y="4289425"/>
            <a:ext cx="2743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chemeClr val="bg1"/>
                </a:solidFill>
                <a:latin typeface="Bookman Old Style" charset="0"/>
              </a:rPr>
              <a:t>Solid block of clear ice</a:t>
            </a:r>
          </a:p>
          <a:p>
            <a:pPr eaLnBrk="1" hangingPunct="1"/>
            <a:endParaRPr lang="en-US" sz="1800">
              <a:solidFill>
                <a:schemeClr val="bg1"/>
              </a:solidFill>
              <a:latin typeface="Bookman Old Style" charset="0"/>
            </a:endParaRPr>
          </a:p>
          <a:p>
            <a:pPr eaLnBrk="1" hangingPunct="1"/>
            <a:r>
              <a:rPr lang="ja-JP" altLang="en-US" sz="1800">
                <a:solidFill>
                  <a:schemeClr val="bg1"/>
                </a:solidFill>
                <a:latin typeface="Arial"/>
              </a:rPr>
              <a:t>“</a:t>
            </a:r>
            <a:r>
              <a:rPr lang="en-US" sz="1800">
                <a:solidFill>
                  <a:schemeClr val="bg1"/>
                </a:solidFill>
                <a:latin typeface="Bookman Old Style" charset="0"/>
              </a:rPr>
              <a:t> Ice Cherenkov Tank</a:t>
            </a:r>
            <a:r>
              <a:rPr lang="ja-JP" altLang="en-US" sz="1800">
                <a:solidFill>
                  <a:schemeClr val="bg1"/>
                </a:solidFill>
                <a:latin typeface="Arial"/>
              </a:rPr>
              <a:t>”</a:t>
            </a:r>
            <a:endParaRPr lang="en-US" sz="1800">
              <a:solidFill>
                <a:schemeClr val="bg1"/>
              </a:solidFill>
              <a:latin typeface="Bookman Old Style" charset="0"/>
            </a:endParaRPr>
          </a:p>
        </p:txBody>
      </p:sp>
      <p:sp>
        <p:nvSpPr>
          <p:cNvPr id="24649" name="AutoShape 73"/>
          <p:cNvSpPr>
            <a:spLocks noChangeAspect="1" noChangeArrowheads="1"/>
          </p:cNvSpPr>
          <p:nvPr/>
        </p:nvSpPr>
        <p:spPr bwMode="auto">
          <a:xfrm>
            <a:off x="5137150" y="1019175"/>
            <a:ext cx="79851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815" name="Group 239"/>
          <p:cNvGrpSpPr>
            <a:grpSpLocks/>
          </p:cNvGrpSpPr>
          <p:nvPr/>
        </p:nvGrpSpPr>
        <p:grpSpPr bwMode="auto">
          <a:xfrm>
            <a:off x="4343400" y="1219200"/>
            <a:ext cx="4572000" cy="3033713"/>
            <a:chOff x="2720" y="1128"/>
            <a:chExt cx="2880" cy="1911"/>
          </a:xfrm>
        </p:grpSpPr>
        <p:sp>
          <p:nvSpPr>
            <p:cNvPr id="24627" name="Rectangle 51"/>
            <p:cNvSpPr>
              <a:spLocks noChangeArrowheads="1"/>
            </p:cNvSpPr>
            <p:nvPr/>
          </p:nvSpPr>
          <p:spPr bwMode="auto">
            <a:xfrm>
              <a:off x="2760" y="1128"/>
              <a:ext cx="2840" cy="18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28" name="AutoShape 52"/>
            <p:cNvSpPr>
              <a:spLocks noChangeArrowheads="1"/>
            </p:cNvSpPr>
            <p:nvPr/>
          </p:nvSpPr>
          <p:spPr bwMode="auto">
            <a:xfrm>
              <a:off x="3542" y="1573"/>
              <a:ext cx="1922" cy="765"/>
            </a:xfrm>
            <a:prstGeom prst="can">
              <a:avLst>
                <a:gd name="adj" fmla="val 9722"/>
              </a:avLst>
            </a:prstGeom>
            <a:solidFill>
              <a:srgbClr val="CCFFFF"/>
            </a:solidFill>
            <a:ln w="9525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9" name="AutoShape 53"/>
            <p:cNvSpPr>
              <a:spLocks noChangeArrowheads="1"/>
            </p:cNvSpPr>
            <p:nvPr/>
          </p:nvSpPr>
          <p:spPr bwMode="auto">
            <a:xfrm>
              <a:off x="3478" y="1302"/>
              <a:ext cx="2051" cy="1090"/>
            </a:xfrm>
            <a:prstGeom prst="can">
              <a:avLst>
                <a:gd name="adj" fmla="val 10185"/>
              </a:avLst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1" name="AutoShape 55"/>
            <p:cNvSpPr>
              <a:spLocks noChangeAspect="1" noChangeArrowheads="1"/>
            </p:cNvSpPr>
            <p:nvPr/>
          </p:nvSpPr>
          <p:spPr bwMode="auto">
            <a:xfrm>
              <a:off x="4552" y="1483"/>
              <a:ext cx="505" cy="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2" name="Oval 56"/>
            <p:cNvSpPr>
              <a:spLocks noChangeArrowheads="1"/>
            </p:cNvSpPr>
            <p:nvPr/>
          </p:nvSpPr>
          <p:spPr bwMode="auto">
            <a:xfrm>
              <a:off x="4658" y="1565"/>
              <a:ext cx="293" cy="19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33" name="Arc 57"/>
            <p:cNvSpPr>
              <a:spLocks/>
            </p:cNvSpPr>
            <p:nvPr/>
          </p:nvSpPr>
          <p:spPr bwMode="auto">
            <a:xfrm rot="2981241" flipV="1">
              <a:off x="4716" y="1581"/>
              <a:ext cx="180" cy="214"/>
            </a:xfrm>
            <a:custGeom>
              <a:avLst/>
              <a:gdLst>
                <a:gd name="G0" fmla="+- 8445 0 0"/>
                <a:gd name="G1" fmla="+- 21600 0 0"/>
                <a:gd name="G2" fmla="+- 21600 0 0"/>
                <a:gd name="T0" fmla="*/ 0 w 30045"/>
                <a:gd name="T1" fmla="*/ 1719 h 33262"/>
                <a:gd name="T2" fmla="*/ 26626 w 30045"/>
                <a:gd name="T3" fmla="*/ 33262 h 33262"/>
                <a:gd name="T4" fmla="*/ 8445 w 30045"/>
                <a:gd name="T5" fmla="*/ 21600 h 3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45" h="33262" fill="none" extrusionOk="0">
                  <a:moveTo>
                    <a:pt x="0" y="1719"/>
                  </a:moveTo>
                  <a:cubicBezTo>
                    <a:pt x="2671" y="584"/>
                    <a:pt x="5543" y="-1"/>
                    <a:pt x="8445" y="-1"/>
                  </a:cubicBezTo>
                  <a:cubicBezTo>
                    <a:pt x="20374" y="0"/>
                    <a:pt x="30045" y="9670"/>
                    <a:pt x="30045" y="21600"/>
                  </a:cubicBezTo>
                  <a:cubicBezTo>
                    <a:pt x="30045" y="25734"/>
                    <a:pt x="28858" y="29782"/>
                    <a:pt x="26626" y="33262"/>
                  </a:cubicBezTo>
                </a:path>
                <a:path w="30045" h="33262" stroke="0" extrusionOk="0">
                  <a:moveTo>
                    <a:pt x="0" y="1719"/>
                  </a:moveTo>
                  <a:cubicBezTo>
                    <a:pt x="2671" y="584"/>
                    <a:pt x="5543" y="-1"/>
                    <a:pt x="8445" y="-1"/>
                  </a:cubicBezTo>
                  <a:cubicBezTo>
                    <a:pt x="20374" y="0"/>
                    <a:pt x="30045" y="9670"/>
                    <a:pt x="30045" y="21600"/>
                  </a:cubicBezTo>
                  <a:cubicBezTo>
                    <a:pt x="30045" y="25734"/>
                    <a:pt x="28858" y="29782"/>
                    <a:pt x="26626" y="33262"/>
                  </a:cubicBezTo>
                  <a:lnTo>
                    <a:pt x="8445" y="2160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34" name="Line 58"/>
            <p:cNvSpPr>
              <a:spLocks noChangeShapeType="1"/>
            </p:cNvSpPr>
            <p:nvPr/>
          </p:nvSpPr>
          <p:spPr bwMode="auto">
            <a:xfrm flipV="1">
              <a:off x="4669" y="1644"/>
              <a:ext cx="109" cy="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5" name="Line 59"/>
            <p:cNvSpPr>
              <a:spLocks noChangeShapeType="1"/>
            </p:cNvSpPr>
            <p:nvPr/>
          </p:nvSpPr>
          <p:spPr bwMode="auto">
            <a:xfrm>
              <a:off x="4826" y="1644"/>
              <a:ext cx="114" cy="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6" name="Line 60"/>
            <p:cNvSpPr>
              <a:spLocks noChangeShapeType="1"/>
            </p:cNvSpPr>
            <p:nvPr/>
          </p:nvSpPr>
          <p:spPr bwMode="auto">
            <a:xfrm>
              <a:off x="4778" y="1589"/>
              <a:ext cx="0" cy="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7" name="Line 61"/>
            <p:cNvSpPr>
              <a:spLocks noChangeShapeType="1"/>
            </p:cNvSpPr>
            <p:nvPr/>
          </p:nvSpPr>
          <p:spPr bwMode="auto">
            <a:xfrm>
              <a:off x="4826" y="1589"/>
              <a:ext cx="0" cy="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8" name="Line 62"/>
            <p:cNvSpPr>
              <a:spLocks noChangeShapeType="1"/>
            </p:cNvSpPr>
            <p:nvPr/>
          </p:nvSpPr>
          <p:spPr bwMode="auto">
            <a:xfrm>
              <a:off x="4761" y="1589"/>
              <a:ext cx="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9" name="Oval 63"/>
            <p:cNvSpPr>
              <a:spLocks noChangeArrowheads="1"/>
            </p:cNvSpPr>
            <p:nvPr/>
          </p:nvSpPr>
          <p:spPr bwMode="auto">
            <a:xfrm>
              <a:off x="4653" y="1561"/>
              <a:ext cx="303" cy="20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40" name="Line 64"/>
            <p:cNvSpPr>
              <a:spLocks noChangeShapeType="1"/>
            </p:cNvSpPr>
            <p:nvPr/>
          </p:nvSpPr>
          <p:spPr bwMode="auto">
            <a:xfrm>
              <a:off x="4501" y="2066"/>
              <a:ext cx="275" cy="26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1" name="Line 65"/>
            <p:cNvSpPr>
              <a:spLocks noChangeShapeType="1"/>
            </p:cNvSpPr>
            <p:nvPr/>
          </p:nvSpPr>
          <p:spPr bwMode="auto">
            <a:xfrm flipV="1">
              <a:off x="4776" y="1959"/>
              <a:ext cx="687" cy="37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2" name="Line 66"/>
            <p:cNvSpPr>
              <a:spLocks noChangeShapeType="1"/>
            </p:cNvSpPr>
            <p:nvPr/>
          </p:nvSpPr>
          <p:spPr bwMode="auto">
            <a:xfrm flipH="1" flipV="1">
              <a:off x="4929" y="1750"/>
              <a:ext cx="499" cy="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4" name="AutoShape 68"/>
            <p:cNvSpPr>
              <a:spLocks noChangeArrowheads="1"/>
            </p:cNvSpPr>
            <p:nvPr/>
          </p:nvSpPr>
          <p:spPr bwMode="auto">
            <a:xfrm rot="-10426674">
              <a:off x="4208" y="1800"/>
              <a:ext cx="538" cy="506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9900CC"/>
                </a:gs>
                <a:gs pos="100000">
                  <a:srgbClr val="9900CC">
                    <a:gamma/>
                    <a:shade val="5451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45" name="Oval 69"/>
            <p:cNvSpPr>
              <a:spLocks noChangeArrowheads="1"/>
            </p:cNvSpPr>
            <p:nvPr/>
          </p:nvSpPr>
          <p:spPr bwMode="auto">
            <a:xfrm rot="-10426674">
              <a:off x="4237" y="1744"/>
              <a:ext cx="538" cy="95"/>
            </a:xfrm>
            <a:prstGeom prst="ellipse">
              <a:avLst/>
            </a:prstGeom>
            <a:gradFill rotWithShape="0">
              <a:gsLst>
                <a:gs pos="0">
                  <a:srgbClr val="9900CC">
                    <a:gamma/>
                    <a:shade val="46275"/>
                    <a:invGamma/>
                  </a:srgbClr>
                </a:gs>
                <a:gs pos="100000">
                  <a:srgbClr val="9900CC"/>
                </a:gs>
              </a:gsLst>
              <a:lin ang="5400000" scaled="1"/>
            </a:gra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46" name="Oval 70"/>
            <p:cNvSpPr>
              <a:spLocks noChangeArrowheads="1"/>
            </p:cNvSpPr>
            <p:nvPr/>
          </p:nvSpPr>
          <p:spPr bwMode="auto">
            <a:xfrm>
              <a:off x="3509" y="1302"/>
              <a:ext cx="2017" cy="1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AutoShape 71"/>
            <p:cNvSpPr>
              <a:spLocks noChangeArrowheads="1"/>
            </p:cNvSpPr>
            <p:nvPr/>
          </p:nvSpPr>
          <p:spPr bwMode="auto">
            <a:xfrm rot="5950770">
              <a:off x="3628" y="1990"/>
              <a:ext cx="1735" cy="83"/>
            </a:xfrm>
            <a:prstGeom prst="rightArrow">
              <a:avLst>
                <a:gd name="adj1" fmla="val 50000"/>
                <a:gd name="adj2" fmla="val 522590"/>
              </a:avLst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50" name="Oval 74"/>
            <p:cNvSpPr>
              <a:spLocks noChangeArrowheads="1"/>
            </p:cNvSpPr>
            <p:nvPr/>
          </p:nvSpPr>
          <p:spPr bwMode="auto">
            <a:xfrm>
              <a:off x="3906" y="1570"/>
              <a:ext cx="291" cy="19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51" name="Arc 75"/>
            <p:cNvSpPr>
              <a:spLocks/>
            </p:cNvSpPr>
            <p:nvPr/>
          </p:nvSpPr>
          <p:spPr bwMode="auto">
            <a:xfrm rot="3260352" flipV="1">
              <a:off x="3965" y="1584"/>
              <a:ext cx="174" cy="222"/>
            </a:xfrm>
            <a:custGeom>
              <a:avLst/>
              <a:gdLst>
                <a:gd name="G0" fmla="+- 7853 0 0"/>
                <a:gd name="G1" fmla="+- 21600 0 0"/>
                <a:gd name="G2" fmla="+- 21600 0 0"/>
                <a:gd name="T0" fmla="*/ 0 w 29453"/>
                <a:gd name="T1" fmla="*/ 1478 h 33195"/>
                <a:gd name="T2" fmla="*/ 26077 w 29453"/>
                <a:gd name="T3" fmla="*/ 33195 h 33195"/>
                <a:gd name="T4" fmla="*/ 7853 w 29453"/>
                <a:gd name="T5" fmla="*/ 21600 h 3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453" h="33195" fill="none" extrusionOk="0">
                  <a:moveTo>
                    <a:pt x="0" y="1478"/>
                  </a:moveTo>
                  <a:cubicBezTo>
                    <a:pt x="2502" y="501"/>
                    <a:pt x="5166" y="-1"/>
                    <a:pt x="7853" y="-1"/>
                  </a:cubicBezTo>
                  <a:cubicBezTo>
                    <a:pt x="19782" y="0"/>
                    <a:pt x="29453" y="9670"/>
                    <a:pt x="29453" y="21600"/>
                  </a:cubicBezTo>
                  <a:cubicBezTo>
                    <a:pt x="29453" y="25707"/>
                    <a:pt x="28281" y="29729"/>
                    <a:pt x="26077" y="33195"/>
                  </a:cubicBezTo>
                </a:path>
                <a:path w="29453" h="33195" stroke="0" extrusionOk="0">
                  <a:moveTo>
                    <a:pt x="0" y="1478"/>
                  </a:moveTo>
                  <a:cubicBezTo>
                    <a:pt x="2502" y="501"/>
                    <a:pt x="5166" y="-1"/>
                    <a:pt x="7853" y="-1"/>
                  </a:cubicBezTo>
                  <a:cubicBezTo>
                    <a:pt x="19782" y="0"/>
                    <a:pt x="29453" y="9670"/>
                    <a:pt x="29453" y="21600"/>
                  </a:cubicBezTo>
                  <a:cubicBezTo>
                    <a:pt x="29453" y="25707"/>
                    <a:pt x="28281" y="29729"/>
                    <a:pt x="26077" y="33195"/>
                  </a:cubicBezTo>
                  <a:lnTo>
                    <a:pt x="7853" y="2160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52" name="Line 76"/>
            <p:cNvSpPr>
              <a:spLocks noChangeShapeType="1"/>
            </p:cNvSpPr>
            <p:nvPr/>
          </p:nvSpPr>
          <p:spPr bwMode="auto">
            <a:xfrm flipV="1">
              <a:off x="3917" y="1649"/>
              <a:ext cx="108" cy="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3" name="Line 77"/>
            <p:cNvSpPr>
              <a:spLocks noChangeShapeType="1"/>
            </p:cNvSpPr>
            <p:nvPr/>
          </p:nvSpPr>
          <p:spPr bwMode="auto">
            <a:xfrm>
              <a:off x="4073" y="1649"/>
              <a:ext cx="113" cy="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Line 78"/>
            <p:cNvSpPr>
              <a:spLocks noChangeShapeType="1"/>
            </p:cNvSpPr>
            <p:nvPr/>
          </p:nvSpPr>
          <p:spPr bwMode="auto">
            <a:xfrm>
              <a:off x="4025" y="1594"/>
              <a:ext cx="0" cy="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Line 79"/>
            <p:cNvSpPr>
              <a:spLocks noChangeShapeType="1"/>
            </p:cNvSpPr>
            <p:nvPr/>
          </p:nvSpPr>
          <p:spPr bwMode="auto">
            <a:xfrm>
              <a:off x="4073" y="1594"/>
              <a:ext cx="0" cy="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6" name="Line 80"/>
            <p:cNvSpPr>
              <a:spLocks noChangeShapeType="1"/>
            </p:cNvSpPr>
            <p:nvPr/>
          </p:nvSpPr>
          <p:spPr bwMode="auto">
            <a:xfrm>
              <a:off x="4009" y="1594"/>
              <a:ext cx="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7" name="Oval 81"/>
            <p:cNvSpPr>
              <a:spLocks noChangeArrowheads="1"/>
            </p:cNvSpPr>
            <p:nvPr/>
          </p:nvSpPr>
          <p:spPr bwMode="auto">
            <a:xfrm>
              <a:off x="3901" y="1566"/>
              <a:ext cx="301" cy="20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58" name="Line 82"/>
            <p:cNvSpPr>
              <a:spLocks noChangeShapeType="1"/>
            </p:cNvSpPr>
            <p:nvPr/>
          </p:nvSpPr>
          <p:spPr bwMode="auto">
            <a:xfrm>
              <a:off x="4938" y="2908"/>
              <a:ext cx="5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9" name="Line 83"/>
            <p:cNvSpPr>
              <a:spLocks noChangeShapeType="1"/>
            </p:cNvSpPr>
            <p:nvPr/>
          </p:nvSpPr>
          <p:spPr bwMode="auto">
            <a:xfrm flipH="1" flipV="1">
              <a:off x="3518" y="2908"/>
              <a:ext cx="10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0" name="Text Box 84"/>
            <p:cNvSpPr txBox="1">
              <a:spLocks noChangeArrowheads="1"/>
            </p:cNvSpPr>
            <p:nvPr/>
          </p:nvSpPr>
          <p:spPr bwMode="auto">
            <a:xfrm>
              <a:off x="4614" y="2751"/>
              <a:ext cx="4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" charset="0"/>
                </a:rPr>
                <a:t>2 m</a:t>
              </a:r>
            </a:p>
          </p:txBody>
        </p:sp>
        <p:sp>
          <p:nvSpPr>
            <p:cNvPr id="24661" name="Line 85"/>
            <p:cNvSpPr>
              <a:spLocks noChangeShapeType="1"/>
            </p:cNvSpPr>
            <p:nvPr/>
          </p:nvSpPr>
          <p:spPr bwMode="auto">
            <a:xfrm>
              <a:off x="3084" y="2125"/>
              <a:ext cx="0" cy="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Line 86"/>
            <p:cNvSpPr>
              <a:spLocks noChangeShapeType="1"/>
            </p:cNvSpPr>
            <p:nvPr/>
          </p:nvSpPr>
          <p:spPr bwMode="auto">
            <a:xfrm flipV="1">
              <a:off x="3084" y="1591"/>
              <a:ext cx="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 Box 87"/>
            <p:cNvSpPr txBox="1">
              <a:spLocks noChangeArrowheads="1"/>
            </p:cNvSpPr>
            <p:nvPr/>
          </p:nvSpPr>
          <p:spPr bwMode="auto">
            <a:xfrm>
              <a:off x="2957" y="1861"/>
              <a:ext cx="5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" charset="0"/>
                </a:rPr>
                <a:t>0.9 m</a:t>
              </a:r>
            </a:p>
          </p:txBody>
        </p:sp>
        <p:sp>
          <p:nvSpPr>
            <p:cNvPr id="24664" name="Line 88"/>
            <p:cNvSpPr>
              <a:spLocks noChangeShapeType="1"/>
            </p:cNvSpPr>
            <p:nvPr/>
          </p:nvSpPr>
          <p:spPr bwMode="auto">
            <a:xfrm flipH="1">
              <a:off x="3549" y="1876"/>
              <a:ext cx="710" cy="2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5" name="Line 89"/>
            <p:cNvSpPr>
              <a:spLocks noChangeShapeType="1"/>
            </p:cNvSpPr>
            <p:nvPr/>
          </p:nvSpPr>
          <p:spPr bwMode="auto">
            <a:xfrm flipV="1">
              <a:off x="3549" y="1627"/>
              <a:ext cx="118" cy="4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6" name="Text Box 90"/>
            <p:cNvSpPr txBox="1">
              <a:spLocks noChangeArrowheads="1"/>
            </p:cNvSpPr>
            <p:nvPr/>
          </p:nvSpPr>
          <p:spPr bwMode="auto">
            <a:xfrm>
              <a:off x="2720" y="2509"/>
              <a:ext cx="17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" charset="0"/>
                </a:rPr>
                <a:t>Diffusely reflecting liner</a:t>
              </a:r>
            </a:p>
          </p:txBody>
        </p:sp>
        <p:sp>
          <p:nvSpPr>
            <p:cNvPr id="24667" name="Line 91"/>
            <p:cNvSpPr>
              <a:spLocks noChangeShapeType="1"/>
            </p:cNvSpPr>
            <p:nvPr/>
          </p:nvSpPr>
          <p:spPr bwMode="auto">
            <a:xfrm flipV="1">
              <a:off x="3076" y="2161"/>
              <a:ext cx="473" cy="4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8" name="Text Box 92"/>
            <p:cNvSpPr txBox="1">
              <a:spLocks noChangeArrowheads="1"/>
            </p:cNvSpPr>
            <p:nvPr/>
          </p:nvSpPr>
          <p:spPr bwMode="auto">
            <a:xfrm>
              <a:off x="3864" y="2090"/>
              <a:ext cx="30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>
                  <a:latin typeface="Times New Roman" charset="0"/>
                </a:rPr>
                <a:t>ice</a:t>
              </a:r>
            </a:p>
          </p:txBody>
        </p:sp>
        <p:sp>
          <p:nvSpPr>
            <p:cNvPr id="24669" name="Text Box 93"/>
            <p:cNvSpPr txBox="1">
              <a:spLocks noChangeArrowheads="1"/>
            </p:cNvSpPr>
            <p:nvPr/>
          </p:nvSpPr>
          <p:spPr bwMode="auto">
            <a:xfrm>
              <a:off x="5015" y="1361"/>
              <a:ext cx="5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>
                  <a:latin typeface="Times New Roman" charset="0"/>
                </a:rPr>
                <a:t>perlite</a:t>
              </a:r>
            </a:p>
          </p:txBody>
        </p:sp>
        <p:sp>
          <p:nvSpPr>
            <p:cNvPr id="24670" name="Line 94"/>
            <p:cNvSpPr>
              <a:spLocks noChangeShapeType="1"/>
            </p:cNvSpPr>
            <p:nvPr/>
          </p:nvSpPr>
          <p:spPr bwMode="auto">
            <a:xfrm>
              <a:off x="3707" y="1662"/>
              <a:ext cx="197" cy="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813" name="Picture 237" descr="52A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3905250" cy="29289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14" name="Text Box 238"/>
          <p:cNvSpPr txBox="1">
            <a:spLocks noChangeArrowheads="1"/>
          </p:cNvSpPr>
          <p:nvPr/>
        </p:nvSpPr>
        <p:spPr bwMode="auto">
          <a:xfrm>
            <a:off x="4949825" y="4294188"/>
            <a:ext cx="3597275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bg1"/>
                </a:solidFill>
                <a:latin typeface="Bookman Old Style" charset="0"/>
              </a:rPr>
              <a:t>Single tank detects secondary 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Bookman Old Style" charset="0"/>
              </a:rPr>
              <a:t>particles in air showers :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Bookman Old Style" charset="0"/>
              </a:rPr>
              <a:t>  -- MeV e</a:t>
            </a:r>
            <a:r>
              <a:rPr lang="en-US" sz="1800" baseline="30000">
                <a:solidFill>
                  <a:schemeClr val="bg1"/>
                </a:solidFill>
                <a:latin typeface="Bookman Old Style" charset="0"/>
                <a:cs typeface="Arial" charset="0"/>
              </a:rPr>
              <a:t>±</a:t>
            </a:r>
            <a:r>
              <a:rPr lang="en-US" sz="1800">
                <a:solidFill>
                  <a:schemeClr val="bg1"/>
                </a:solidFill>
                <a:latin typeface="Bookman Old Style" charset="0"/>
                <a:cs typeface="Arial" charset="0"/>
              </a:rPr>
              <a:t> 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latin typeface="Bookman Old Style" charset="0"/>
              </a:rPr>
              <a:t>  -- converting </a:t>
            </a:r>
            <a:r>
              <a:rPr lang="el-GR" sz="2000">
                <a:solidFill>
                  <a:schemeClr val="bg1"/>
                </a:solidFill>
                <a:latin typeface="Bookman Old Style" charset="0"/>
                <a:sym typeface="Wingdings" charset="0"/>
              </a:rPr>
              <a:t>γ</a:t>
            </a:r>
          </a:p>
          <a:p>
            <a:pPr eaLnBrk="1" hangingPunct="1"/>
            <a:r>
              <a:rPr lang="en-US" sz="2000">
                <a:solidFill>
                  <a:schemeClr val="bg1"/>
                </a:solidFill>
                <a:latin typeface="Bookman Old Style" charset="0"/>
                <a:sym typeface="Wingdings" charset="0"/>
              </a:rPr>
              <a:t> </a:t>
            </a:r>
            <a:r>
              <a:rPr lang="en-US" sz="1800">
                <a:solidFill>
                  <a:schemeClr val="bg1"/>
                </a:solidFill>
                <a:latin typeface="Bookman Old Style" charset="0"/>
                <a:cs typeface="Arial" charset="0"/>
              </a:rPr>
              <a:t> -- ~1 GeV </a:t>
            </a:r>
            <a:r>
              <a:rPr lang="el-GR" sz="1800">
                <a:solidFill>
                  <a:schemeClr val="bg1"/>
                </a:solidFill>
                <a:latin typeface="Bookman Old Style" charset="0"/>
                <a:cs typeface="Arial" charset="0"/>
              </a:rPr>
              <a:t>μ</a:t>
            </a:r>
          </a:p>
        </p:txBody>
      </p:sp>
      <p:sp>
        <p:nvSpPr>
          <p:cNvPr id="24816" name="Text Box 240"/>
          <p:cNvSpPr txBox="1">
            <a:spLocks noChangeArrowheads="1"/>
          </p:cNvSpPr>
          <p:nvPr/>
        </p:nvSpPr>
        <p:spPr bwMode="auto">
          <a:xfrm>
            <a:off x="0" y="587851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Bookman Old Style" charset="0"/>
              </a:rPr>
              <a:t>Light yield (Cherenkov and stochastic) for each particle type is derived from a detailed GEANT4 simulation and parameterized</a:t>
            </a:r>
            <a:endParaRPr lang="el-GR" sz="1800" dirty="0">
              <a:solidFill>
                <a:schemeClr val="bg1"/>
              </a:solidFill>
              <a:latin typeface="Bookman Old Style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68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FB6411-99AC-CC4C-9651-55723A674BCB}" type="slidenum">
              <a:rPr lang="en-US"/>
              <a:pPr/>
              <a:t>17</a:t>
            </a:fld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25" y="379413"/>
            <a:ext cx="4648200" cy="1143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Bookman Old Style" charset="0"/>
              </a:rPr>
              <a:t>IceTop</a:t>
            </a:r>
            <a:r>
              <a:rPr lang="en-US" dirty="0">
                <a:solidFill>
                  <a:srgbClr val="FFFFFF"/>
                </a:solidFill>
                <a:latin typeface="Bookman Old Style" charset="0"/>
              </a:rPr>
              <a:t> Station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327525" y="11826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2400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562225" y="4883150"/>
            <a:ext cx="45688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>
                <a:solidFill>
                  <a:schemeClr val="bg1"/>
                </a:solidFill>
                <a:latin typeface="Bookman Old Style" charset="0"/>
              </a:rPr>
              <a:t> 2 tanks per station</a:t>
            </a:r>
          </a:p>
          <a:p>
            <a:pPr lvl="1" eaLnBrk="1" hangingPunct="1">
              <a:buFontTx/>
              <a:buChar char="•"/>
            </a:pPr>
            <a:r>
              <a:rPr lang="en-US" sz="2000">
                <a:solidFill>
                  <a:schemeClr val="bg1"/>
                </a:solidFill>
                <a:latin typeface="Bookman Old Style" charset="0"/>
              </a:rPr>
              <a:t> 1 tank hit </a:t>
            </a:r>
            <a:r>
              <a:rPr lang="en-US" sz="2000">
                <a:solidFill>
                  <a:schemeClr val="bg1"/>
                </a:solidFill>
                <a:latin typeface="Bookman Old Style" charset="0"/>
                <a:sym typeface="Wingdings" charset="0"/>
              </a:rPr>
              <a:t>  muon, e or </a:t>
            </a:r>
            <a:r>
              <a:rPr lang="el-GR" sz="2000">
                <a:solidFill>
                  <a:schemeClr val="bg1"/>
                </a:solidFill>
                <a:latin typeface="Bookman Old Style" charset="0"/>
                <a:sym typeface="Wingdings" charset="0"/>
              </a:rPr>
              <a:t>γ</a:t>
            </a:r>
          </a:p>
          <a:p>
            <a:pPr lvl="1" eaLnBrk="1" hangingPunct="1">
              <a:buFontTx/>
              <a:buChar char="•"/>
            </a:pPr>
            <a:r>
              <a:rPr lang="en-US" sz="2000">
                <a:solidFill>
                  <a:schemeClr val="bg1"/>
                </a:solidFill>
                <a:latin typeface="Bookman Old Style" charset="0"/>
                <a:sym typeface="Wingdings" charset="0"/>
              </a:rPr>
              <a:t> both tanks hit  air shower</a:t>
            </a:r>
            <a:endParaRPr lang="en-US" sz="2000">
              <a:solidFill>
                <a:schemeClr val="bg1"/>
              </a:solidFill>
              <a:latin typeface="Bookman Old Style" charset="0"/>
            </a:endParaRPr>
          </a:p>
          <a:p>
            <a:pPr eaLnBrk="1" hangingPunct="1">
              <a:buFontTx/>
              <a:buChar char="•"/>
            </a:pPr>
            <a:r>
              <a:rPr lang="en-US" sz="2000">
                <a:solidFill>
                  <a:schemeClr val="bg1"/>
                </a:solidFill>
                <a:latin typeface="Bookman Old Style" charset="0"/>
              </a:rPr>
              <a:t> 2 DOMs per tank</a:t>
            </a:r>
          </a:p>
          <a:p>
            <a:pPr lvl="1" eaLnBrk="1" hangingPunct="1">
              <a:buFontTx/>
              <a:buChar char="•"/>
            </a:pPr>
            <a:r>
              <a:rPr lang="en-US" sz="2000">
                <a:solidFill>
                  <a:schemeClr val="bg1"/>
                </a:solidFill>
                <a:latin typeface="Bookman Old Style" charset="0"/>
              </a:rPr>
              <a:t> 1 HG, 1 LG for dynamic range</a:t>
            </a:r>
          </a:p>
        </p:txBody>
      </p:sp>
      <p:pic>
        <p:nvPicPr>
          <p:cNvPr id="22536" name="Picture 8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1" b="7271"/>
          <a:stretch>
            <a:fillRect/>
          </a:stretch>
        </p:blipFill>
        <p:spPr bwMode="auto">
          <a:xfrm>
            <a:off x="4114800" y="1735138"/>
            <a:ext cx="50292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45STA_067_1-r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8950"/>
            <a:ext cx="4029075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2079625" y="4532313"/>
            <a:ext cx="200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000" i="1"/>
              <a:t>Photo: James Roth, Dec 8, 2007</a:t>
            </a:r>
          </a:p>
        </p:txBody>
      </p:sp>
    </p:spTree>
    <p:extLst>
      <p:ext uri="{BB962C8B-B14F-4D97-AF65-F5344CB8AC3E}">
        <p14:creationId xmlns:p14="http://schemas.microsoft.com/office/powerpoint/2010/main" val="14833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igEvent_t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16" y="526011"/>
            <a:ext cx="3764760" cy="2129562"/>
          </a:xfrm>
          <a:prstGeom prst="rect">
            <a:avLst/>
          </a:prstGeom>
        </p:spPr>
      </p:pic>
      <p:pic>
        <p:nvPicPr>
          <p:cNvPr id="10" name="Picture 9" descr="BigEvent_array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3220"/>
            <a:ext cx="3413231" cy="21181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98321" y="1861502"/>
            <a:ext cx="2142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Shower front </a:t>
            </a:r>
          </a:p>
          <a:p>
            <a:pPr algn="ctr"/>
            <a:r>
              <a:rPr lang="en-US" sz="1400" dirty="0" smtClean="0"/>
              <a:t>from </a:t>
            </a:r>
            <a:r>
              <a:rPr lang="en-US" sz="1400" dirty="0"/>
              <a:t>a</a:t>
            </a:r>
            <a:r>
              <a:rPr lang="en-US" sz="1400" dirty="0" smtClean="0"/>
              <a:t>rrival times</a:t>
            </a:r>
            <a:endParaRPr lang="en-US" sz="14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875514"/>
              </p:ext>
            </p:extLst>
          </p:nvPr>
        </p:nvGraphicFramePr>
        <p:xfrm>
          <a:off x="4097224" y="1266040"/>
          <a:ext cx="1992161" cy="488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5" imgW="2019300" imgH="495300" progId="Equation.3">
                  <p:embed/>
                </p:oleObj>
              </mc:Choice>
              <mc:Fallback>
                <p:oleObj name="Equation" r:id="rId5" imgW="20193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97224" y="1266040"/>
                        <a:ext cx="1992161" cy="488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301039" y="0"/>
            <a:ext cx="8093413" cy="52322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Windsor Regular"/>
                <a:cs typeface="Windsor Regular"/>
              </a:rPr>
              <a:t>Air Shower </a:t>
            </a:r>
            <a:r>
              <a:rPr lang="en-US" sz="2400" dirty="0" smtClean="0">
                <a:latin typeface="Windsor Regular"/>
                <a:cs typeface="Windsor Regular"/>
              </a:rPr>
              <a:t>Reconstruction</a:t>
            </a:r>
            <a:endParaRPr lang="en-US" sz="2400" i="1" baseline="-25000" dirty="0">
              <a:latin typeface="Windsor Regular"/>
              <a:cs typeface="Windsor Regular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43889" y="2965949"/>
            <a:ext cx="4901021" cy="2489313"/>
            <a:chOff x="3072479" y="545743"/>
            <a:chExt cx="4901021" cy="2489313"/>
          </a:xfrm>
        </p:grpSpPr>
        <p:grpSp>
          <p:nvGrpSpPr>
            <p:cNvPr id="18" name="Group 17"/>
            <p:cNvGrpSpPr/>
            <p:nvPr/>
          </p:nvGrpSpPr>
          <p:grpSpPr>
            <a:xfrm>
              <a:off x="3072479" y="545743"/>
              <a:ext cx="4721416" cy="2489313"/>
              <a:chOff x="3855137" y="533400"/>
              <a:chExt cx="5276552" cy="298471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5137" y="533400"/>
                <a:ext cx="5276552" cy="2984717"/>
              </a:xfrm>
              <a:prstGeom prst="rect">
                <a:avLst/>
              </a:prstGeom>
            </p:spPr>
          </p:pic>
          <p:cxnSp>
            <p:nvCxnSpPr>
              <p:cNvPr id="20" name="Straight Arrow Connector 19"/>
              <p:cNvCxnSpPr/>
              <p:nvPr/>
            </p:nvCxnSpPr>
            <p:spPr>
              <a:xfrm>
                <a:off x="5000378" y="1200159"/>
                <a:ext cx="0" cy="196235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4394201" y="1210124"/>
                <a:ext cx="56767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800600" y="1041400"/>
                <a:ext cx="466072" cy="31264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4415772" y="1139428"/>
                <a:ext cx="808160" cy="36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>
                    <a:solidFill>
                      <a:srgbClr val="FF0000"/>
                    </a:solidFill>
                    <a:latin typeface="Bookman Old Style"/>
                    <a:cs typeface="Bookman Old Style"/>
                  </a:rPr>
                  <a:t>S</a:t>
                </a:r>
                <a:r>
                  <a:rPr lang="en-US" sz="1400" i="1" baseline="-25000" dirty="0" smtClean="0">
                    <a:solidFill>
                      <a:srgbClr val="FF0000"/>
                    </a:solidFill>
                    <a:latin typeface="Bookman Old Style"/>
                    <a:cs typeface="Bookman Old Style"/>
                  </a:rPr>
                  <a:t>125</a:t>
                </a:r>
                <a:endParaRPr lang="en-US" sz="1400" i="1" baseline="-25000" dirty="0">
                  <a:solidFill>
                    <a:srgbClr val="FF0000"/>
                  </a:solidFill>
                  <a:latin typeface="Bookman Old Style"/>
                  <a:cs typeface="Bookman Old Style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909642" y="906883"/>
                <a:ext cx="3142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>
                    <a:solidFill>
                      <a:srgbClr val="FF0000"/>
                    </a:solidFill>
                    <a:latin typeface="Lucida Grande"/>
                    <a:ea typeface="Lucida Grande"/>
                    <a:cs typeface="Lucida Grande"/>
                  </a:rPr>
                  <a:t>β</a:t>
                </a:r>
                <a:endParaRPr lang="en-US" sz="1400" i="1" baseline="-25000" dirty="0">
                  <a:solidFill>
                    <a:srgbClr val="FF0000"/>
                  </a:solidFill>
                  <a:latin typeface="Bookman Old Style"/>
                  <a:cs typeface="Bookman Old Style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334255" y="698209"/>
              <a:ext cx="2639245" cy="524379"/>
              <a:chOff x="5266671" y="4653622"/>
              <a:chExt cx="3290280" cy="805782"/>
            </a:xfrm>
          </p:grpSpPr>
          <p:graphicFrame>
            <p:nvGraphicFramePr>
              <p:cNvPr id="15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4342424"/>
                  </p:ext>
                </p:extLst>
              </p:nvPr>
            </p:nvGraphicFramePr>
            <p:xfrm>
              <a:off x="5266671" y="4653622"/>
              <a:ext cx="3290280" cy="8057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2" name="Equation" r:id="rId8" imgW="1866900" imgH="457200" progId="Equation.3">
                      <p:embed/>
                    </p:oleObj>
                  </mc:Choice>
                  <mc:Fallback>
                    <p:oleObj name="Equation" r:id="rId8" imgW="1866900" imgH="4572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266671" y="4653622"/>
                            <a:ext cx="3290280" cy="805782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Oval 15"/>
              <p:cNvSpPr/>
              <p:nvPr/>
            </p:nvSpPr>
            <p:spPr>
              <a:xfrm>
                <a:off x="5983705" y="4864100"/>
                <a:ext cx="533400" cy="4572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304505" y="4653622"/>
                <a:ext cx="251995" cy="3048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4572000" y="2159969"/>
              <a:ext cx="1864584" cy="5014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1100" i="1" dirty="0">
                  <a:latin typeface="Bookman Old Style" charset="0"/>
                </a:rPr>
                <a:t>S</a:t>
              </a:r>
              <a:r>
                <a:rPr lang="en-US" sz="1100" i="1" baseline="-25000" dirty="0">
                  <a:latin typeface="Bookman Old Style" charset="0"/>
                </a:rPr>
                <a:t>125 </a:t>
              </a:r>
              <a:r>
                <a:rPr lang="en-US" sz="1100" dirty="0">
                  <a:latin typeface="Bookman Old Style" charset="0"/>
                </a:rPr>
                <a:t>: signal at </a:t>
              </a:r>
              <a:r>
                <a:rPr lang="en-US" sz="1100" i="1" dirty="0">
                  <a:latin typeface="Bookman Old Style" charset="0"/>
                </a:rPr>
                <a:t>r</a:t>
              </a:r>
              <a:r>
                <a:rPr lang="en-US" sz="1100" dirty="0">
                  <a:latin typeface="Bookman Old Style" charset="0"/>
                </a:rPr>
                <a:t> = 125m</a:t>
              </a:r>
            </a:p>
            <a:p>
              <a:pPr>
                <a:lnSpc>
                  <a:spcPct val="50000"/>
                </a:lnSpc>
              </a:pPr>
              <a:endParaRPr lang="en-US" sz="1100" dirty="0">
                <a:latin typeface="Bookman Old Style" charset="0"/>
              </a:endParaRPr>
            </a:p>
            <a:p>
              <a:pPr>
                <a:lnSpc>
                  <a:spcPct val="50000"/>
                </a:lnSpc>
              </a:pPr>
              <a:r>
                <a:rPr lang="el-GR" sz="1100" i="1" dirty="0" smtClean="0">
                  <a:latin typeface="Bookman Old Style" charset="0"/>
                </a:rPr>
                <a:t>β</a:t>
              </a:r>
              <a:r>
                <a:rPr lang="en-US" sz="1100" i="1" dirty="0" smtClean="0">
                  <a:latin typeface="Bookman Old Style" charset="0"/>
                </a:rPr>
                <a:t> </a:t>
              </a:r>
              <a:r>
                <a:rPr lang="en-US" sz="1100" dirty="0">
                  <a:latin typeface="Bookman Old Style" charset="0"/>
                </a:rPr>
                <a:t>: slope at </a:t>
              </a:r>
              <a:r>
                <a:rPr lang="en-US" sz="1100" i="1" dirty="0">
                  <a:latin typeface="Bookman Old Style" charset="0"/>
                </a:rPr>
                <a:t>r</a:t>
              </a:r>
              <a:r>
                <a:rPr lang="en-US" sz="1100" dirty="0">
                  <a:latin typeface="Bookman Old Style" charset="0"/>
                </a:rPr>
                <a:t> = </a:t>
              </a:r>
              <a:r>
                <a:rPr lang="en-US" sz="1100" dirty="0" smtClean="0">
                  <a:latin typeface="Bookman Old Style" charset="0"/>
                </a:rPr>
                <a:t>125m</a:t>
              </a:r>
            </a:p>
            <a:p>
              <a:pPr>
                <a:lnSpc>
                  <a:spcPct val="50000"/>
                </a:lnSpc>
              </a:pPr>
              <a:endParaRPr lang="en-US" sz="1100" i="1" baseline="-25000" dirty="0">
                <a:latin typeface="Bookman Old Style" charset="0"/>
              </a:endParaRPr>
            </a:p>
            <a:p>
              <a:pPr>
                <a:lnSpc>
                  <a:spcPct val="50000"/>
                </a:lnSpc>
              </a:pPr>
              <a:r>
                <a:rPr lang="el-GR" sz="1100" i="1" dirty="0" smtClean="0">
                  <a:latin typeface="Bookman Old Style" charset="0"/>
                </a:rPr>
                <a:t>κ</a:t>
              </a:r>
              <a:r>
                <a:rPr lang="en-US" sz="1100" i="1" dirty="0" smtClean="0">
                  <a:latin typeface="Bookman Old Style" charset="0"/>
                </a:rPr>
                <a:t> :</a:t>
              </a:r>
              <a:r>
                <a:rPr lang="en-US" sz="1100" dirty="0" smtClean="0">
                  <a:latin typeface="Bookman Old Style" charset="0"/>
                </a:rPr>
                <a:t> fixed at 0.3</a:t>
              </a:r>
              <a:endParaRPr lang="en-US" sz="1100" baseline="-25000" dirty="0">
                <a:latin typeface="Bookman Old Style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8321" y="2771317"/>
            <a:ext cx="3922011" cy="285452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17221" y="757590"/>
            <a:ext cx="2323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man Old Style"/>
                <a:cs typeface="Bookman Old Style"/>
              </a:rPr>
              <a:t>On the surface:</a:t>
            </a:r>
          </a:p>
          <a:p>
            <a:r>
              <a:rPr lang="en-US" sz="1600" dirty="0" smtClean="0">
                <a:latin typeface="Bookman Old Style"/>
                <a:cs typeface="Bookman Old Style"/>
              </a:rPr>
              <a:t>Shower core: </a:t>
            </a:r>
            <a:r>
              <a:rPr lang="en-US" sz="1600" dirty="0" err="1" smtClean="0">
                <a:latin typeface="Bookman Old Style"/>
                <a:cs typeface="Bookman Old Style"/>
              </a:rPr>
              <a:t>x,y,z</a:t>
            </a:r>
            <a:endParaRPr lang="en-US" sz="1600" dirty="0" smtClean="0">
              <a:latin typeface="Bookman Old Style"/>
              <a:cs typeface="Bookman Old Style"/>
            </a:endParaRPr>
          </a:p>
          <a:p>
            <a:r>
              <a:rPr lang="en-US" sz="1600" dirty="0" smtClean="0">
                <a:latin typeface="Bookman Old Style"/>
                <a:cs typeface="Bookman Old Style"/>
              </a:rPr>
              <a:t>Shower direction: 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sz="1600" dirty="0" err="1" smtClean="0">
                <a:latin typeface="Bookman Old Style"/>
                <a:cs typeface="Bookman Old Style"/>
              </a:rPr>
              <a:t>,ϕ</a:t>
            </a:r>
            <a:endParaRPr lang="en-US" sz="1600" dirty="0">
              <a:latin typeface="Bookman Old Style"/>
              <a:cs typeface="Bookman Old Styl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3779" y="5527583"/>
            <a:ext cx="404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On the surface: </a:t>
            </a:r>
          </a:p>
          <a:p>
            <a:r>
              <a:rPr lang="en-US" dirty="0" err="1" smtClean="0">
                <a:latin typeface="Bookman Old Style"/>
                <a:cs typeface="Bookman Old Style"/>
              </a:rPr>
              <a:t>IceTop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>
                <a:latin typeface="Bookman Old Style"/>
                <a:cs typeface="Bookman Old Style"/>
              </a:rPr>
              <a:t>shower size </a:t>
            </a:r>
            <a:r>
              <a:rPr lang="en-US" i="1" dirty="0" smtClean="0">
                <a:latin typeface="Bookman Old Style"/>
                <a:cs typeface="Bookman Old Style"/>
              </a:rPr>
              <a:t>S</a:t>
            </a:r>
            <a:r>
              <a:rPr lang="en-US" i="1" baseline="-25000" dirty="0" smtClean="0">
                <a:latin typeface="Bookman Old Style"/>
                <a:cs typeface="Bookman Old Style"/>
              </a:rPr>
              <a:t>125</a:t>
            </a:r>
            <a:r>
              <a:rPr lang="en-US" i="1" dirty="0" smtClean="0">
                <a:latin typeface="Bookman Old Style"/>
                <a:cs typeface="Bookman Old Style"/>
              </a:rPr>
              <a:t> </a:t>
            </a:r>
            <a:r>
              <a:rPr lang="en-US" dirty="0" smtClean="0">
                <a:latin typeface="Bookman Old Style"/>
                <a:cs typeface="Bookman Old Style"/>
              </a:rPr>
              <a:t>and </a:t>
            </a:r>
            <a:r>
              <a:rPr lang="en-US" i="1" dirty="0" smtClean="0">
                <a:latin typeface="Lucida Grande"/>
                <a:ea typeface="Lucida Grande"/>
                <a:cs typeface="Lucida Grande"/>
              </a:rPr>
              <a:t>β</a:t>
            </a:r>
            <a:endParaRPr lang="en-US" i="1" dirty="0">
              <a:latin typeface="Bookman Old Style"/>
              <a:cs typeface="Bookman Old Style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57132" y="5625845"/>
            <a:ext cx="4046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In deep ice: </a:t>
            </a:r>
          </a:p>
          <a:p>
            <a:r>
              <a:rPr lang="en-US" dirty="0" err="1" smtClean="0">
                <a:latin typeface="Bookman Old Style"/>
                <a:cs typeface="Bookman Old Style"/>
              </a:rPr>
              <a:t>Muon</a:t>
            </a:r>
            <a:r>
              <a:rPr lang="en-US" dirty="0" smtClean="0">
                <a:latin typeface="Bookman Old Style"/>
                <a:cs typeface="Bookman Old Style"/>
              </a:rPr>
              <a:t> bundle energy loss </a:t>
            </a:r>
          </a:p>
          <a:p>
            <a:r>
              <a:rPr lang="en-US" dirty="0" err="1" smtClean="0">
                <a:latin typeface="Bookman Old Style"/>
                <a:cs typeface="Bookman Old Style"/>
              </a:rPr>
              <a:t>dE</a:t>
            </a:r>
            <a:r>
              <a:rPr lang="en-US" dirty="0" smtClean="0">
                <a:latin typeface="Bookman Old Style"/>
                <a:cs typeface="Bookman Old Style"/>
              </a:rPr>
              <a:t>/</a:t>
            </a:r>
            <a:r>
              <a:rPr lang="en-US" dirty="0" err="1" smtClean="0">
                <a:latin typeface="Bookman Old Style"/>
                <a:cs typeface="Bookman Old Style"/>
              </a:rPr>
              <a:t>dX</a:t>
            </a:r>
            <a:r>
              <a:rPr lang="en-US" dirty="0" smtClean="0">
                <a:latin typeface="Bookman Old Style"/>
                <a:cs typeface="Bookman Old Style"/>
              </a:rPr>
              <a:t> (</a:t>
            </a:r>
            <a:r>
              <a:rPr lang="en-US" dirty="0" err="1" smtClean="0">
                <a:latin typeface="Bookman Old Style"/>
                <a:cs typeface="Bookman Old Style"/>
              </a:rPr>
              <a:t>GeV</a:t>
            </a:r>
            <a:r>
              <a:rPr lang="en-US" dirty="0" smtClean="0">
                <a:latin typeface="Bookman Old Style"/>
                <a:cs typeface="Bookman Old Style"/>
              </a:rPr>
              <a:t>/m) and stochastic behavior</a:t>
            </a:r>
            <a:endParaRPr lang="en-US" i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70627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1039" y="0"/>
            <a:ext cx="8093413" cy="52322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Windsor Regular"/>
                <a:cs typeface="Windsor Regular"/>
              </a:rPr>
              <a:t>IceCube-79 / IceTop-73 Coincidence Analysis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3" y="827837"/>
            <a:ext cx="4734237" cy="3015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83" y="3872616"/>
            <a:ext cx="4494164" cy="28014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0630" y="827837"/>
            <a:ext cx="40433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Bookman Old Style"/>
                <a:cs typeface="Bookman Old Style"/>
              </a:rPr>
              <a:t>5-6-4-2 Neural Network to map 5 observables to Primary Energy and Mass</a:t>
            </a:r>
            <a:endParaRPr lang="en-US" sz="1600" dirty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Bookman Old Style"/>
                <a:cs typeface="Bookman Old Style"/>
              </a:rPr>
              <a:t>Energy spectrum directly from NN output</a:t>
            </a:r>
            <a:endParaRPr lang="en-US" sz="1600" dirty="0"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Bookman Old Style"/>
                <a:cs typeface="Bookman Old Style"/>
              </a:rPr>
              <a:t>Composition from fitting data in </a:t>
            </a:r>
            <a:r>
              <a:rPr lang="en-US" sz="1600" i="1" dirty="0" err="1" smtClean="0">
                <a:latin typeface="Bookman Old Style"/>
                <a:cs typeface="Bookman Old Style"/>
              </a:rPr>
              <a:t>E</a:t>
            </a:r>
            <a:r>
              <a:rPr lang="en-US" sz="1600" i="1" baseline="-25000" dirty="0" err="1" smtClean="0">
                <a:latin typeface="Bookman Old Style"/>
                <a:cs typeface="Bookman Old Style"/>
              </a:rPr>
              <a:t>reco</a:t>
            </a:r>
            <a:r>
              <a:rPr lang="en-US" sz="1600" i="1" baseline="-25000" dirty="0" smtClean="0">
                <a:latin typeface="Bookman Old Style"/>
                <a:cs typeface="Bookman Old Style"/>
              </a:rPr>
              <a:t> </a:t>
            </a:r>
            <a:r>
              <a:rPr lang="en-US" sz="1600" dirty="0" smtClean="0">
                <a:latin typeface="Bookman Old Style"/>
                <a:cs typeface="Bookman Old Style"/>
              </a:rPr>
              <a:t> bins to template histograms (H,He,0,Fe) from NN mass output</a:t>
            </a:r>
            <a:endParaRPr lang="en-US" sz="1600" i="1" baseline="-25000" dirty="0">
              <a:latin typeface="Bookman Old Style"/>
              <a:cs typeface="Bookman Old Styl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226" y="3128113"/>
            <a:ext cx="4029281" cy="28204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72795" y="5820369"/>
            <a:ext cx="3508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Bookman Old Style"/>
                <a:cs typeface="Bookman Old Style"/>
              </a:rPr>
              <a:t>e.g. </a:t>
            </a:r>
            <a:r>
              <a:rPr lang="en-US" sz="1600" dirty="0" smtClean="0">
                <a:latin typeface="Bookman Old Style"/>
                <a:cs typeface="Bookman Old Style"/>
              </a:rPr>
              <a:t>Template histograms for 4 mass groups in one energy bin for a fake dataset scrambled from MC</a:t>
            </a:r>
            <a:endParaRPr lang="en-US" sz="1600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62018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1039" y="0"/>
            <a:ext cx="8093413" cy="52322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Windsor Regular"/>
                <a:cs typeface="Windsor Regular"/>
              </a:rPr>
              <a:t>IceCube-79 / IceTop-73 Coincidence Analysis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583"/>
            <a:ext cx="5000701" cy="3382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965" y="1318583"/>
            <a:ext cx="4736992" cy="32221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132" y="5207019"/>
            <a:ext cx="3364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ookman Old Style"/>
                <a:cs typeface="Bookman Old Style"/>
              </a:rPr>
              <a:t>Highest resolution spectrum ever measured by air-shower experiment </a:t>
            </a:r>
          </a:p>
          <a:p>
            <a:endParaRPr lang="en-US" sz="1600" dirty="0" smtClean="0">
              <a:latin typeface="Bookman Old Style"/>
              <a:cs typeface="Bookman Old Style"/>
            </a:endParaRPr>
          </a:p>
          <a:p>
            <a:r>
              <a:rPr lang="en-US" sz="1600" dirty="0" smtClean="0">
                <a:latin typeface="Bookman Old Style"/>
                <a:cs typeface="Bookman Old Style"/>
              </a:rPr>
              <a:t>Spectrum does not follow a simple power law</a:t>
            </a:r>
          </a:p>
          <a:p>
            <a:endParaRPr lang="en-US" sz="1600" dirty="0">
              <a:latin typeface="Bookman Old Style"/>
              <a:cs typeface="Bookman Old Styl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039" y="4694314"/>
            <a:ext cx="5244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Bookman Old Style"/>
                <a:cs typeface="Bookman Old Style"/>
              </a:rPr>
              <a:t>gray band is ±7 composition systematics of IceTop-73 analysis</a:t>
            </a:r>
            <a:endParaRPr lang="en-US" sz="1200" i="1" dirty="0">
              <a:latin typeface="Bookman Old Style"/>
              <a:cs typeface="Bookman Old Styl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6440" y="5237652"/>
            <a:ext cx="3837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ookman Old Style"/>
                <a:cs typeface="Bookman Old Style"/>
              </a:rPr>
              <a:t>clear trend towards heavier composition up to ~100 </a:t>
            </a:r>
            <a:r>
              <a:rPr lang="en-US" sz="1600" dirty="0" err="1" smtClean="0">
                <a:latin typeface="Bookman Old Style"/>
                <a:cs typeface="Bookman Old Style"/>
              </a:rPr>
              <a:t>PeV</a:t>
            </a:r>
            <a:endParaRPr lang="en-US" sz="1600" dirty="0" smtClean="0">
              <a:latin typeface="Bookman Old Style"/>
              <a:cs typeface="Bookman Old Style"/>
            </a:endParaRPr>
          </a:p>
          <a:p>
            <a:endParaRPr lang="en-US" sz="1600" dirty="0">
              <a:latin typeface="Bookman Old Style"/>
              <a:cs typeface="Bookman Old Style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4599994" y="1738387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&lt;</a:t>
            </a:r>
            <a:r>
              <a:rPr lang="en-US" dirty="0" err="1" smtClean="0"/>
              <a:t>lnA</a:t>
            </a:r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811884"/>
            <a:ext cx="528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Large structures in </a:t>
            </a:r>
            <a:r>
              <a:rPr lang="en-US" dirty="0" err="1" smtClean="0">
                <a:latin typeface="Bookman Old Style"/>
                <a:cs typeface="Bookman Old Style"/>
              </a:rPr>
              <a:t>PeV</a:t>
            </a:r>
            <a:r>
              <a:rPr lang="en-US" dirty="0" smtClean="0">
                <a:latin typeface="Bookman Old Style"/>
                <a:cs typeface="Bookman Old Style"/>
              </a:rPr>
              <a:t> cosmic-ray spectrum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86" y="106259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Composition</a:t>
            </a:r>
          </a:p>
        </p:txBody>
      </p:sp>
    </p:spTree>
    <p:extLst>
      <p:ext uri="{BB962C8B-B14F-4D97-AF65-F5344CB8AC3E}">
        <p14:creationId xmlns:p14="http://schemas.microsoft.com/office/powerpoint/2010/main" val="71669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2159" y="1336924"/>
            <a:ext cx="7301999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Bookman Old Style"/>
                <a:cs typeface="Bookman Old Style"/>
              </a:rPr>
              <a:t>New era in </a:t>
            </a:r>
            <a:r>
              <a:rPr lang="en-US" sz="4800" dirty="0" err="1" smtClean="0">
                <a:latin typeface="Lucida Grande"/>
                <a:ea typeface="Lucida Grande"/>
                <a:cs typeface="Lucida Grande"/>
              </a:rPr>
              <a:t>ν</a:t>
            </a:r>
            <a:r>
              <a:rPr lang="en-US" sz="4800" dirty="0" smtClean="0">
                <a:latin typeface="Bookman Old Style"/>
                <a:cs typeface="Bookman Old Style"/>
              </a:rPr>
              <a:t> astronomy </a:t>
            </a:r>
            <a:endParaRPr lang="en-US" sz="4800" dirty="0">
              <a:latin typeface="Bookman Old Style"/>
              <a:cs typeface="Bookman Old Sty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762" y="2976652"/>
            <a:ext cx="8648521" cy="14465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Bookman Old Style"/>
                <a:cs typeface="Bookman Old Style"/>
              </a:rPr>
              <a:t>A step closer in understanding</a:t>
            </a:r>
          </a:p>
          <a:p>
            <a:r>
              <a:rPr lang="en-US" sz="4400" dirty="0" smtClean="0">
                <a:latin typeface="Bookman Old Style"/>
                <a:cs typeface="Bookman Old Style"/>
              </a:rPr>
              <a:t>high-energy cosmic particles</a:t>
            </a:r>
            <a:endParaRPr lang="en-US" sz="4400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5291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9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37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00"/>
            <a:ext cx="9144000" cy="67470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1898" y="2095201"/>
            <a:ext cx="138785" cy="10999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73354" y="2011611"/>
            <a:ext cx="39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81</a:t>
            </a:r>
            <a:endParaRPr lang="en-US" sz="900" dirty="0"/>
          </a:p>
        </p:txBody>
      </p:sp>
      <p:sp>
        <p:nvSpPr>
          <p:cNvPr id="8" name="Rectangle 7"/>
          <p:cNvSpPr/>
          <p:nvPr/>
        </p:nvSpPr>
        <p:spPr>
          <a:xfrm>
            <a:off x="3435805" y="2419540"/>
            <a:ext cx="202257" cy="10999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65538" y="2343765"/>
            <a:ext cx="39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324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00410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sonsAerialView_blackho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906"/>
            <a:ext cx="9144000" cy="53220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15584"/>
            <a:ext cx="9144000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err="1" smtClean="0">
                <a:solidFill>
                  <a:schemeClr val="bg1"/>
                </a:solidFill>
                <a:latin typeface="Bookman Old Style"/>
                <a:cs typeface="Bookman Old Style"/>
              </a:rPr>
              <a:t>IceCube</a:t>
            </a:r>
            <a:r>
              <a:rPr lang="en-US" sz="3200" dirty="0">
                <a:solidFill>
                  <a:schemeClr val="bg1"/>
                </a:solidFill>
                <a:latin typeface="Bookman Old Style"/>
                <a:cs typeface="Bookman Old Style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@ South Pole </a:t>
            </a:r>
          </a:p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rgbClr val="FFFFFF"/>
                </a:solidFill>
                <a:latin typeface="Bookman Old Style"/>
                <a:cs typeface="Bookman Old Style"/>
              </a:rPr>
              <a:t>c</a:t>
            </a:r>
            <a:r>
              <a:rPr lang="en-US" sz="28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ompleted </a:t>
            </a:r>
            <a:r>
              <a:rPr lang="en-US" sz="2800" dirty="0">
                <a:solidFill>
                  <a:srgbClr val="FFFFFF"/>
                </a:solidFill>
                <a:latin typeface="Bookman Old Style"/>
                <a:cs typeface="Bookman Old Style"/>
              </a:rPr>
              <a:t>in 2010-</a:t>
            </a:r>
            <a:r>
              <a:rPr lang="en-US" sz="2800" dirty="0" smtClean="0">
                <a:solidFill>
                  <a:srgbClr val="FFFFFF"/>
                </a:solidFill>
                <a:latin typeface="Bookman Old Style"/>
                <a:cs typeface="Bookman Old Style"/>
              </a:rPr>
              <a:t>2011 austral </a:t>
            </a:r>
            <a:r>
              <a:rPr lang="en-US" sz="2800" dirty="0">
                <a:solidFill>
                  <a:srgbClr val="FFFFFF"/>
                </a:solidFill>
                <a:latin typeface="Bookman Old Style"/>
                <a:cs typeface="Bookman Old Style"/>
              </a:rPr>
              <a:t>season</a:t>
            </a:r>
          </a:p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  </a:t>
            </a:r>
            <a:endParaRPr lang="en-US" sz="3200" dirty="0">
              <a:solidFill>
                <a:schemeClr val="bg1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08978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rks Pole Flight 0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706"/>
            <a:ext cx="9144000" cy="6072188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660444" y="6457890"/>
            <a:ext cx="24835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ookman Old Style" charset="0"/>
                <a:cs typeface="Arial Unicode MS" charset="0"/>
              </a:rPr>
              <a:t>Serap </a:t>
            </a:r>
            <a:r>
              <a:rPr lang="en-US" sz="2000" dirty="0" smtClean="0">
                <a:solidFill>
                  <a:schemeClr val="bg1"/>
                </a:solidFill>
                <a:latin typeface="Bookman Old Style" charset="0"/>
                <a:cs typeface="Arial Unicode MS" charset="0"/>
              </a:rPr>
              <a:t>Tilav</a:t>
            </a:r>
            <a:endParaRPr lang="en-US" sz="2000" dirty="0">
              <a:solidFill>
                <a:schemeClr val="bg1"/>
              </a:solidFill>
              <a:latin typeface="Bookman Old Style" charset="0"/>
              <a:cs typeface="Arial Unicode M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8874" y="5194667"/>
            <a:ext cx="48731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 smtClean="0">
                <a:latin typeface="Bookman Old Style"/>
                <a:cs typeface="Bookman Old Style"/>
              </a:rPr>
              <a:t>IceCube</a:t>
            </a:r>
            <a:r>
              <a:rPr lang="en-US" sz="2400" dirty="0" smtClean="0">
                <a:latin typeface="Bookman Old Style"/>
                <a:cs typeface="Bookman Old Style"/>
              </a:rPr>
              <a:t> Laboratory</a:t>
            </a:r>
            <a:endParaRPr lang="en-US" sz="2400" dirty="0">
              <a:latin typeface="Bookman Old Style"/>
              <a:cs typeface="Bookman Old Style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102290"/>
            <a:ext cx="24835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latin typeface="Bookman Old Style" charset="0"/>
                <a:cs typeface="Arial Unicode MS" charset="0"/>
              </a:rPr>
              <a:t>South Pole, Feb 2011</a:t>
            </a:r>
            <a:endParaRPr lang="en-US" sz="1400" i="1" dirty="0">
              <a:latin typeface="Bookman Old Style" charset="0"/>
              <a:cs typeface="Arial Unicode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7695" y="2541171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62849" y="2040103"/>
            <a:ext cx="3702050" cy="426483"/>
          </a:xfrm>
          <a:prstGeom prst="straightConnector1">
            <a:avLst/>
          </a:prstGeom>
          <a:ln>
            <a:solidFill>
              <a:schemeClr val="tx1"/>
            </a:solidFill>
            <a:headEnd type="arrow" w="sm" len="med"/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09188" y="1931121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125m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69149" y="2466585"/>
            <a:ext cx="393700" cy="1651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25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0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1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9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1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523</Words>
  <Application>Microsoft Macintosh PowerPoint</Application>
  <PresentationFormat>On-screen Show (4:3)</PresentationFormat>
  <Paragraphs>102</Paragraphs>
  <Slides>21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Office Theme</vt:lpstr>
      <vt:lpstr>1_Office Theme</vt:lpstr>
      <vt:lpstr>Default Design</vt:lpstr>
      <vt:lpstr>Equation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IceTop Tank</vt:lpstr>
      <vt:lpstr>IceTop Station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Univ. of Delaware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Serap Tilav</dc:creator>
  <cp:keywords/>
  <dc:description/>
  <cp:lastModifiedBy>Serap Tilav</cp:lastModifiedBy>
  <cp:revision>13</cp:revision>
  <dcterms:created xsi:type="dcterms:W3CDTF">2013-10-07T14:44:04Z</dcterms:created>
  <dcterms:modified xsi:type="dcterms:W3CDTF">2013-10-07T19:39:18Z</dcterms:modified>
  <cp:category/>
</cp:coreProperties>
</file>