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3" r:id="rId3"/>
    <p:sldId id="264" r:id="rId4"/>
    <p:sldId id="265" r:id="rId5"/>
    <p:sldId id="266" r:id="rId6"/>
    <p:sldId id="268" r:id="rId7"/>
    <p:sldId id="269" r:id="rId8"/>
    <p:sldId id="267" r:id="rId9"/>
    <p:sldId id="270" r:id="rId10"/>
    <p:sldId id="257" r:id="rId11"/>
    <p:sldId id="258" r:id="rId12"/>
    <p:sldId id="259" r:id="rId13"/>
    <p:sldId id="260" r:id="rId14"/>
    <p:sldId id="261" r:id="rId15"/>
    <p:sldId id="26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22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emf"/><Relationship Id="rId3"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90E63-E066-7D44-B64B-4575B9D73767}" type="datetimeFigureOut">
              <a:rPr lang="en-US" smtClean="0"/>
              <a:t>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D0474-74D1-9C42-9988-7BE39A802651}" type="slidenum">
              <a:rPr lang="en-US" smtClean="0"/>
              <a:t>‹#›</a:t>
            </a:fld>
            <a:endParaRPr lang="en-US"/>
          </a:p>
        </p:txBody>
      </p:sp>
    </p:spTree>
    <p:extLst>
      <p:ext uri="{BB962C8B-B14F-4D97-AF65-F5344CB8AC3E}">
        <p14:creationId xmlns:p14="http://schemas.microsoft.com/office/powerpoint/2010/main" val="1315824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1D591F38-6108-9C4A-8A14-76A1E10E6BE5}" type="slidenum">
              <a:rPr lang="en-US"/>
              <a:pPr/>
              <a:t>2</a:t>
            </a:fld>
            <a:endParaRPr lang="en-US"/>
          </a:p>
        </p:txBody>
      </p:sp>
      <p:sp>
        <p:nvSpPr>
          <p:cNvPr id="1091586" name="Rectangle 2"/>
          <p:cNvSpPr>
            <a:spLocks noGrp="1" noRot="1" noChangeAspect="1" noChangeArrowheads="1" noTextEdit="1"/>
          </p:cNvSpPr>
          <p:nvPr>
            <p:ph type="sldImg"/>
          </p:nvPr>
        </p:nvSpPr>
        <p:spPr>
          <a:ln/>
        </p:spPr>
      </p:sp>
      <p:sp>
        <p:nvSpPr>
          <p:cNvPr id="1091587" name="Rectangle 3"/>
          <p:cNvSpPr>
            <a:spLocks noGrp="1"/>
          </p:cNvSpPr>
          <p:nvPr>
            <p:ph type="body" idx="1"/>
          </p:nvPr>
        </p:nvSpPr>
        <p:spPr/>
        <p:txBody>
          <a:bodyPr/>
          <a:lstStyle/>
          <a:p>
            <a:r>
              <a:rPr lang="en-US"/>
              <a:t>Cosmic rays have been observed to energies above 1E20eV.  Spectrum and composition give some ideas of the nature of the acceleration and transport. </a:t>
            </a:r>
          </a:p>
          <a:p>
            <a:r>
              <a:rPr lang="en-US"/>
              <a:t>Most candidates of astrophysical neutrinos are closely related to the observation of high energy cosmic rays.  We know that cosmic rays exist to highest energies.  Possible sources are SN remnants, active galaxies or gamma ray bursts.  Neutrino production may take place in the source region or on other, not too dense targets such as the Earth’s atmosphere, the interstellar medium or the cosmic microwave background.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2" name="Text Box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prstTxWarp prst="textNoShape">
              <a:avLst/>
            </a:prstTxWarp>
          </a:bodyPr>
          <a:lstStyle/>
          <a:p>
            <a:r>
              <a:rPr lang="en-US"/>
              <a:t>The emission of a coherent radio signal comes from the charge asymmetry in particle shower development.  The asymmetry is due to combined effects of positron annihilation and Compton scattering on atomic electrons.  There is a 20% excess of electrons over positrons in a particle shower, which moves as a compact bunch, a few cm wide and ~1cm thick, at a velocity above the speed of light in the medium.  The frequency dependence of Cherenkov radiation emitted is dP proportional to nu dnu.  For radiation with wavelength lambda much greater than l, where l is the length scale of the bunch, the radiated electric field will add coherently and thus be proportional to the square of the shower energy.  A radio signal emitted by a particle shower in a dielectric material such as ice or salt is coherent up to a few GHz, is linearly polarized, and lasts less than a nanosecond.  A shower with energy less than 10^19 eV interacting in ice will produce a peak strength of ~1mV/m/Mhz at the distance of 1 km.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020DB9-BE5F-1F47-9632-D5E0FC8936C6}" type="slidenum">
              <a:rPr lang="en-US"/>
              <a:pPr/>
              <a:t>5</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1E396C-0920-8446-AB70-E8F19DACF2C2}" type="datetimeFigureOut">
              <a:rPr lang="en-US" smtClean="0"/>
              <a:t>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14941-6A5C-6249-A3FD-EB9E445283ED}" type="slidenum">
              <a:rPr lang="en-US" smtClean="0"/>
              <a:t>‹#›</a:t>
            </a:fld>
            <a:endParaRPr lang="en-US"/>
          </a:p>
        </p:txBody>
      </p:sp>
    </p:spTree>
    <p:extLst>
      <p:ext uri="{BB962C8B-B14F-4D97-AF65-F5344CB8AC3E}">
        <p14:creationId xmlns:p14="http://schemas.microsoft.com/office/powerpoint/2010/main" val="15212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1E396C-0920-8446-AB70-E8F19DACF2C2}" type="datetimeFigureOut">
              <a:rPr lang="en-US" smtClean="0"/>
              <a:t>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14941-6A5C-6249-A3FD-EB9E445283ED}" type="slidenum">
              <a:rPr lang="en-US" smtClean="0"/>
              <a:t>‹#›</a:t>
            </a:fld>
            <a:endParaRPr lang="en-US"/>
          </a:p>
        </p:txBody>
      </p:sp>
    </p:spTree>
    <p:extLst>
      <p:ext uri="{BB962C8B-B14F-4D97-AF65-F5344CB8AC3E}">
        <p14:creationId xmlns:p14="http://schemas.microsoft.com/office/powerpoint/2010/main" val="139602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1E396C-0920-8446-AB70-E8F19DACF2C2}" type="datetimeFigureOut">
              <a:rPr lang="en-US" smtClean="0"/>
              <a:t>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14941-6A5C-6249-A3FD-EB9E445283ED}" type="slidenum">
              <a:rPr lang="en-US" smtClean="0"/>
              <a:t>‹#›</a:t>
            </a:fld>
            <a:endParaRPr lang="en-US"/>
          </a:p>
        </p:txBody>
      </p:sp>
    </p:spTree>
    <p:extLst>
      <p:ext uri="{BB962C8B-B14F-4D97-AF65-F5344CB8AC3E}">
        <p14:creationId xmlns:p14="http://schemas.microsoft.com/office/powerpoint/2010/main" val="152728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1E396C-0920-8446-AB70-E8F19DACF2C2}" type="datetimeFigureOut">
              <a:rPr lang="en-US" smtClean="0"/>
              <a:t>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14941-6A5C-6249-A3FD-EB9E445283ED}" type="slidenum">
              <a:rPr lang="en-US" smtClean="0"/>
              <a:t>‹#›</a:t>
            </a:fld>
            <a:endParaRPr lang="en-US"/>
          </a:p>
        </p:txBody>
      </p:sp>
    </p:spTree>
    <p:extLst>
      <p:ext uri="{BB962C8B-B14F-4D97-AF65-F5344CB8AC3E}">
        <p14:creationId xmlns:p14="http://schemas.microsoft.com/office/powerpoint/2010/main" val="13820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1E396C-0920-8446-AB70-E8F19DACF2C2}" type="datetimeFigureOut">
              <a:rPr lang="en-US" smtClean="0"/>
              <a:t>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14941-6A5C-6249-A3FD-EB9E445283ED}" type="slidenum">
              <a:rPr lang="en-US" smtClean="0"/>
              <a:t>‹#›</a:t>
            </a:fld>
            <a:endParaRPr lang="en-US"/>
          </a:p>
        </p:txBody>
      </p:sp>
    </p:spTree>
    <p:extLst>
      <p:ext uri="{BB962C8B-B14F-4D97-AF65-F5344CB8AC3E}">
        <p14:creationId xmlns:p14="http://schemas.microsoft.com/office/powerpoint/2010/main" val="3121067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1E396C-0920-8446-AB70-E8F19DACF2C2}" type="datetimeFigureOut">
              <a:rPr lang="en-US" smtClean="0"/>
              <a:t>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14941-6A5C-6249-A3FD-EB9E445283ED}" type="slidenum">
              <a:rPr lang="en-US" smtClean="0"/>
              <a:t>‹#›</a:t>
            </a:fld>
            <a:endParaRPr lang="en-US"/>
          </a:p>
        </p:txBody>
      </p:sp>
    </p:spTree>
    <p:extLst>
      <p:ext uri="{BB962C8B-B14F-4D97-AF65-F5344CB8AC3E}">
        <p14:creationId xmlns:p14="http://schemas.microsoft.com/office/powerpoint/2010/main" val="283111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1E396C-0920-8446-AB70-E8F19DACF2C2}" type="datetimeFigureOut">
              <a:rPr lang="en-US" smtClean="0"/>
              <a:t>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314941-6A5C-6249-A3FD-EB9E445283ED}" type="slidenum">
              <a:rPr lang="en-US" smtClean="0"/>
              <a:t>‹#›</a:t>
            </a:fld>
            <a:endParaRPr lang="en-US"/>
          </a:p>
        </p:txBody>
      </p:sp>
    </p:spTree>
    <p:extLst>
      <p:ext uri="{BB962C8B-B14F-4D97-AF65-F5344CB8AC3E}">
        <p14:creationId xmlns:p14="http://schemas.microsoft.com/office/powerpoint/2010/main" val="3743186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1E396C-0920-8446-AB70-E8F19DACF2C2}" type="datetimeFigureOut">
              <a:rPr lang="en-US" smtClean="0"/>
              <a:t>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314941-6A5C-6249-A3FD-EB9E445283ED}" type="slidenum">
              <a:rPr lang="en-US" smtClean="0"/>
              <a:t>‹#›</a:t>
            </a:fld>
            <a:endParaRPr lang="en-US"/>
          </a:p>
        </p:txBody>
      </p:sp>
    </p:spTree>
    <p:extLst>
      <p:ext uri="{BB962C8B-B14F-4D97-AF65-F5344CB8AC3E}">
        <p14:creationId xmlns:p14="http://schemas.microsoft.com/office/powerpoint/2010/main" val="14469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E396C-0920-8446-AB70-E8F19DACF2C2}" type="datetimeFigureOut">
              <a:rPr lang="en-US" smtClean="0"/>
              <a:t>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314941-6A5C-6249-A3FD-EB9E445283ED}" type="slidenum">
              <a:rPr lang="en-US" smtClean="0"/>
              <a:t>‹#›</a:t>
            </a:fld>
            <a:endParaRPr lang="en-US"/>
          </a:p>
        </p:txBody>
      </p:sp>
    </p:spTree>
    <p:extLst>
      <p:ext uri="{BB962C8B-B14F-4D97-AF65-F5344CB8AC3E}">
        <p14:creationId xmlns:p14="http://schemas.microsoft.com/office/powerpoint/2010/main" val="76279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E396C-0920-8446-AB70-E8F19DACF2C2}" type="datetimeFigureOut">
              <a:rPr lang="en-US" smtClean="0"/>
              <a:t>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14941-6A5C-6249-A3FD-EB9E445283ED}" type="slidenum">
              <a:rPr lang="en-US" smtClean="0"/>
              <a:t>‹#›</a:t>
            </a:fld>
            <a:endParaRPr lang="en-US"/>
          </a:p>
        </p:txBody>
      </p:sp>
    </p:spTree>
    <p:extLst>
      <p:ext uri="{BB962C8B-B14F-4D97-AF65-F5344CB8AC3E}">
        <p14:creationId xmlns:p14="http://schemas.microsoft.com/office/powerpoint/2010/main" val="333328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E396C-0920-8446-AB70-E8F19DACF2C2}" type="datetimeFigureOut">
              <a:rPr lang="en-US" smtClean="0"/>
              <a:t>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14941-6A5C-6249-A3FD-EB9E445283ED}" type="slidenum">
              <a:rPr lang="en-US" smtClean="0"/>
              <a:t>‹#›</a:t>
            </a:fld>
            <a:endParaRPr lang="en-US"/>
          </a:p>
        </p:txBody>
      </p:sp>
    </p:spTree>
    <p:extLst>
      <p:ext uri="{BB962C8B-B14F-4D97-AF65-F5344CB8AC3E}">
        <p14:creationId xmlns:p14="http://schemas.microsoft.com/office/powerpoint/2010/main" val="22857828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E396C-0920-8446-AB70-E8F19DACF2C2}" type="datetimeFigureOut">
              <a:rPr lang="en-US" smtClean="0"/>
              <a:t>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14941-6A5C-6249-A3FD-EB9E445283ED}" type="slidenum">
              <a:rPr lang="en-US" smtClean="0"/>
              <a:t>‹#›</a:t>
            </a:fld>
            <a:endParaRPr lang="en-US"/>
          </a:p>
        </p:txBody>
      </p:sp>
    </p:spTree>
    <p:extLst>
      <p:ext uri="{BB962C8B-B14F-4D97-AF65-F5344CB8AC3E}">
        <p14:creationId xmlns:p14="http://schemas.microsoft.com/office/powerpoint/2010/main" val="397569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 Id="rId3"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jpg"/><Relationship Id="rId6"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3.png"/><Relationship Id="rId6" Type="http://schemas.openxmlformats.org/officeDocument/2006/relationships/oleObject" Target="../embeddings/oleObject2.bin"/><Relationship Id="rId7" Type="http://schemas.openxmlformats.org/officeDocument/2006/relationships/image" Target="../media/image4.emf"/><Relationship Id="rId8" Type="http://schemas.openxmlformats.org/officeDocument/2006/relationships/image" Target="../media/image6.png"/><Relationship Id="rId9" Type="http://schemas.openxmlformats.org/officeDocument/2006/relationships/oleObject" Target="../embeddings/oleObject3.bin"/><Relationship Id="rId10"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Askaryan Radio Array</a:t>
            </a:r>
            <a:endParaRPr lang="en-US" dirty="0"/>
          </a:p>
        </p:txBody>
      </p:sp>
    </p:spTree>
    <p:extLst>
      <p:ext uri="{BB962C8B-B14F-4D97-AF65-F5344CB8AC3E}">
        <p14:creationId xmlns:p14="http://schemas.microsoft.com/office/powerpoint/2010/main" val="1678868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_Map.jp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539" y="1495175"/>
            <a:ext cx="9144000" cy="5362826"/>
          </a:xfrm>
          <a:prstGeom prst="rect">
            <a:avLst/>
          </a:prstGeom>
        </p:spPr>
      </p:pic>
      <p:cxnSp>
        <p:nvCxnSpPr>
          <p:cNvPr id="29" name="Straight Connector 28"/>
          <p:cNvCxnSpPr/>
          <p:nvPr/>
        </p:nvCxnSpPr>
        <p:spPr>
          <a:xfrm flipH="1">
            <a:off x="0" y="4384984"/>
            <a:ext cx="9144001" cy="0"/>
          </a:xfrm>
          <a:prstGeom prst="line">
            <a:avLst/>
          </a:prstGeom>
          <a:ln w="25400" cap="rnd" cmpd="sng" algn="ctr">
            <a:solidFill>
              <a:srgbClr val="008000">
                <a:alpha val="75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p:txBody>
          <a:bodyPr/>
          <a:lstStyle/>
          <a:p>
            <a:r>
              <a:rPr lang="en-US" dirty="0" smtClean="0"/>
              <a:t>A World of Dark Matter Searches</a:t>
            </a:r>
            <a:endParaRPr lang="en-US" dirty="0"/>
          </a:p>
        </p:txBody>
      </p:sp>
      <p:sp>
        <p:nvSpPr>
          <p:cNvPr id="5" name="Footer Placeholder 4"/>
          <p:cNvSpPr>
            <a:spLocks noGrp="1"/>
          </p:cNvSpPr>
          <p:nvPr>
            <p:ph type="ftr" sz="quarter" idx="11"/>
          </p:nvPr>
        </p:nvSpPr>
        <p:spPr/>
        <p:txBody>
          <a:bodyPr/>
          <a:lstStyle/>
          <a:p>
            <a:r>
              <a:rPr lang="en-US" dirty="0" smtClean="0">
                <a:solidFill>
                  <a:schemeClr val="bg1">
                    <a:lumMod val="65000"/>
                  </a:schemeClr>
                </a:solidFill>
              </a:rPr>
              <a:t>Walter C. Pettus</a:t>
            </a:r>
            <a:endParaRPr lang="en-US" dirty="0">
              <a:solidFill>
                <a:schemeClr val="bg1">
                  <a:lumMod val="65000"/>
                </a:schemeClr>
              </a:solidFill>
            </a:endParaRPr>
          </a:p>
        </p:txBody>
      </p:sp>
      <p:sp>
        <p:nvSpPr>
          <p:cNvPr id="6" name="Slide Number Placeholder 5"/>
          <p:cNvSpPr>
            <a:spLocks noGrp="1"/>
          </p:cNvSpPr>
          <p:nvPr>
            <p:ph type="sldNum" sz="quarter" idx="12"/>
          </p:nvPr>
        </p:nvSpPr>
        <p:spPr/>
        <p:txBody>
          <a:bodyPr/>
          <a:lstStyle/>
          <a:p>
            <a:fld id="{BF7BA593-B4B5-054F-8E13-35674CA63ED5}" type="slidenum">
              <a:rPr lang="en-US" smtClean="0">
                <a:solidFill>
                  <a:srgbClr val="A6A6A6"/>
                </a:solidFill>
              </a:rPr>
              <a:pPr/>
              <a:t>10</a:t>
            </a:fld>
            <a:endParaRPr lang="en-US" dirty="0">
              <a:solidFill>
                <a:srgbClr val="A6A6A6"/>
              </a:solidFill>
            </a:endParaRPr>
          </a:p>
        </p:txBody>
      </p:sp>
      <p:cxnSp>
        <p:nvCxnSpPr>
          <p:cNvPr id="11" name="Straight Connector 10"/>
          <p:cNvCxnSpPr/>
          <p:nvPr/>
        </p:nvCxnSpPr>
        <p:spPr>
          <a:xfrm rot="10800000" flipV="1">
            <a:off x="973161" y="3109912"/>
            <a:ext cx="709252" cy="577342"/>
          </a:xfrm>
          <a:prstGeom prst="line">
            <a:avLst/>
          </a:prstGeom>
          <a:ln w="25400" cap="rnd"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085" y="3687254"/>
            <a:ext cx="1209987" cy="584776"/>
          </a:xfrm>
          <a:prstGeom prst="rect">
            <a:avLst/>
          </a:prstGeom>
          <a:solidFill>
            <a:srgbClr val="000000">
              <a:alpha val="50000"/>
            </a:srgbClr>
          </a:solidFill>
          <a:ln w="38100" cap="flat" cmpd="sng" algn="ctr">
            <a:solidFill>
              <a:srgbClr val="FF0000"/>
            </a:solidFill>
            <a:prstDash val="solid"/>
            <a:round/>
            <a:headEnd type="none" w="med" len="med"/>
            <a:tailEnd type="none" w="med" len="med"/>
          </a:ln>
        </p:spPr>
        <p:txBody>
          <a:bodyPr wrap="none" rtlCol="0">
            <a:spAutoFit/>
          </a:bodyPr>
          <a:lstStyle/>
          <a:p>
            <a:r>
              <a:rPr lang="en-US" sz="1600" dirty="0" err="1" smtClean="0">
                <a:solidFill>
                  <a:schemeClr val="bg1"/>
                </a:solidFill>
              </a:rPr>
              <a:t>Homestake</a:t>
            </a:r>
            <a:r>
              <a:rPr lang="en-US" sz="1600" dirty="0" smtClean="0">
                <a:solidFill>
                  <a:schemeClr val="bg1"/>
                </a:solidFill>
              </a:rPr>
              <a:t>:</a:t>
            </a:r>
          </a:p>
          <a:p>
            <a:pPr marL="115888">
              <a:buFont typeface="Arial"/>
              <a:buChar char="•"/>
            </a:pPr>
            <a:r>
              <a:rPr lang="en-US" sz="1600" dirty="0" smtClean="0">
                <a:solidFill>
                  <a:schemeClr val="bg1"/>
                </a:solidFill>
              </a:rPr>
              <a:t> LUX</a:t>
            </a:r>
            <a:endParaRPr lang="en-US" sz="1600" dirty="0">
              <a:solidFill>
                <a:schemeClr val="bg1"/>
              </a:solidFill>
            </a:endParaRPr>
          </a:p>
        </p:txBody>
      </p:sp>
      <p:cxnSp>
        <p:nvCxnSpPr>
          <p:cNvPr id="13" name="Straight Connector 12"/>
          <p:cNvCxnSpPr/>
          <p:nvPr/>
        </p:nvCxnSpPr>
        <p:spPr>
          <a:xfrm rot="16200000" flipV="1">
            <a:off x="1326691" y="2318176"/>
            <a:ext cx="670019" cy="660610"/>
          </a:xfrm>
          <a:prstGeom prst="line">
            <a:avLst/>
          </a:prstGeom>
          <a:ln w="25400" cap="rnd"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3771" y="1482474"/>
            <a:ext cx="1135247" cy="830997"/>
          </a:xfrm>
          <a:prstGeom prst="rect">
            <a:avLst/>
          </a:prstGeom>
          <a:solidFill>
            <a:schemeClr val="tx1">
              <a:alpha val="50000"/>
            </a:schemeClr>
          </a:solidFill>
          <a:ln w="38100" cap="flat" cmpd="sng" algn="ctr">
            <a:solidFill>
              <a:srgbClr val="FF0000"/>
            </a:solidFill>
            <a:prstDash val="solid"/>
            <a:round/>
            <a:headEnd type="none" w="med" len="med"/>
            <a:tailEnd type="none" w="med" len="med"/>
          </a:ln>
        </p:spPr>
        <p:txBody>
          <a:bodyPr wrap="none" rtlCol="0">
            <a:spAutoFit/>
          </a:bodyPr>
          <a:lstStyle/>
          <a:p>
            <a:r>
              <a:rPr lang="en-US" sz="1600" dirty="0" smtClean="0">
                <a:solidFill>
                  <a:schemeClr val="bg1"/>
                </a:solidFill>
              </a:rPr>
              <a:t>Soudan:</a:t>
            </a:r>
          </a:p>
          <a:p>
            <a:pPr marL="115888">
              <a:buFont typeface="Arial"/>
              <a:buChar char="•"/>
            </a:pPr>
            <a:r>
              <a:rPr lang="en-US" sz="1600" dirty="0" smtClean="0">
                <a:solidFill>
                  <a:schemeClr val="bg1"/>
                </a:solidFill>
              </a:rPr>
              <a:t> CDMS</a:t>
            </a:r>
          </a:p>
          <a:p>
            <a:pPr marL="115888">
              <a:buFont typeface="Arial"/>
              <a:buChar char="•"/>
            </a:pPr>
            <a:r>
              <a:rPr lang="en-US" sz="1600" dirty="0" smtClean="0">
                <a:solidFill>
                  <a:schemeClr val="bg1"/>
                </a:solidFill>
              </a:rPr>
              <a:t> </a:t>
            </a:r>
            <a:r>
              <a:rPr lang="en-US" sz="1600" dirty="0" err="1" smtClean="0">
                <a:solidFill>
                  <a:schemeClr val="bg1"/>
                </a:solidFill>
              </a:rPr>
              <a:t>CoGeNT</a:t>
            </a:r>
            <a:endParaRPr lang="en-US" sz="1600" dirty="0">
              <a:solidFill>
                <a:schemeClr val="bg1"/>
              </a:solidFill>
            </a:endParaRPr>
          </a:p>
        </p:txBody>
      </p:sp>
      <p:cxnSp>
        <p:nvCxnSpPr>
          <p:cNvPr id="16" name="Straight Connector 15"/>
          <p:cNvCxnSpPr>
            <a:endCxn id="17" idx="0"/>
          </p:cNvCxnSpPr>
          <p:nvPr/>
        </p:nvCxnSpPr>
        <p:spPr>
          <a:xfrm rot="16200000" flipH="1">
            <a:off x="2181158" y="3098805"/>
            <a:ext cx="643322" cy="533576"/>
          </a:xfrm>
          <a:prstGeom prst="line">
            <a:avLst/>
          </a:prstGeom>
          <a:ln w="25400" cap="rnd"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83975" y="3687254"/>
            <a:ext cx="1571264" cy="1077218"/>
          </a:xfrm>
          <a:prstGeom prst="rect">
            <a:avLst/>
          </a:prstGeom>
          <a:solidFill>
            <a:srgbClr val="000000">
              <a:alpha val="50000"/>
            </a:srgbClr>
          </a:solidFill>
          <a:ln w="38100" cap="flat" cmpd="sng" algn="ctr">
            <a:solidFill>
              <a:srgbClr val="FF0000"/>
            </a:solidFill>
            <a:prstDash val="solid"/>
            <a:round/>
            <a:headEnd type="none" w="med" len="med"/>
            <a:tailEnd type="none" w="med" len="med"/>
          </a:ln>
        </p:spPr>
        <p:txBody>
          <a:bodyPr wrap="none" rtlCol="0">
            <a:spAutoFit/>
          </a:bodyPr>
          <a:lstStyle/>
          <a:p>
            <a:r>
              <a:rPr lang="en-US" sz="1600" dirty="0" smtClean="0">
                <a:solidFill>
                  <a:schemeClr val="bg1"/>
                </a:solidFill>
              </a:rPr>
              <a:t>SNOLAB:</a:t>
            </a:r>
          </a:p>
          <a:p>
            <a:pPr marL="115888">
              <a:buFont typeface="Arial"/>
              <a:buChar char="•"/>
            </a:pPr>
            <a:r>
              <a:rPr lang="en-US" sz="1600" dirty="0" smtClean="0">
                <a:solidFill>
                  <a:schemeClr val="bg1"/>
                </a:solidFill>
              </a:rPr>
              <a:t> DEAP/CLEAN</a:t>
            </a:r>
          </a:p>
          <a:p>
            <a:pPr marL="115888">
              <a:buFont typeface="Arial"/>
              <a:buChar char="•"/>
            </a:pPr>
            <a:r>
              <a:rPr lang="en-US" sz="1600" dirty="0" smtClean="0">
                <a:solidFill>
                  <a:schemeClr val="bg1"/>
                </a:solidFill>
              </a:rPr>
              <a:t> PICASSO</a:t>
            </a:r>
          </a:p>
          <a:p>
            <a:pPr marL="115888">
              <a:buFont typeface="Arial"/>
              <a:buChar char="•"/>
            </a:pPr>
            <a:r>
              <a:rPr lang="en-US" sz="1600" dirty="0" smtClean="0">
                <a:solidFill>
                  <a:schemeClr val="bg1"/>
                </a:solidFill>
              </a:rPr>
              <a:t> COUPP</a:t>
            </a:r>
            <a:endParaRPr lang="en-US" sz="1600" dirty="0">
              <a:solidFill>
                <a:schemeClr val="bg1"/>
              </a:solidFill>
            </a:endParaRPr>
          </a:p>
        </p:txBody>
      </p:sp>
      <p:sp>
        <p:nvSpPr>
          <p:cNvPr id="30" name="TextBox 29"/>
          <p:cNvSpPr txBox="1"/>
          <p:nvPr/>
        </p:nvSpPr>
        <p:spPr>
          <a:xfrm>
            <a:off x="3627574" y="1597939"/>
            <a:ext cx="942887" cy="584776"/>
          </a:xfrm>
          <a:prstGeom prst="rect">
            <a:avLst/>
          </a:prstGeom>
          <a:solidFill>
            <a:srgbClr val="000000">
              <a:alpha val="50000"/>
            </a:srgbClr>
          </a:solidFill>
          <a:ln w="38100" cap="flat" cmpd="sng" algn="ctr">
            <a:solidFill>
              <a:srgbClr val="FF0000"/>
            </a:solidFill>
            <a:prstDash val="solid"/>
            <a:round/>
            <a:headEnd type="none" w="med" len="med"/>
            <a:tailEnd type="none" w="med" len="med"/>
          </a:ln>
        </p:spPr>
        <p:txBody>
          <a:bodyPr wrap="none" rtlCol="0">
            <a:spAutoFit/>
          </a:bodyPr>
          <a:lstStyle/>
          <a:p>
            <a:r>
              <a:rPr lang="en-US" sz="1600" dirty="0" err="1" smtClean="0">
                <a:solidFill>
                  <a:schemeClr val="bg1"/>
                </a:solidFill>
              </a:rPr>
              <a:t>Boulby</a:t>
            </a:r>
            <a:r>
              <a:rPr lang="en-US" sz="1600" dirty="0" smtClean="0">
                <a:solidFill>
                  <a:schemeClr val="bg1"/>
                </a:solidFill>
              </a:rPr>
              <a:t>:</a:t>
            </a:r>
          </a:p>
          <a:p>
            <a:pPr marL="115888">
              <a:buFont typeface="Arial"/>
              <a:buChar char="•"/>
            </a:pPr>
            <a:r>
              <a:rPr lang="en-US" sz="1600" dirty="0" smtClean="0">
                <a:solidFill>
                  <a:schemeClr val="bg1"/>
                </a:solidFill>
              </a:rPr>
              <a:t> DRIFT</a:t>
            </a:r>
            <a:endParaRPr lang="en-US" sz="1600" dirty="0">
              <a:solidFill>
                <a:schemeClr val="bg1"/>
              </a:solidFill>
            </a:endParaRPr>
          </a:p>
        </p:txBody>
      </p:sp>
      <p:sp>
        <p:nvSpPr>
          <p:cNvPr id="31" name="TextBox 30"/>
          <p:cNvSpPr txBox="1"/>
          <p:nvPr/>
        </p:nvSpPr>
        <p:spPr>
          <a:xfrm>
            <a:off x="2782133" y="2461377"/>
            <a:ext cx="1135247" cy="1077218"/>
          </a:xfrm>
          <a:prstGeom prst="rect">
            <a:avLst/>
          </a:prstGeom>
          <a:solidFill>
            <a:srgbClr val="000000">
              <a:alpha val="50000"/>
            </a:srgbClr>
          </a:solidFill>
          <a:ln w="38100" cap="flat" cmpd="sng" algn="ctr">
            <a:solidFill>
              <a:srgbClr val="FF0000"/>
            </a:solidFill>
            <a:prstDash val="solid"/>
            <a:round/>
            <a:headEnd type="none" w="med" len="med"/>
            <a:tailEnd type="none" w="med" len="med"/>
          </a:ln>
        </p:spPr>
        <p:txBody>
          <a:bodyPr wrap="none" rtlCol="0">
            <a:spAutoFit/>
          </a:bodyPr>
          <a:lstStyle/>
          <a:p>
            <a:r>
              <a:rPr lang="en-US" sz="1600" dirty="0" err="1" smtClean="0">
                <a:solidFill>
                  <a:schemeClr val="bg1"/>
                </a:solidFill>
              </a:rPr>
              <a:t>Canfranc</a:t>
            </a:r>
            <a:r>
              <a:rPr lang="en-US" sz="1600" dirty="0" smtClean="0">
                <a:solidFill>
                  <a:schemeClr val="bg1"/>
                </a:solidFill>
              </a:rPr>
              <a:t>:</a:t>
            </a:r>
          </a:p>
          <a:p>
            <a:pPr marL="115888">
              <a:buFont typeface="Arial"/>
              <a:buChar char="•"/>
            </a:pPr>
            <a:r>
              <a:rPr lang="en-US" sz="1600" dirty="0" smtClean="0">
                <a:solidFill>
                  <a:schemeClr val="bg1"/>
                </a:solidFill>
              </a:rPr>
              <a:t> ANAIS</a:t>
            </a:r>
          </a:p>
          <a:p>
            <a:pPr marL="115888">
              <a:buFont typeface="Arial"/>
              <a:buChar char="•"/>
            </a:pPr>
            <a:r>
              <a:rPr lang="en-US" sz="1600" dirty="0" smtClean="0">
                <a:solidFill>
                  <a:schemeClr val="bg1"/>
                </a:solidFill>
              </a:rPr>
              <a:t> </a:t>
            </a:r>
            <a:r>
              <a:rPr lang="en-US" sz="1600" dirty="0" err="1" smtClean="0">
                <a:solidFill>
                  <a:schemeClr val="bg1"/>
                </a:solidFill>
              </a:rPr>
              <a:t>ArDM</a:t>
            </a:r>
            <a:endParaRPr lang="en-US" sz="1600" dirty="0" smtClean="0">
              <a:solidFill>
                <a:schemeClr val="bg1"/>
              </a:solidFill>
            </a:endParaRPr>
          </a:p>
          <a:p>
            <a:pPr marL="115888">
              <a:buFont typeface="Arial"/>
              <a:buChar char="•"/>
            </a:pPr>
            <a:r>
              <a:rPr lang="en-US" sz="1600" dirty="0" smtClean="0">
                <a:solidFill>
                  <a:schemeClr val="bg1"/>
                </a:solidFill>
              </a:rPr>
              <a:t> Rosebud</a:t>
            </a:r>
            <a:endParaRPr lang="en-US" sz="1600" dirty="0">
              <a:solidFill>
                <a:schemeClr val="bg1"/>
              </a:solidFill>
            </a:endParaRPr>
          </a:p>
        </p:txBody>
      </p:sp>
      <p:sp>
        <p:nvSpPr>
          <p:cNvPr id="32" name="TextBox 31"/>
          <p:cNvSpPr txBox="1"/>
          <p:nvPr/>
        </p:nvSpPr>
        <p:spPr>
          <a:xfrm>
            <a:off x="4891062" y="2329966"/>
            <a:ext cx="1430200" cy="584776"/>
          </a:xfrm>
          <a:prstGeom prst="rect">
            <a:avLst/>
          </a:prstGeom>
          <a:solidFill>
            <a:srgbClr val="000000">
              <a:alpha val="50000"/>
            </a:srgbClr>
          </a:solidFill>
          <a:ln w="38100" cap="flat" cmpd="sng" algn="ctr">
            <a:solidFill>
              <a:srgbClr val="FF0000"/>
            </a:solidFill>
            <a:prstDash val="solid"/>
            <a:round/>
            <a:headEnd type="none" w="med" len="med"/>
            <a:tailEnd type="none" w="med" len="med"/>
          </a:ln>
        </p:spPr>
        <p:txBody>
          <a:bodyPr wrap="none" rtlCol="0">
            <a:spAutoFit/>
          </a:bodyPr>
          <a:lstStyle/>
          <a:p>
            <a:r>
              <a:rPr lang="en-US" sz="1600" dirty="0" err="1" smtClean="0">
                <a:solidFill>
                  <a:schemeClr val="bg1"/>
                </a:solidFill>
              </a:rPr>
              <a:t>Modane</a:t>
            </a:r>
            <a:r>
              <a:rPr lang="en-US" sz="1600" dirty="0" smtClean="0">
                <a:solidFill>
                  <a:schemeClr val="bg1"/>
                </a:solidFill>
              </a:rPr>
              <a:t>:</a:t>
            </a:r>
          </a:p>
          <a:p>
            <a:pPr marL="115888">
              <a:buFont typeface="Arial"/>
              <a:buChar char="•"/>
            </a:pPr>
            <a:r>
              <a:rPr lang="en-US" sz="1600" dirty="0" smtClean="0">
                <a:solidFill>
                  <a:schemeClr val="bg1"/>
                </a:solidFill>
              </a:rPr>
              <a:t> EDELWEISS</a:t>
            </a:r>
            <a:endParaRPr lang="en-US" sz="1600" dirty="0">
              <a:solidFill>
                <a:schemeClr val="bg1"/>
              </a:solidFill>
            </a:endParaRPr>
          </a:p>
        </p:txBody>
      </p:sp>
      <p:sp>
        <p:nvSpPr>
          <p:cNvPr id="33" name="TextBox 32"/>
          <p:cNvSpPr txBox="1"/>
          <p:nvPr/>
        </p:nvSpPr>
        <p:spPr>
          <a:xfrm>
            <a:off x="4099018" y="3687254"/>
            <a:ext cx="1584088" cy="1323439"/>
          </a:xfrm>
          <a:prstGeom prst="rect">
            <a:avLst/>
          </a:prstGeom>
          <a:solidFill>
            <a:srgbClr val="000000">
              <a:alpha val="50000"/>
            </a:srgbClr>
          </a:solidFill>
          <a:ln w="38100" cap="flat" cmpd="sng" algn="ctr">
            <a:solidFill>
              <a:srgbClr val="FF0000"/>
            </a:solidFill>
            <a:prstDash val="solid"/>
            <a:round/>
            <a:headEnd type="none" w="med" len="med"/>
            <a:tailEnd type="none" w="med" len="med"/>
          </a:ln>
        </p:spPr>
        <p:txBody>
          <a:bodyPr wrap="none" rtlCol="0">
            <a:spAutoFit/>
          </a:bodyPr>
          <a:lstStyle/>
          <a:p>
            <a:r>
              <a:rPr lang="en-US" sz="1600" dirty="0" smtClean="0">
                <a:solidFill>
                  <a:schemeClr val="bg1"/>
                </a:solidFill>
              </a:rPr>
              <a:t>Gran </a:t>
            </a:r>
            <a:r>
              <a:rPr lang="en-US" sz="1600" dirty="0" err="1" smtClean="0">
                <a:solidFill>
                  <a:schemeClr val="bg1"/>
                </a:solidFill>
              </a:rPr>
              <a:t>Sasso</a:t>
            </a:r>
            <a:r>
              <a:rPr lang="en-US" sz="1600" dirty="0" smtClean="0">
                <a:solidFill>
                  <a:schemeClr val="bg1"/>
                </a:solidFill>
              </a:rPr>
              <a:t>:</a:t>
            </a:r>
          </a:p>
          <a:p>
            <a:pPr marL="115888">
              <a:buFont typeface="Arial"/>
              <a:buChar char="•"/>
            </a:pPr>
            <a:r>
              <a:rPr lang="en-US" sz="1600" dirty="0" smtClean="0">
                <a:solidFill>
                  <a:schemeClr val="bg1"/>
                </a:solidFill>
              </a:rPr>
              <a:t> CRESST</a:t>
            </a:r>
          </a:p>
          <a:p>
            <a:pPr marL="115888">
              <a:buFont typeface="Arial"/>
              <a:buChar char="•"/>
            </a:pPr>
            <a:r>
              <a:rPr lang="en-US" sz="1600" dirty="0" smtClean="0">
                <a:solidFill>
                  <a:schemeClr val="bg1"/>
                </a:solidFill>
              </a:rPr>
              <a:t> DAMA/LIBRA</a:t>
            </a:r>
          </a:p>
          <a:p>
            <a:pPr marL="115888">
              <a:buFont typeface="Arial"/>
              <a:buChar char="•"/>
            </a:pPr>
            <a:r>
              <a:rPr lang="en-US" sz="1600" dirty="0" err="1" smtClean="0">
                <a:solidFill>
                  <a:schemeClr val="bg1"/>
                </a:solidFill>
              </a:rPr>
              <a:t>DarkSide</a:t>
            </a:r>
            <a:endParaRPr lang="en-US" sz="1600" dirty="0" smtClean="0">
              <a:solidFill>
                <a:schemeClr val="bg1"/>
              </a:solidFill>
            </a:endParaRPr>
          </a:p>
          <a:p>
            <a:pPr marL="115888">
              <a:buFont typeface="Arial"/>
              <a:buChar char="•"/>
            </a:pPr>
            <a:r>
              <a:rPr lang="en-US" sz="1600" dirty="0" smtClean="0">
                <a:solidFill>
                  <a:schemeClr val="bg1"/>
                </a:solidFill>
              </a:rPr>
              <a:t> XENON</a:t>
            </a:r>
          </a:p>
        </p:txBody>
      </p:sp>
      <p:sp>
        <p:nvSpPr>
          <p:cNvPr id="34" name="TextBox 33"/>
          <p:cNvSpPr txBox="1"/>
          <p:nvPr/>
        </p:nvSpPr>
        <p:spPr>
          <a:xfrm>
            <a:off x="7681656" y="3597611"/>
            <a:ext cx="1045479" cy="584776"/>
          </a:xfrm>
          <a:prstGeom prst="rect">
            <a:avLst/>
          </a:prstGeom>
          <a:solidFill>
            <a:srgbClr val="000000">
              <a:alpha val="50000"/>
            </a:srgbClr>
          </a:solidFill>
          <a:ln w="38100" cap="flat" cmpd="sng" algn="ctr">
            <a:solidFill>
              <a:srgbClr val="FF0000"/>
            </a:solidFill>
            <a:prstDash val="solid"/>
            <a:round/>
            <a:headEnd type="none" w="med" len="med"/>
            <a:tailEnd type="none" w="med" len="med"/>
          </a:ln>
        </p:spPr>
        <p:txBody>
          <a:bodyPr wrap="none" rtlCol="0">
            <a:spAutoFit/>
          </a:bodyPr>
          <a:lstStyle/>
          <a:p>
            <a:r>
              <a:rPr lang="en-US" sz="1600" dirty="0" err="1" smtClean="0">
                <a:solidFill>
                  <a:schemeClr val="bg1"/>
                </a:solidFill>
              </a:rPr>
              <a:t>Kamioka</a:t>
            </a:r>
            <a:r>
              <a:rPr lang="en-US" sz="1600" dirty="0" smtClean="0">
                <a:solidFill>
                  <a:schemeClr val="bg1"/>
                </a:solidFill>
              </a:rPr>
              <a:t>:</a:t>
            </a:r>
          </a:p>
          <a:p>
            <a:pPr marL="115888">
              <a:buFont typeface="Arial"/>
              <a:buChar char="•"/>
            </a:pPr>
            <a:r>
              <a:rPr lang="en-US" sz="1600" dirty="0" smtClean="0">
                <a:solidFill>
                  <a:schemeClr val="bg1"/>
                </a:solidFill>
              </a:rPr>
              <a:t> XMASS</a:t>
            </a:r>
            <a:endParaRPr lang="en-US" sz="1600" dirty="0">
              <a:solidFill>
                <a:schemeClr val="bg1"/>
              </a:solidFill>
            </a:endParaRPr>
          </a:p>
        </p:txBody>
      </p:sp>
      <p:sp>
        <p:nvSpPr>
          <p:cNvPr id="35" name="TextBox 34"/>
          <p:cNvSpPr txBox="1"/>
          <p:nvPr/>
        </p:nvSpPr>
        <p:spPr>
          <a:xfrm>
            <a:off x="7114534" y="2389807"/>
            <a:ext cx="1089862" cy="584776"/>
          </a:xfrm>
          <a:prstGeom prst="rect">
            <a:avLst/>
          </a:prstGeom>
          <a:solidFill>
            <a:srgbClr val="000000">
              <a:alpha val="50000"/>
            </a:srgbClr>
          </a:solidFill>
          <a:ln w="38100" cap="flat" cmpd="sng" algn="ctr">
            <a:solidFill>
              <a:srgbClr val="FF0000"/>
            </a:solidFill>
            <a:prstDash val="solid"/>
            <a:round/>
            <a:headEnd type="none" w="med" len="med"/>
            <a:tailEnd type="none" w="med" len="med"/>
          </a:ln>
        </p:spPr>
        <p:txBody>
          <a:bodyPr wrap="none" rtlCol="0">
            <a:spAutoFit/>
          </a:bodyPr>
          <a:lstStyle/>
          <a:p>
            <a:r>
              <a:rPr lang="en-US" sz="1600" dirty="0" err="1" smtClean="0">
                <a:solidFill>
                  <a:schemeClr val="bg1"/>
                </a:solidFill>
              </a:rPr>
              <a:t>YangYang</a:t>
            </a:r>
            <a:r>
              <a:rPr lang="en-US" sz="1600" dirty="0" smtClean="0">
                <a:solidFill>
                  <a:schemeClr val="bg1"/>
                </a:solidFill>
              </a:rPr>
              <a:t>:</a:t>
            </a:r>
          </a:p>
          <a:p>
            <a:pPr marL="115888">
              <a:buFont typeface="Arial"/>
              <a:buChar char="•"/>
            </a:pPr>
            <a:r>
              <a:rPr lang="en-US" sz="1600" dirty="0" smtClean="0">
                <a:solidFill>
                  <a:schemeClr val="bg1"/>
                </a:solidFill>
              </a:rPr>
              <a:t> KIMS</a:t>
            </a:r>
            <a:endParaRPr lang="en-US" sz="1600" dirty="0">
              <a:solidFill>
                <a:schemeClr val="bg1"/>
              </a:solidFill>
            </a:endParaRPr>
          </a:p>
        </p:txBody>
      </p:sp>
      <p:sp>
        <p:nvSpPr>
          <p:cNvPr id="36" name="TextBox 35"/>
          <p:cNvSpPr txBox="1"/>
          <p:nvPr/>
        </p:nvSpPr>
        <p:spPr>
          <a:xfrm>
            <a:off x="5966463" y="3902698"/>
            <a:ext cx="1148071" cy="861774"/>
          </a:xfrm>
          <a:prstGeom prst="rect">
            <a:avLst/>
          </a:prstGeom>
          <a:solidFill>
            <a:srgbClr val="000000">
              <a:alpha val="50000"/>
            </a:srgbClr>
          </a:solidFill>
          <a:ln w="38100" cap="flat" cmpd="sng" algn="ctr">
            <a:solidFill>
              <a:srgbClr val="FF0000"/>
            </a:solidFill>
            <a:prstDash val="solid"/>
            <a:round/>
            <a:headEnd type="none" w="med" len="med"/>
            <a:tailEnd type="none" w="med" len="med"/>
          </a:ln>
        </p:spPr>
        <p:txBody>
          <a:bodyPr wrap="none" rtlCol="0">
            <a:spAutoFit/>
          </a:bodyPr>
          <a:lstStyle/>
          <a:p>
            <a:r>
              <a:rPr lang="en-US" sz="1600" dirty="0" err="1" smtClean="0">
                <a:solidFill>
                  <a:schemeClr val="bg1"/>
                </a:solidFill>
              </a:rPr>
              <a:t>Jinping</a:t>
            </a:r>
            <a:r>
              <a:rPr lang="en-US" sz="1600" dirty="0" smtClean="0">
                <a:solidFill>
                  <a:schemeClr val="bg1"/>
                </a:solidFill>
              </a:rPr>
              <a:t>:</a:t>
            </a:r>
          </a:p>
          <a:p>
            <a:pPr marL="115888">
              <a:buFont typeface="Arial"/>
              <a:buChar char="•"/>
            </a:pPr>
            <a:r>
              <a:rPr lang="en-US" sz="1600" dirty="0" smtClean="0">
                <a:solidFill>
                  <a:schemeClr val="bg1"/>
                </a:solidFill>
              </a:rPr>
              <a:t> Panda-X</a:t>
            </a:r>
          </a:p>
          <a:p>
            <a:pPr marL="115888">
              <a:buFont typeface="Arial"/>
              <a:buChar char="•"/>
            </a:pPr>
            <a:r>
              <a:rPr lang="en-US" sz="1600" dirty="0" smtClean="0">
                <a:solidFill>
                  <a:schemeClr val="bg1"/>
                </a:solidFill>
              </a:rPr>
              <a:t> CDEX</a:t>
            </a:r>
            <a:endParaRPr lang="en-US" sz="1600" dirty="0">
              <a:solidFill>
                <a:schemeClr val="bg1"/>
              </a:solidFill>
            </a:endParaRPr>
          </a:p>
        </p:txBody>
      </p:sp>
      <p:sp>
        <p:nvSpPr>
          <p:cNvPr id="37" name="TextBox 36"/>
          <p:cNvSpPr txBox="1"/>
          <p:nvPr/>
        </p:nvSpPr>
        <p:spPr>
          <a:xfrm>
            <a:off x="3502789" y="5830344"/>
            <a:ext cx="1156286" cy="584776"/>
          </a:xfrm>
          <a:prstGeom prst="rect">
            <a:avLst/>
          </a:prstGeom>
          <a:solidFill>
            <a:srgbClr val="000000">
              <a:alpha val="50000"/>
            </a:srgbClr>
          </a:solidFill>
          <a:ln w="38100" cap="flat" cmpd="sng" algn="ctr">
            <a:solidFill>
              <a:srgbClr val="FF0000"/>
            </a:solidFill>
            <a:prstDash val="solid"/>
            <a:round/>
            <a:headEnd type="none" w="med" len="med"/>
            <a:tailEnd type="none" w="med" len="med"/>
          </a:ln>
        </p:spPr>
        <p:txBody>
          <a:bodyPr wrap="none" rtlCol="0">
            <a:spAutoFit/>
          </a:bodyPr>
          <a:lstStyle/>
          <a:p>
            <a:r>
              <a:rPr lang="en-US" sz="1600" dirty="0" smtClean="0">
                <a:solidFill>
                  <a:schemeClr val="bg1"/>
                </a:solidFill>
              </a:rPr>
              <a:t>South Pole:</a:t>
            </a:r>
          </a:p>
          <a:p>
            <a:pPr marL="115888">
              <a:buFont typeface="Arial"/>
              <a:buChar char="•"/>
            </a:pPr>
            <a:r>
              <a:rPr lang="en-US" sz="1600" dirty="0" smtClean="0">
                <a:solidFill>
                  <a:schemeClr val="bg1"/>
                </a:solidFill>
              </a:rPr>
              <a:t> DM-I</a:t>
            </a:r>
            <a:r>
              <a:rPr lang="en-US" sz="1600" cap="small" dirty="0" smtClean="0">
                <a:solidFill>
                  <a:schemeClr val="bg1"/>
                </a:solidFill>
              </a:rPr>
              <a:t>ce</a:t>
            </a:r>
            <a:endParaRPr lang="en-US" sz="1600" cap="small" dirty="0">
              <a:solidFill>
                <a:schemeClr val="bg1"/>
              </a:solidFill>
            </a:endParaRPr>
          </a:p>
        </p:txBody>
      </p:sp>
      <p:cxnSp>
        <p:nvCxnSpPr>
          <p:cNvPr id="38" name="Straight Connector 37"/>
          <p:cNvCxnSpPr>
            <a:endCxn id="30" idx="2"/>
          </p:cNvCxnSpPr>
          <p:nvPr/>
        </p:nvCxnSpPr>
        <p:spPr>
          <a:xfrm rot="16200000" flipV="1">
            <a:off x="3932435" y="2349298"/>
            <a:ext cx="499480" cy="166313"/>
          </a:xfrm>
          <a:prstGeom prst="line">
            <a:avLst/>
          </a:prstGeom>
          <a:ln w="25400" cap="rnd"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31" idx="3"/>
          </p:cNvCxnSpPr>
          <p:nvPr/>
        </p:nvCxnSpPr>
        <p:spPr>
          <a:xfrm rot="10800000">
            <a:off x="3917380" y="2999987"/>
            <a:ext cx="350532" cy="159411"/>
          </a:xfrm>
          <a:prstGeom prst="line">
            <a:avLst/>
          </a:prstGeom>
          <a:ln w="25400" cap="rnd"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33" idx="0"/>
          </p:cNvCxnSpPr>
          <p:nvPr/>
        </p:nvCxnSpPr>
        <p:spPr>
          <a:xfrm>
            <a:off x="4624446" y="3175894"/>
            <a:ext cx="266616" cy="511360"/>
          </a:xfrm>
          <a:prstGeom prst="line">
            <a:avLst/>
          </a:prstGeom>
          <a:ln w="25400" cap="rnd"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2" idx="1"/>
          </p:cNvCxnSpPr>
          <p:nvPr/>
        </p:nvCxnSpPr>
        <p:spPr>
          <a:xfrm rot="10800000" flipV="1">
            <a:off x="4458060" y="2622353"/>
            <a:ext cx="433002" cy="466823"/>
          </a:xfrm>
          <a:prstGeom prst="line">
            <a:avLst/>
          </a:prstGeom>
          <a:ln w="25400" cap="rnd"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6" idx="0"/>
          </p:cNvCxnSpPr>
          <p:nvPr/>
        </p:nvCxnSpPr>
        <p:spPr>
          <a:xfrm rot="5400000" flipH="1" flipV="1">
            <a:off x="6519104" y="3609677"/>
            <a:ext cx="314416" cy="271627"/>
          </a:xfrm>
          <a:prstGeom prst="line">
            <a:avLst/>
          </a:prstGeom>
          <a:ln w="25400" cap="rnd"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756967" y="3390893"/>
            <a:ext cx="447429" cy="206718"/>
          </a:xfrm>
          <a:prstGeom prst="line">
            <a:avLst/>
          </a:prstGeom>
          <a:ln w="25400" cap="rnd"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35" idx="2"/>
          </p:cNvCxnSpPr>
          <p:nvPr/>
        </p:nvCxnSpPr>
        <p:spPr>
          <a:xfrm rot="5400000" flipH="1" flipV="1">
            <a:off x="7407398" y="3085547"/>
            <a:ext cx="363031" cy="141104"/>
          </a:xfrm>
          <a:prstGeom prst="line">
            <a:avLst/>
          </a:prstGeom>
          <a:ln w="25400" cap="rnd"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37" idx="2"/>
            <a:endCxn id="2" idx="2"/>
          </p:cNvCxnSpPr>
          <p:nvPr/>
        </p:nvCxnSpPr>
        <p:spPr>
          <a:xfrm>
            <a:off x="4080932" y="6415120"/>
            <a:ext cx="489529" cy="442881"/>
          </a:xfrm>
          <a:prstGeom prst="line">
            <a:avLst/>
          </a:prstGeom>
          <a:ln w="25400" cap="rnd"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23778" y="5028915"/>
            <a:ext cx="1110100" cy="584776"/>
          </a:xfrm>
          <a:prstGeom prst="rect">
            <a:avLst/>
          </a:prstGeom>
          <a:solidFill>
            <a:srgbClr val="000000">
              <a:alpha val="50000"/>
            </a:srgbClr>
          </a:solidFill>
          <a:ln w="38100" cap="flat" cmpd="sng" algn="ctr">
            <a:solidFill>
              <a:srgbClr val="FF0000"/>
            </a:solidFill>
            <a:prstDash val="solid"/>
            <a:round/>
            <a:headEnd type="none" w="med" len="med"/>
            <a:tailEnd type="none" w="med" len="med"/>
          </a:ln>
        </p:spPr>
        <p:txBody>
          <a:bodyPr wrap="none" rtlCol="0">
            <a:spAutoFit/>
          </a:bodyPr>
          <a:lstStyle/>
          <a:p>
            <a:r>
              <a:rPr lang="en-US" sz="1600" dirty="0" smtClean="0">
                <a:solidFill>
                  <a:schemeClr val="bg1"/>
                </a:solidFill>
              </a:rPr>
              <a:t>ANDES:</a:t>
            </a:r>
          </a:p>
          <a:p>
            <a:pPr marL="115888"/>
            <a:r>
              <a:rPr lang="en-US" sz="1600" dirty="0" smtClean="0">
                <a:solidFill>
                  <a:schemeClr val="bg1"/>
                </a:solidFill>
              </a:rPr>
              <a:t>(planned)</a:t>
            </a:r>
            <a:endParaRPr lang="en-US" sz="1600" cap="small" dirty="0">
              <a:solidFill>
                <a:schemeClr val="bg1"/>
              </a:solidFill>
            </a:endParaRPr>
          </a:p>
        </p:txBody>
      </p:sp>
      <p:cxnSp>
        <p:nvCxnSpPr>
          <p:cNvPr id="40" name="Straight Connector 39"/>
          <p:cNvCxnSpPr>
            <a:stCxn id="39" idx="3"/>
          </p:cNvCxnSpPr>
          <p:nvPr/>
        </p:nvCxnSpPr>
        <p:spPr>
          <a:xfrm flipV="1">
            <a:off x="1833878" y="5189339"/>
            <a:ext cx="670783" cy="131964"/>
          </a:xfrm>
          <a:prstGeom prst="line">
            <a:avLst/>
          </a:prstGeom>
          <a:ln w="25400" cap="rnd"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6209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M1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4316" y="4178300"/>
            <a:ext cx="1144795" cy="2598418"/>
          </a:xfrm>
          <a:prstGeom prst="rect">
            <a:avLst/>
          </a:prstGeom>
        </p:spPr>
      </p:pic>
      <p:sp>
        <p:nvSpPr>
          <p:cNvPr id="2" name="Title 1"/>
          <p:cNvSpPr>
            <a:spLocks noGrp="1"/>
          </p:cNvSpPr>
          <p:nvPr>
            <p:ph type="title"/>
          </p:nvPr>
        </p:nvSpPr>
        <p:spPr/>
        <p:txBody>
          <a:bodyPr>
            <a:normAutofit fontScale="90000"/>
          </a:bodyPr>
          <a:lstStyle/>
          <a:p>
            <a:r>
              <a:rPr lang="en-US" dirty="0" smtClean="0"/>
              <a:t>Addressing Potential</a:t>
            </a:r>
            <a:br>
              <a:rPr lang="en-US" dirty="0" smtClean="0"/>
            </a:br>
            <a:r>
              <a:rPr lang="en-US" dirty="0"/>
              <a:t>	</a:t>
            </a:r>
            <a:r>
              <a:rPr lang="en-US" dirty="0" smtClean="0"/>
              <a:t>Instrumental Effects</a:t>
            </a:r>
            <a:endParaRPr lang="en-US" dirty="0"/>
          </a:p>
        </p:txBody>
      </p:sp>
      <p:sp>
        <p:nvSpPr>
          <p:cNvPr id="10" name="Content Placeholder 9"/>
          <p:cNvSpPr>
            <a:spLocks noGrp="1"/>
          </p:cNvSpPr>
          <p:nvPr>
            <p:ph sz="half" idx="1"/>
          </p:nvPr>
        </p:nvSpPr>
        <p:spPr>
          <a:xfrm>
            <a:off x="457200" y="2574952"/>
            <a:ext cx="4038600" cy="3746599"/>
          </a:xfrm>
        </p:spPr>
        <p:txBody>
          <a:bodyPr>
            <a:normAutofit/>
          </a:bodyPr>
          <a:lstStyle/>
          <a:p>
            <a:pPr marL="118872" indent="0">
              <a:buNone/>
            </a:pPr>
            <a:r>
              <a:rPr lang="en-US" sz="2000" dirty="0" smtClean="0"/>
              <a:t>DAMA/LIBRA</a:t>
            </a:r>
          </a:p>
          <a:p>
            <a:pPr marL="688975" indent="-342900">
              <a:buFont typeface="Arial"/>
              <a:buChar char="•"/>
            </a:pPr>
            <a:r>
              <a:rPr lang="en-US" sz="2000" dirty="0" smtClean="0"/>
              <a:t>250 kg </a:t>
            </a:r>
            <a:r>
              <a:rPr lang="en-US" sz="2000" dirty="0" err="1" smtClean="0"/>
              <a:t>NaI</a:t>
            </a:r>
            <a:r>
              <a:rPr lang="en-US" sz="2000" dirty="0" smtClean="0"/>
              <a:t>(</a:t>
            </a:r>
            <a:r>
              <a:rPr lang="en-US" sz="2000" dirty="0" err="1" smtClean="0"/>
              <a:t>Tl</a:t>
            </a:r>
            <a:r>
              <a:rPr lang="en-US" sz="2000" dirty="0" smtClean="0"/>
              <a:t>) crystals</a:t>
            </a:r>
          </a:p>
          <a:p>
            <a:pPr marL="688975" indent="-342900">
              <a:buFont typeface="Arial"/>
              <a:buChar char="•"/>
            </a:pPr>
            <a:r>
              <a:rPr lang="en-US" sz="2000" dirty="0" smtClean="0"/>
              <a:t>5x5 array</a:t>
            </a:r>
          </a:p>
          <a:p>
            <a:pPr marL="688975" indent="-342900">
              <a:buFont typeface="Arial"/>
              <a:buChar char="•"/>
            </a:pPr>
            <a:r>
              <a:rPr lang="en-US" sz="2000" dirty="0" smtClean="0"/>
              <a:t>LNGS, Italy</a:t>
            </a:r>
          </a:p>
        </p:txBody>
      </p:sp>
      <p:sp>
        <p:nvSpPr>
          <p:cNvPr id="11" name="Content Placeholder 10"/>
          <p:cNvSpPr>
            <a:spLocks noGrp="1"/>
          </p:cNvSpPr>
          <p:nvPr>
            <p:ph sz="half" idx="2"/>
          </p:nvPr>
        </p:nvSpPr>
        <p:spPr>
          <a:xfrm>
            <a:off x="4648200" y="2574952"/>
            <a:ext cx="4038600" cy="3746600"/>
          </a:xfrm>
        </p:spPr>
        <p:txBody>
          <a:bodyPr>
            <a:normAutofit/>
          </a:bodyPr>
          <a:lstStyle/>
          <a:p>
            <a:pPr marL="118872" indent="0">
              <a:buNone/>
            </a:pPr>
            <a:r>
              <a:rPr lang="en-US" sz="2000" dirty="0" smtClean="0"/>
              <a:t>DM-Ice</a:t>
            </a:r>
            <a:endParaRPr lang="en-US" sz="2000" dirty="0"/>
          </a:p>
          <a:p>
            <a:pPr marL="688975" indent="-342900">
              <a:buFont typeface="Arial"/>
              <a:buChar char="•"/>
            </a:pPr>
            <a:r>
              <a:rPr lang="en-US" sz="2000" dirty="0"/>
              <a:t>250 kg </a:t>
            </a:r>
            <a:r>
              <a:rPr lang="en-US" sz="2000" dirty="0" err="1" smtClean="0"/>
              <a:t>NaI</a:t>
            </a:r>
            <a:r>
              <a:rPr lang="en-US" sz="2000" dirty="0" smtClean="0"/>
              <a:t>(</a:t>
            </a:r>
            <a:r>
              <a:rPr lang="en-US" sz="2000" dirty="0" err="1" smtClean="0"/>
              <a:t>Tl</a:t>
            </a:r>
            <a:r>
              <a:rPr lang="en-US" sz="2000" dirty="0" smtClean="0"/>
              <a:t>) </a:t>
            </a:r>
            <a:r>
              <a:rPr lang="en-US" sz="2000" dirty="0"/>
              <a:t>crystals</a:t>
            </a:r>
          </a:p>
          <a:p>
            <a:pPr marL="688975" indent="-342900">
              <a:buFont typeface="Arial"/>
              <a:buChar char="•"/>
            </a:pPr>
            <a:r>
              <a:rPr lang="en-US" sz="2000" dirty="0" smtClean="0"/>
              <a:t>7-crystal arrays (x2)</a:t>
            </a:r>
          </a:p>
          <a:p>
            <a:pPr marL="688975" indent="-342900">
              <a:buFont typeface="Arial"/>
              <a:buChar char="•"/>
            </a:pPr>
            <a:r>
              <a:rPr lang="en-US" sz="2000" dirty="0" smtClean="0"/>
              <a:t>Northern Hemisphere</a:t>
            </a:r>
          </a:p>
          <a:p>
            <a:pPr marL="917575" indent="0">
              <a:buNone/>
            </a:pPr>
            <a:r>
              <a:rPr lang="en-US" sz="2000" dirty="0" smtClean="0"/>
              <a:t>+ South Pole, Antarctica</a:t>
            </a:r>
          </a:p>
          <a:p>
            <a:pPr marL="346075" indent="0">
              <a:buNone/>
            </a:pPr>
            <a:endParaRPr lang="en-US" sz="2400" dirty="0"/>
          </a:p>
          <a:p>
            <a:endParaRPr lang="en-US" sz="2400" dirty="0"/>
          </a:p>
        </p:txBody>
      </p:sp>
      <p:sp>
        <p:nvSpPr>
          <p:cNvPr id="3" name="Date Placeholder 2"/>
          <p:cNvSpPr>
            <a:spLocks noGrp="1"/>
          </p:cNvSpPr>
          <p:nvPr>
            <p:ph type="dt" sz="half" idx="10"/>
          </p:nvPr>
        </p:nvSpPr>
        <p:spPr/>
        <p:txBody>
          <a:bodyPr/>
          <a:lstStyle/>
          <a:p>
            <a:pPr algn="ctr"/>
            <a:r>
              <a:rPr lang="en-US" dirty="0" smtClean="0"/>
              <a:t>UCLA Dark Matter: February 2014</a:t>
            </a:r>
            <a:endParaRPr lang="en-US" dirty="0"/>
          </a:p>
        </p:txBody>
      </p:sp>
      <p:sp>
        <p:nvSpPr>
          <p:cNvPr id="4" name="Footer Placeholder 3"/>
          <p:cNvSpPr>
            <a:spLocks noGrp="1"/>
          </p:cNvSpPr>
          <p:nvPr>
            <p:ph type="ftr" sz="quarter" idx="11"/>
          </p:nvPr>
        </p:nvSpPr>
        <p:spPr/>
        <p:txBody>
          <a:bodyPr/>
          <a:lstStyle/>
          <a:p>
            <a:r>
              <a:rPr lang="en-US" smtClean="0"/>
              <a:t>Walter C. Pettus</a:t>
            </a:r>
            <a:endParaRPr lang="en-US"/>
          </a:p>
        </p:txBody>
      </p:sp>
      <p:sp>
        <p:nvSpPr>
          <p:cNvPr id="5" name="Slide Number Placeholder 4"/>
          <p:cNvSpPr>
            <a:spLocks noGrp="1"/>
          </p:cNvSpPr>
          <p:nvPr>
            <p:ph type="sldNum" sz="quarter" idx="12"/>
          </p:nvPr>
        </p:nvSpPr>
        <p:spPr/>
        <p:txBody>
          <a:bodyPr/>
          <a:lstStyle/>
          <a:p>
            <a:fld id="{BF7BA593-B4B5-054F-8E13-35674CA63ED5}" type="slidenum">
              <a:rPr lang="en-US" smtClean="0"/>
              <a:pPr/>
              <a:t>11</a:t>
            </a:fld>
            <a:endParaRPr lang="en-US"/>
          </a:p>
        </p:txBody>
      </p:sp>
      <p:sp>
        <p:nvSpPr>
          <p:cNvPr id="8" name="TextBox 7"/>
          <p:cNvSpPr txBox="1"/>
          <p:nvPr/>
        </p:nvSpPr>
        <p:spPr>
          <a:xfrm>
            <a:off x="584200" y="1450825"/>
            <a:ext cx="8354060" cy="1200328"/>
          </a:xfrm>
          <a:prstGeom prst="rect">
            <a:avLst/>
          </a:prstGeom>
          <a:noFill/>
        </p:spPr>
        <p:txBody>
          <a:bodyPr wrap="square" rtlCol="0">
            <a:spAutoFit/>
          </a:bodyPr>
          <a:lstStyle/>
          <a:p>
            <a:r>
              <a:rPr lang="en-US" sz="2400" b="1" dirty="0" smtClean="0"/>
              <a:t>Solution</a:t>
            </a:r>
            <a:r>
              <a:rPr lang="en-US" sz="2400" dirty="0" smtClean="0"/>
              <a:t>:</a:t>
            </a:r>
          </a:p>
          <a:p>
            <a:pPr marL="228600" indent="-228600"/>
            <a:r>
              <a:rPr lang="en-US" sz="2400" dirty="0" smtClean="0"/>
              <a:t>Replicate experiment with same target material and setup,</a:t>
            </a:r>
          </a:p>
          <a:p>
            <a:pPr marL="228600"/>
            <a:r>
              <a:rPr lang="en-US" sz="2400" dirty="0" smtClean="0"/>
              <a:t>but different systematics and well-characterized backgrounds.</a:t>
            </a:r>
            <a:endParaRPr lang="en-US" sz="2400" dirty="0"/>
          </a:p>
        </p:txBody>
      </p:sp>
      <p:pic>
        <p:nvPicPr>
          <p:cNvPr id="6" name="Picture 5" descr="DAMA_arra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4077813"/>
            <a:ext cx="3128444" cy="2449986"/>
          </a:xfrm>
          <a:prstGeom prst="rect">
            <a:avLst/>
          </a:prstGeom>
        </p:spPr>
      </p:pic>
    </p:spTree>
    <p:extLst>
      <p:ext uri="{BB962C8B-B14F-4D97-AF65-F5344CB8AC3E}">
        <p14:creationId xmlns:p14="http://schemas.microsoft.com/office/powerpoint/2010/main" val="29243976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a:t>
            </a:r>
            <a:r>
              <a:rPr lang="en-US" dirty="0" smtClean="0"/>
              <a:t>I</a:t>
            </a:r>
            <a:r>
              <a:rPr lang="en-US" cap="small" dirty="0" smtClean="0"/>
              <a:t>ce</a:t>
            </a:r>
            <a:r>
              <a:rPr lang="en-US" dirty="0" smtClean="0"/>
              <a:t> Phases</a:t>
            </a:r>
            <a:endParaRPr lang="en-US" dirty="0"/>
          </a:p>
        </p:txBody>
      </p:sp>
      <p:sp>
        <p:nvSpPr>
          <p:cNvPr id="3" name="Date Placeholder 2"/>
          <p:cNvSpPr>
            <a:spLocks noGrp="1"/>
          </p:cNvSpPr>
          <p:nvPr>
            <p:ph type="dt" sz="half" idx="10"/>
          </p:nvPr>
        </p:nvSpPr>
        <p:spPr/>
        <p:txBody>
          <a:bodyPr/>
          <a:lstStyle/>
          <a:p>
            <a:pPr algn="ctr"/>
            <a:r>
              <a:rPr lang="en-US" dirty="0" smtClean="0"/>
              <a:t>UCLA Dark Matter: February 2014</a:t>
            </a:r>
            <a:endParaRPr lang="en-US" dirty="0"/>
          </a:p>
        </p:txBody>
      </p:sp>
      <p:sp>
        <p:nvSpPr>
          <p:cNvPr id="4" name="Footer Placeholder 3"/>
          <p:cNvSpPr>
            <a:spLocks noGrp="1"/>
          </p:cNvSpPr>
          <p:nvPr>
            <p:ph type="ftr" sz="quarter" idx="11"/>
          </p:nvPr>
        </p:nvSpPr>
        <p:spPr/>
        <p:txBody>
          <a:bodyPr/>
          <a:lstStyle/>
          <a:p>
            <a:r>
              <a:rPr lang="en-US" smtClean="0"/>
              <a:t>Walter C. Pettus</a:t>
            </a:r>
            <a:endParaRPr lang="en-US"/>
          </a:p>
        </p:txBody>
      </p:sp>
      <p:sp>
        <p:nvSpPr>
          <p:cNvPr id="5" name="Slide Number Placeholder 4"/>
          <p:cNvSpPr>
            <a:spLocks noGrp="1"/>
          </p:cNvSpPr>
          <p:nvPr>
            <p:ph type="sldNum" sz="quarter" idx="12"/>
          </p:nvPr>
        </p:nvSpPr>
        <p:spPr/>
        <p:txBody>
          <a:bodyPr/>
          <a:lstStyle/>
          <a:p>
            <a:fld id="{BF7BA593-B4B5-054F-8E13-35674CA63ED5}" type="slidenum">
              <a:rPr lang="en-US" smtClean="0"/>
              <a:pPr/>
              <a:t>12</a:t>
            </a:fld>
            <a:endParaRPr lang="en-US"/>
          </a:p>
        </p:txBody>
      </p:sp>
      <p:pic>
        <p:nvPicPr>
          <p:cNvPr id="8" name="Picture 7" descr="SI_2to6k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133" y="320548"/>
            <a:ext cx="3401966" cy="2803652"/>
          </a:xfrm>
          <a:prstGeom prst="rect">
            <a:avLst/>
          </a:prstGeom>
        </p:spPr>
      </p:pic>
      <p:sp>
        <p:nvSpPr>
          <p:cNvPr id="9" name="TextBox 8"/>
          <p:cNvSpPr txBox="1"/>
          <p:nvPr/>
        </p:nvSpPr>
        <p:spPr>
          <a:xfrm>
            <a:off x="584200" y="1450825"/>
            <a:ext cx="8254999" cy="2215991"/>
          </a:xfrm>
          <a:prstGeom prst="rect">
            <a:avLst/>
          </a:prstGeom>
          <a:noFill/>
        </p:spPr>
        <p:txBody>
          <a:bodyPr wrap="square" rtlCol="0">
            <a:spAutoFit/>
          </a:bodyPr>
          <a:lstStyle/>
          <a:p>
            <a:r>
              <a:rPr lang="en-US" sz="2400" b="1" dirty="0" smtClean="0"/>
              <a:t>Goal:</a:t>
            </a:r>
            <a:endParaRPr lang="en-US" sz="2400" dirty="0" smtClean="0"/>
          </a:p>
          <a:p>
            <a:r>
              <a:rPr lang="en-US" sz="2400" dirty="0" smtClean="0"/>
              <a:t>Unambiguously test DAMA claim</a:t>
            </a:r>
          </a:p>
          <a:p>
            <a:pPr marL="342900" indent="-228600">
              <a:buFont typeface="Arial"/>
              <a:buChar char="•"/>
            </a:pPr>
            <a:r>
              <a:rPr lang="en-US" sz="2400" dirty="0" smtClean="0"/>
              <a:t>Exclusion within 500 kg*</a:t>
            </a:r>
            <a:r>
              <a:rPr lang="en-US" sz="2400" dirty="0" err="1" smtClean="0"/>
              <a:t>yr</a:t>
            </a:r>
            <a:r>
              <a:rPr lang="en-US" sz="2400" dirty="0" smtClean="0"/>
              <a:t> </a:t>
            </a:r>
            <a:endParaRPr lang="en-US" sz="2000" dirty="0" smtClean="0"/>
          </a:p>
          <a:p>
            <a:endParaRPr lang="en-US" sz="2400" dirty="0"/>
          </a:p>
          <a:p>
            <a:r>
              <a:rPr lang="en-US" sz="2400" b="1" dirty="0" smtClean="0"/>
              <a:t>Experimental Phases:</a:t>
            </a:r>
          </a:p>
          <a:p>
            <a:pPr>
              <a:tabLst>
                <a:tab pos="2743200" algn="l"/>
                <a:tab pos="5486400" algn="l"/>
              </a:tabLst>
            </a:pPr>
            <a:r>
              <a:rPr lang="en-US" b="1" dirty="0" smtClean="0"/>
              <a:t>DM-I</a:t>
            </a:r>
            <a:r>
              <a:rPr lang="en-US" b="1" cap="small" dirty="0"/>
              <a:t>ce</a:t>
            </a:r>
            <a:r>
              <a:rPr lang="en-US" b="1" dirty="0" smtClean="0"/>
              <a:t>17	DM-I</a:t>
            </a:r>
            <a:r>
              <a:rPr lang="en-US" b="1" cap="small" dirty="0"/>
              <a:t>ce</a:t>
            </a:r>
            <a:r>
              <a:rPr lang="en-US" b="1" dirty="0" smtClean="0"/>
              <a:t>250 North	DM-I</a:t>
            </a:r>
            <a:r>
              <a:rPr lang="en-US" b="1" cap="small" dirty="0" smtClean="0"/>
              <a:t>ce</a:t>
            </a:r>
            <a:r>
              <a:rPr lang="en-US" b="1" dirty="0" smtClean="0"/>
              <a:t>250 South</a:t>
            </a:r>
            <a:endParaRPr lang="en-US" b="1" dirty="0"/>
          </a:p>
        </p:txBody>
      </p:sp>
      <p:sp>
        <p:nvSpPr>
          <p:cNvPr id="10" name="TextBox 9"/>
          <p:cNvSpPr txBox="1"/>
          <p:nvPr/>
        </p:nvSpPr>
        <p:spPr>
          <a:xfrm>
            <a:off x="6312275" y="2985700"/>
            <a:ext cx="2831725" cy="276999"/>
          </a:xfrm>
          <a:prstGeom prst="rect">
            <a:avLst/>
          </a:prstGeom>
          <a:noFill/>
        </p:spPr>
        <p:txBody>
          <a:bodyPr wrap="none" rtlCol="0">
            <a:spAutoFit/>
          </a:bodyPr>
          <a:lstStyle/>
          <a:p>
            <a:r>
              <a:rPr lang="tr-TR" sz="1200" dirty="0" err="1" smtClean="0"/>
              <a:t>Cherwinka</a:t>
            </a:r>
            <a:r>
              <a:rPr lang="tr-TR" sz="1200" dirty="0" smtClean="0"/>
              <a:t> </a:t>
            </a:r>
            <a:r>
              <a:rPr lang="tr-TR" sz="1200" i="1" dirty="0" smtClean="0"/>
              <a:t>et al</a:t>
            </a:r>
            <a:r>
              <a:rPr lang="tr-TR" sz="1200" dirty="0" smtClean="0"/>
              <a:t>. </a:t>
            </a:r>
            <a:r>
              <a:rPr lang="tr-TR" sz="1200" dirty="0" err="1" smtClean="0"/>
              <a:t>Astropart</a:t>
            </a:r>
            <a:r>
              <a:rPr lang="tr-TR" sz="1200" dirty="0" smtClean="0"/>
              <a:t>. </a:t>
            </a:r>
            <a:r>
              <a:rPr lang="tr-TR" sz="1200" dirty="0" err="1" smtClean="0"/>
              <a:t>Phys</a:t>
            </a:r>
            <a:r>
              <a:rPr lang="tr-TR" sz="1200" dirty="0" smtClean="0"/>
              <a:t>. 35 </a:t>
            </a:r>
            <a:r>
              <a:rPr lang="tr-TR" sz="1200" dirty="0"/>
              <a:t>(</a:t>
            </a:r>
            <a:r>
              <a:rPr lang="tr-TR" sz="1200" dirty="0" smtClean="0"/>
              <a:t>2012)</a:t>
            </a:r>
            <a:endParaRPr lang="en-US" sz="1200" dirty="0"/>
          </a:p>
        </p:txBody>
      </p:sp>
      <p:pic>
        <p:nvPicPr>
          <p:cNvPr id="14" name="Picture 13" descr="DM17_e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667508"/>
            <a:ext cx="825500" cy="223291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2275" y="3667508"/>
            <a:ext cx="1555629" cy="2232910"/>
          </a:xfrm>
          <a:prstGeom prst="rect">
            <a:avLst/>
          </a:prstGeom>
        </p:spPr>
      </p:pic>
      <p:sp>
        <p:nvSpPr>
          <p:cNvPr id="16" name="TextBox 15"/>
          <p:cNvSpPr txBox="1"/>
          <p:nvPr/>
        </p:nvSpPr>
        <p:spPr>
          <a:xfrm>
            <a:off x="457200" y="5829300"/>
            <a:ext cx="2324933" cy="830997"/>
          </a:xfrm>
          <a:prstGeom prst="rect">
            <a:avLst/>
          </a:prstGeom>
          <a:noFill/>
        </p:spPr>
        <p:txBody>
          <a:bodyPr wrap="square" rtlCol="0">
            <a:spAutoFit/>
          </a:bodyPr>
          <a:lstStyle/>
          <a:p>
            <a:pPr marL="228600" indent="-228600"/>
            <a:r>
              <a:rPr lang="en-US" sz="1600" dirty="0"/>
              <a:t>17 kg </a:t>
            </a:r>
            <a:r>
              <a:rPr lang="en-US" sz="1600" dirty="0" err="1"/>
              <a:t>NaI</a:t>
            </a:r>
            <a:r>
              <a:rPr lang="en-US" sz="1600" dirty="0"/>
              <a:t>(</a:t>
            </a:r>
            <a:r>
              <a:rPr lang="en-US" sz="1600" dirty="0" err="1"/>
              <a:t>Tl</a:t>
            </a:r>
            <a:r>
              <a:rPr lang="en-US" sz="1600" dirty="0"/>
              <a:t>) at 2450 </a:t>
            </a:r>
            <a:r>
              <a:rPr lang="en-US" sz="1600" dirty="0" smtClean="0"/>
              <a:t>m under South Pole ice</a:t>
            </a:r>
            <a:endParaRPr lang="en-US" sz="1600" dirty="0"/>
          </a:p>
          <a:p>
            <a:r>
              <a:rPr lang="en-US" sz="1600" dirty="0" smtClean="0"/>
              <a:t>Operating since 2011</a:t>
            </a:r>
          </a:p>
        </p:txBody>
      </p:sp>
      <p:sp>
        <p:nvSpPr>
          <p:cNvPr id="17" name="TextBox 16"/>
          <p:cNvSpPr txBox="1"/>
          <p:nvPr/>
        </p:nvSpPr>
        <p:spPr>
          <a:xfrm>
            <a:off x="3201447" y="5892800"/>
            <a:ext cx="2615153" cy="584776"/>
          </a:xfrm>
          <a:prstGeom prst="rect">
            <a:avLst/>
          </a:prstGeom>
          <a:noFill/>
        </p:spPr>
        <p:txBody>
          <a:bodyPr wrap="square" rtlCol="0">
            <a:spAutoFit/>
          </a:bodyPr>
          <a:lstStyle/>
          <a:p>
            <a:pPr marL="228600" indent="-228600"/>
            <a:r>
              <a:rPr lang="en-US" sz="1600" dirty="0" smtClean="0"/>
              <a:t>2x125 kg </a:t>
            </a:r>
            <a:r>
              <a:rPr lang="en-US" sz="1600" dirty="0" err="1" smtClean="0"/>
              <a:t>NaI</a:t>
            </a:r>
            <a:r>
              <a:rPr lang="en-US" sz="1600" dirty="0" smtClean="0"/>
              <a:t>(</a:t>
            </a:r>
            <a:r>
              <a:rPr lang="en-US" sz="1600" dirty="0" err="1" smtClean="0"/>
              <a:t>Tl</a:t>
            </a:r>
            <a:r>
              <a:rPr lang="en-US" sz="1600" dirty="0" smtClean="0"/>
              <a:t>) modules at underground lab</a:t>
            </a:r>
          </a:p>
        </p:txBody>
      </p:sp>
      <p:sp>
        <p:nvSpPr>
          <p:cNvPr id="18" name="TextBox 17"/>
          <p:cNvSpPr txBox="1"/>
          <p:nvPr/>
        </p:nvSpPr>
        <p:spPr>
          <a:xfrm>
            <a:off x="6046247" y="5891646"/>
            <a:ext cx="2640553" cy="584776"/>
          </a:xfrm>
          <a:prstGeom prst="rect">
            <a:avLst/>
          </a:prstGeom>
          <a:noFill/>
        </p:spPr>
        <p:txBody>
          <a:bodyPr wrap="square" rtlCol="0">
            <a:spAutoFit/>
          </a:bodyPr>
          <a:lstStyle/>
          <a:p>
            <a:pPr marL="228600" indent="-228600"/>
            <a:r>
              <a:rPr lang="en-US" sz="1600" dirty="0" smtClean="0"/>
              <a:t>Same detectors deployed at South Pole (as necessary)</a:t>
            </a:r>
            <a:endParaRPr lang="en-US" sz="1600" dirty="0"/>
          </a:p>
        </p:txBody>
      </p:sp>
      <p:pic>
        <p:nvPicPr>
          <p:cNvPr id="7" name="Picture 6" descr="dm17_deploy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4960" y="3667508"/>
            <a:ext cx="1040333" cy="2232910"/>
          </a:xfrm>
          <a:prstGeom prst="rect">
            <a:avLst/>
          </a:prstGeom>
        </p:spPr>
      </p:pic>
      <p:pic>
        <p:nvPicPr>
          <p:cNvPr id="19" name="Picture 18" descr="DM250_north.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0933" y="3605380"/>
            <a:ext cx="2298700" cy="1981242"/>
          </a:xfrm>
          <a:prstGeom prst="rect">
            <a:avLst/>
          </a:prstGeom>
        </p:spPr>
      </p:pic>
    </p:spTree>
    <p:extLst>
      <p:ext uri="{BB962C8B-B14F-4D97-AF65-F5344CB8AC3E}">
        <p14:creationId xmlns:p14="http://schemas.microsoft.com/office/powerpoint/2010/main" val="34535063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ceCube.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092701" y="2430293"/>
            <a:ext cx="3858362" cy="4087005"/>
          </a:xfrm>
          <a:prstGeom prst="rect">
            <a:avLst/>
          </a:prstGeom>
        </p:spPr>
      </p:pic>
      <p:pic>
        <p:nvPicPr>
          <p:cNvPr id="17" name="Picture 16" descr="DM17_e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301" y="1813308"/>
            <a:ext cx="825500" cy="2232910"/>
          </a:xfrm>
          <a:prstGeom prst="rect">
            <a:avLst/>
          </a:prstGeom>
        </p:spPr>
      </p:pic>
      <p:sp>
        <p:nvSpPr>
          <p:cNvPr id="2" name="Title 1"/>
          <p:cNvSpPr>
            <a:spLocks noGrp="1"/>
          </p:cNvSpPr>
          <p:nvPr>
            <p:ph type="title"/>
          </p:nvPr>
        </p:nvSpPr>
        <p:spPr/>
        <p:txBody>
          <a:bodyPr/>
          <a:lstStyle/>
          <a:p>
            <a:r>
              <a:rPr lang="en-US" dirty="0" smtClean="0"/>
              <a:t>DM-I</a:t>
            </a:r>
            <a:r>
              <a:rPr lang="en-US" cap="small" dirty="0" smtClean="0"/>
              <a:t>ce</a:t>
            </a:r>
            <a:r>
              <a:rPr lang="en-US" dirty="0" smtClean="0"/>
              <a:t>17 (Phase I)</a:t>
            </a:r>
            <a:endParaRPr lang="en-US" dirty="0"/>
          </a:p>
        </p:txBody>
      </p:sp>
      <p:sp>
        <p:nvSpPr>
          <p:cNvPr id="3" name="Content Placeholder 2"/>
          <p:cNvSpPr>
            <a:spLocks noGrp="1"/>
          </p:cNvSpPr>
          <p:nvPr>
            <p:ph idx="1"/>
          </p:nvPr>
        </p:nvSpPr>
        <p:spPr>
          <a:xfrm>
            <a:off x="292100" y="1775191"/>
            <a:ext cx="4500966" cy="4625609"/>
          </a:xfrm>
        </p:spPr>
        <p:txBody>
          <a:bodyPr>
            <a:normAutofit fontScale="62500" lnSpcReduction="20000"/>
          </a:bodyPr>
          <a:lstStyle/>
          <a:p>
            <a:pPr marL="118872" indent="0">
              <a:buNone/>
            </a:pPr>
            <a:r>
              <a:rPr lang="en-US" dirty="0" smtClean="0"/>
              <a:t>(2x) 8.5-kg </a:t>
            </a:r>
            <a:r>
              <a:rPr lang="en-US" dirty="0" err="1" smtClean="0"/>
              <a:t>NaI</a:t>
            </a:r>
            <a:r>
              <a:rPr lang="en-US" dirty="0" smtClean="0"/>
              <a:t>(</a:t>
            </a:r>
            <a:r>
              <a:rPr lang="en-US" dirty="0" err="1" smtClean="0"/>
              <a:t>Tl</a:t>
            </a:r>
            <a:r>
              <a:rPr lang="en-US" dirty="0" smtClean="0"/>
              <a:t>) modules</a:t>
            </a:r>
          </a:p>
          <a:p>
            <a:endParaRPr lang="en-US" dirty="0" smtClean="0"/>
          </a:p>
          <a:p>
            <a:r>
              <a:rPr lang="en-US" dirty="0" smtClean="0"/>
              <a:t>Installed Dec 2010</a:t>
            </a:r>
          </a:p>
          <a:p>
            <a:r>
              <a:rPr lang="en-US" dirty="0" smtClean="0"/>
              <a:t>Data run from June 2011</a:t>
            </a:r>
          </a:p>
          <a:p>
            <a:pPr>
              <a:buNone/>
            </a:pPr>
            <a:endParaRPr lang="en-US" dirty="0" smtClean="0"/>
          </a:p>
          <a:p>
            <a:pPr marL="118872" indent="0">
              <a:buNone/>
            </a:pPr>
            <a:r>
              <a:rPr lang="en-US" dirty="0" smtClean="0"/>
              <a:t>Goals:</a:t>
            </a:r>
          </a:p>
          <a:p>
            <a:pPr marL="504825" lvl="1" indent="-273050"/>
            <a:r>
              <a:rPr lang="en-US" dirty="0" smtClean="0"/>
              <a:t>Demonstrate the feasibility of deploying </a:t>
            </a:r>
            <a:r>
              <a:rPr lang="en-US" dirty="0" err="1" smtClean="0"/>
              <a:t>NaI(Tl</a:t>
            </a:r>
            <a:r>
              <a:rPr lang="en-US" dirty="0" smtClean="0"/>
              <a:t>) crystals in the Antarctic Ice for a dark matter detector</a:t>
            </a:r>
          </a:p>
          <a:p>
            <a:pPr marL="504825" lvl="1" indent="-273050"/>
            <a:r>
              <a:rPr lang="en-US" i="1" dirty="0" smtClean="0"/>
              <a:t>In-situ </a:t>
            </a:r>
            <a:r>
              <a:rPr lang="en-US" dirty="0" smtClean="0"/>
              <a:t>measurement of the </a:t>
            </a:r>
            <a:r>
              <a:rPr lang="en-US" dirty="0" err="1" smtClean="0"/>
              <a:t>radiopurity</a:t>
            </a:r>
            <a:r>
              <a:rPr lang="en-US" dirty="0" smtClean="0"/>
              <a:t> of the Antarctic ice / hole ice at 2450 </a:t>
            </a:r>
            <a:r>
              <a:rPr lang="en-US" dirty="0" err="1" smtClean="0"/>
              <a:t>m</a:t>
            </a:r>
            <a:r>
              <a:rPr lang="en-US" dirty="0" smtClean="0"/>
              <a:t> depth</a:t>
            </a:r>
          </a:p>
          <a:p>
            <a:pPr marL="504825" lvl="1" indent="-273050"/>
            <a:r>
              <a:rPr lang="en-US" dirty="0"/>
              <a:t>Study environmental </a:t>
            </a:r>
            <a:r>
              <a:rPr lang="en-US" dirty="0" smtClean="0"/>
              <a:t>stability</a:t>
            </a:r>
          </a:p>
          <a:p>
            <a:pPr marL="504825" lvl="1" indent="-273050"/>
            <a:r>
              <a:rPr lang="en-US" dirty="0" smtClean="0"/>
              <a:t>Study the capability of IceCube to veto muons</a:t>
            </a:r>
          </a:p>
          <a:p>
            <a:endParaRPr lang="en-US" dirty="0"/>
          </a:p>
        </p:txBody>
      </p:sp>
      <p:sp>
        <p:nvSpPr>
          <p:cNvPr id="4" name="Date Placeholder 3"/>
          <p:cNvSpPr>
            <a:spLocks noGrp="1"/>
          </p:cNvSpPr>
          <p:nvPr>
            <p:ph type="dt" sz="half" idx="10"/>
          </p:nvPr>
        </p:nvSpPr>
        <p:spPr/>
        <p:txBody>
          <a:bodyPr/>
          <a:lstStyle/>
          <a:p>
            <a:pPr algn="ctr"/>
            <a:r>
              <a:rPr lang="en-US" smtClean="0"/>
              <a:t>UCLA Dark Matter: February 2014</a:t>
            </a:r>
            <a:endParaRPr lang="en-US" dirty="0"/>
          </a:p>
        </p:txBody>
      </p:sp>
      <p:sp>
        <p:nvSpPr>
          <p:cNvPr id="5" name="Footer Placeholder 4"/>
          <p:cNvSpPr>
            <a:spLocks noGrp="1"/>
          </p:cNvSpPr>
          <p:nvPr>
            <p:ph type="ftr" sz="quarter" idx="11"/>
          </p:nvPr>
        </p:nvSpPr>
        <p:spPr/>
        <p:txBody>
          <a:bodyPr/>
          <a:lstStyle/>
          <a:p>
            <a:r>
              <a:rPr lang="en-US" smtClean="0"/>
              <a:t>Walter C. Pettus</a:t>
            </a:r>
            <a:endParaRPr lang="en-US"/>
          </a:p>
        </p:txBody>
      </p:sp>
      <p:sp>
        <p:nvSpPr>
          <p:cNvPr id="6" name="Slide Number Placeholder 5"/>
          <p:cNvSpPr>
            <a:spLocks noGrp="1"/>
          </p:cNvSpPr>
          <p:nvPr>
            <p:ph type="sldNum" sz="quarter" idx="12"/>
          </p:nvPr>
        </p:nvSpPr>
        <p:spPr/>
        <p:txBody>
          <a:bodyPr/>
          <a:lstStyle/>
          <a:p>
            <a:fld id="{BF7BA593-B4B5-054F-8E13-35674CA63ED5}" type="slidenum">
              <a:rPr lang="en-US" smtClean="0"/>
              <a:pPr/>
              <a:t>13</a:t>
            </a:fld>
            <a:endParaRPr lang="en-US"/>
          </a:p>
        </p:txBody>
      </p:sp>
      <p:sp>
        <p:nvSpPr>
          <p:cNvPr id="8" name="Donut 7"/>
          <p:cNvSpPr/>
          <p:nvPr/>
        </p:nvSpPr>
        <p:spPr>
          <a:xfrm flipV="1">
            <a:off x="6917896" y="5402566"/>
            <a:ext cx="173790" cy="152400"/>
          </a:xfrm>
          <a:prstGeom prst="donut">
            <a:avLst/>
          </a:prstGeom>
          <a:solidFill>
            <a:srgbClr val="FF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flipV="1">
            <a:off x="6471283" y="5645672"/>
            <a:ext cx="173790" cy="152400"/>
          </a:xfrm>
          <a:prstGeom prst="donut">
            <a:avLst/>
          </a:prstGeom>
          <a:solidFill>
            <a:srgbClr val="FF0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p:cNvCxnSpPr/>
          <p:nvPr/>
        </p:nvCxnSpPr>
        <p:spPr>
          <a:xfrm rot="16200000" flipV="1">
            <a:off x="6269379" y="2784360"/>
            <a:ext cx="463286" cy="2"/>
          </a:xfrm>
          <a:prstGeom prst="line">
            <a:avLst/>
          </a:prstGeom>
          <a:ln w="38100" cap="flat" cmpd="sng" algn="ctr">
            <a:solidFill>
              <a:srgbClr val="C00000"/>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V="1">
            <a:off x="6776967" y="2679200"/>
            <a:ext cx="463286" cy="2"/>
          </a:xfrm>
          <a:prstGeom prst="line">
            <a:avLst/>
          </a:prstGeom>
          <a:ln w="38100" cap="flat" cmpd="sng" algn="ctr">
            <a:solidFill>
              <a:srgbClr val="C00000"/>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42022" y="2189112"/>
            <a:ext cx="1069524" cy="369332"/>
          </a:xfrm>
          <a:prstGeom prst="rect">
            <a:avLst/>
          </a:prstGeom>
          <a:noFill/>
        </p:spPr>
        <p:txBody>
          <a:bodyPr wrap="none" rtlCol="0">
            <a:spAutoFit/>
          </a:bodyPr>
          <a:lstStyle/>
          <a:p>
            <a:pPr algn="ctr"/>
            <a:r>
              <a:rPr lang="en-US" dirty="0" smtClean="0">
                <a:solidFill>
                  <a:srgbClr val="C00000"/>
                </a:solidFill>
              </a:rPr>
              <a:t>String #7</a:t>
            </a:r>
            <a:endParaRPr lang="en-US" dirty="0">
              <a:solidFill>
                <a:srgbClr val="C00000"/>
              </a:solidFill>
            </a:endParaRPr>
          </a:p>
        </p:txBody>
      </p:sp>
      <p:sp>
        <p:nvSpPr>
          <p:cNvPr id="13" name="TextBox 12"/>
          <p:cNvSpPr txBox="1"/>
          <p:nvPr/>
        </p:nvSpPr>
        <p:spPr>
          <a:xfrm>
            <a:off x="6645073" y="2093775"/>
            <a:ext cx="1184414" cy="369332"/>
          </a:xfrm>
          <a:prstGeom prst="rect">
            <a:avLst/>
          </a:prstGeom>
          <a:noFill/>
          <a:ln>
            <a:noFill/>
          </a:ln>
        </p:spPr>
        <p:txBody>
          <a:bodyPr wrap="none" rtlCol="0">
            <a:spAutoFit/>
          </a:bodyPr>
          <a:lstStyle/>
          <a:p>
            <a:pPr algn="ctr"/>
            <a:r>
              <a:rPr lang="en-US" dirty="0" smtClean="0">
                <a:solidFill>
                  <a:schemeClr val="accent6"/>
                </a:solidFill>
              </a:rPr>
              <a:t>String #79</a:t>
            </a:r>
            <a:endParaRPr lang="en-US" dirty="0">
              <a:solidFill>
                <a:schemeClr val="accent6"/>
              </a:solidFill>
            </a:endParaRPr>
          </a:p>
        </p:txBody>
      </p:sp>
    </p:spTree>
    <p:extLst>
      <p:ext uri="{BB962C8B-B14F-4D97-AF65-F5344CB8AC3E}">
        <p14:creationId xmlns:p14="http://schemas.microsoft.com/office/powerpoint/2010/main" val="27504661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a:t>
            </a:r>
            <a:r>
              <a:rPr lang="en-US" dirty="0" smtClean="0"/>
              <a:t>I</a:t>
            </a:r>
            <a:r>
              <a:rPr lang="en-US" cap="small" dirty="0" smtClean="0"/>
              <a:t>ce250</a:t>
            </a:r>
            <a:r>
              <a:rPr lang="en-US" dirty="0" smtClean="0"/>
              <a:t> (Phase II and III)</a:t>
            </a:r>
            <a:endParaRPr lang="en-US" dirty="0"/>
          </a:p>
        </p:txBody>
      </p:sp>
      <p:sp>
        <p:nvSpPr>
          <p:cNvPr id="3" name="Content Placeholder 2"/>
          <p:cNvSpPr>
            <a:spLocks noGrp="1"/>
          </p:cNvSpPr>
          <p:nvPr>
            <p:ph idx="1"/>
          </p:nvPr>
        </p:nvSpPr>
        <p:spPr>
          <a:xfrm>
            <a:off x="457200" y="1775191"/>
            <a:ext cx="3987800" cy="4625609"/>
          </a:xfrm>
        </p:spPr>
        <p:txBody>
          <a:bodyPr/>
          <a:lstStyle/>
          <a:p>
            <a:pPr marL="118872" indent="0">
              <a:buNone/>
            </a:pPr>
            <a:r>
              <a:rPr lang="en-US" dirty="0" smtClean="0"/>
              <a:t>Modular detector</a:t>
            </a:r>
          </a:p>
          <a:p>
            <a:pPr lvl="1"/>
            <a:r>
              <a:rPr lang="en-US" dirty="0" smtClean="0"/>
              <a:t>125 kg </a:t>
            </a:r>
            <a:r>
              <a:rPr lang="en-US" dirty="0" err="1" smtClean="0"/>
              <a:t>NaI</a:t>
            </a:r>
            <a:r>
              <a:rPr lang="en-US" dirty="0" smtClean="0"/>
              <a:t>(</a:t>
            </a:r>
            <a:r>
              <a:rPr lang="en-US" dirty="0" err="1" smtClean="0"/>
              <a:t>Tl</a:t>
            </a:r>
            <a:r>
              <a:rPr lang="en-US" dirty="0" smtClean="0"/>
              <a:t>)</a:t>
            </a:r>
          </a:p>
          <a:p>
            <a:pPr lvl="1"/>
            <a:r>
              <a:rPr lang="en-US" dirty="0" smtClean="0"/>
              <a:t>7-crystal array</a:t>
            </a:r>
          </a:p>
          <a:p>
            <a:pPr lvl="2"/>
            <a:r>
              <a:rPr lang="en-US" dirty="0" smtClean="0"/>
              <a:t>3:1 aspect ratio</a:t>
            </a:r>
          </a:p>
          <a:p>
            <a:endParaRPr lang="en-US" dirty="0"/>
          </a:p>
          <a:p>
            <a:pPr marL="118872" indent="0">
              <a:buNone/>
            </a:pPr>
            <a:r>
              <a:rPr lang="en-US" dirty="0" smtClean="0"/>
              <a:t>Test crystal work begins next month!</a:t>
            </a:r>
            <a:endParaRPr lang="en-US" dirty="0"/>
          </a:p>
        </p:txBody>
      </p:sp>
      <p:sp>
        <p:nvSpPr>
          <p:cNvPr id="4" name="Date Placeholder 3"/>
          <p:cNvSpPr>
            <a:spLocks noGrp="1"/>
          </p:cNvSpPr>
          <p:nvPr>
            <p:ph type="dt" sz="half" idx="10"/>
          </p:nvPr>
        </p:nvSpPr>
        <p:spPr/>
        <p:txBody>
          <a:bodyPr/>
          <a:lstStyle/>
          <a:p>
            <a:pPr algn="ctr"/>
            <a:r>
              <a:rPr lang="en-US" dirty="0" smtClean="0"/>
              <a:t>UCLA Dark Matter: February 2014</a:t>
            </a:r>
            <a:endParaRPr lang="en-US" dirty="0"/>
          </a:p>
        </p:txBody>
      </p:sp>
      <p:sp>
        <p:nvSpPr>
          <p:cNvPr id="5" name="Footer Placeholder 4"/>
          <p:cNvSpPr>
            <a:spLocks noGrp="1"/>
          </p:cNvSpPr>
          <p:nvPr>
            <p:ph type="ftr" sz="quarter" idx="11"/>
          </p:nvPr>
        </p:nvSpPr>
        <p:spPr/>
        <p:txBody>
          <a:bodyPr/>
          <a:lstStyle/>
          <a:p>
            <a:r>
              <a:rPr lang="en-US" smtClean="0"/>
              <a:t>Walter C. Pettus</a:t>
            </a:r>
            <a:endParaRPr lang="en-US"/>
          </a:p>
        </p:txBody>
      </p:sp>
      <p:sp>
        <p:nvSpPr>
          <p:cNvPr id="6" name="Slide Number Placeholder 5"/>
          <p:cNvSpPr>
            <a:spLocks noGrp="1"/>
          </p:cNvSpPr>
          <p:nvPr>
            <p:ph type="sldNum" sz="quarter" idx="12"/>
          </p:nvPr>
        </p:nvSpPr>
        <p:spPr/>
        <p:txBody>
          <a:bodyPr/>
          <a:lstStyle/>
          <a:p>
            <a:fld id="{BF7BA593-B4B5-054F-8E13-35674CA63ED5}" type="slidenum">
              <a:rPr lang="en-US" smtClean="0"/>
              <a:pPr/>
              <a:t>14</a:t>
            </a:fld>
            <a:endParaRPr lang="en-US"/>
          </a:p>
        </p:txBody>
      </p:sp>
      <p:pic>
        <p:nvPicPr>
          <p:cNvPr id="7" name="Picture 6" descr="09_30_2013_DM-Ice Assembly with 7 Crystals.pdf"/>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5703495" y="2977955"/>
            <a:ext cx="4437529" cy="2032001"/>
          </a:xfrm>
          <a:prstGeom prst="rect">
            <a:avLst/>
          </a:prstGeom>
        </p:spPr>
      </p:pic>
      <p:pic>
        <p:nvPicPr>
          <p:cNvPr id="8" name="Picture 7" descr="dm125_crys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232" y="1943100"/>
            <a:ext cx="2369027" cy="4178300"/>
          </a:xfrm>
          <a:prstGeom prst="rect">
            <a:avLst/>
          </a:prstGeom>
        </p:spPr>
      </p:pic>
    </p:spTree>
    <p:extLst>
      <p:ext uri="{BB962C8B-B14F-4D97-AF65-F5344CB8AC3E}">
        <p14:creationId xmlns:p14="http://schemas.microsoft.com/office/powerpoint/2010/main" val="9031544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19" y="-116086"/>
            <a:ext cx="10639723" cy="7090172"/>
          </a:xfrm>
          <a:prstGeom prst="rect">
            <a:avLst/>
          </a:prstGeom>
          <a:noFill/>
          <a:ln w="12700" cap="flat">
            <a:noFill/>
            <a:miter lim="800000"/>
            <a:headEnd/>
            <a:tailEnd/>
          </a:ln>
          <a:effectLst/>
        </p:spPr>
      </p:pic>
      <p:sp>
        <p:nvSpPr>
          <p:cNvPr id="7" name="Title 6"/>
          <p:cNvSpPr>
            <a:spLocks noGrp="1"/>
          </p:cNvSpPr>
          <p:nvPr>
            <p:ph type="title"/>
          </p:nvPr>
        </p:nvSpPr>
        <p:spPr/>
        <p:txBody>
          <a:bodyPr/>
          <a:lstStyle/>
          <a:p>
            <a:r>
              <a:rPr lang="en-US" dirty="0" smtClean="0"/>
              <a:t>DM-Ice Collaboration</a:t>
            </a:r>
            <a:endParaRPr lang="en-US" dirty="0"/>
          </a:p>
        </p:txBody>
      </p:sp>
      <p:sp>
        <p:nvSpPr>
          <p:cNvPr id="3" name="Date Placeholder 2"/>
          <p:cNvSpPr>
            <a:spLocks noGrp="1"/>
          </p:cNvSpPr>
          <p:nvPr>
            <p:ph type="dt" sz="half" idx="10"/>
          </p:nvPr>
        </p:nvSpPr>
        <p:spPr/>
        <p:txBody>
          <a:bodyPr/>
          <a:lstStyle/>
          <a:p>
            <a:pPr algn="ctr"/>
            <a:r>
              <a:rPr lang="en-US" dirty="0" smtClean="0"/>
              <a:t>UCLA Dark Matter: February 2014</a:t>
            </a:r>
            <a:endParaRPr lang="en-US" dirty="0"/>
          </a:p>
        </p:txBody>
      </p:sp>
      <p:sp>
        <p:nvSpPr>
          <p:cNvPr id="4" name="Footer Placeholder 3"/>
          <p:cNvSpPr>
            <a:spLocks noGrp="1"/>
          </p:cNvSpPr>
          <p:nvPr>
            <p:ph type="ftr" sz="quarter" idx="11"/>
          </p:nvPr>
        </p:nvSpPr>
        <p:spPr/>
        <p:txBody>
          <a:bodyPr/>
          <a:lstStyle/>
          <a:p>
            <a:r>
              <a:rPr lang="en-US" smtClean="0"/>
              <a:t>Walter C. Pettus</a:t>
            </a:r>
            <a:endParaRPr lang="en-US"/>
          </a:p>
        </p:txBody>
      </p:sp>
      <p:sp>
        <p:nvSpPr>
          <p:cNvPr id="5" name="Slide Number Placeholder 4"/>
          <p:cNvSpPr>
            <a:spLocks noGrp="1"/>
          </p:cNvSpPr>
          <p:nvPr>
            <p:ph type="sldNum" sz="quarter" idx="12"/>
          </p:nvPr>
        </p:nvSpPr>
        <p:spPr/>
        <p:txBody>
          <a:bodyPr/>
          <a:lstStyle/>
          <a:p>
            <a:fld id="{BF7BA593-B4B5-054F-8E13-35674CA63ED5}" type="slidenum">
              <a:rPr lang="en-US" smtClean="0"/>
              <a:pPr/>
              <a:t>15</a:t>
            </a:fld>
            <a:endParaRPr lang="en-US"/>
          </a:p>
        </p:txBody>
      </p:sp>
      <p:sp>
        <p:nvSpPr>
          <p:cNvPr id="8" name="Rectangle 2"/>
          <p:cNvSpPr txBox="1">
            <a:spLocks noChangeArrowheads="1"/>
          </p:cNvSpPr>
          <p:nvPr/>
        </p:nvSpPr>
        <p:spPr>
          <a:xfrm>
            <a:off x="437555" y="1446610"/>
            <a:ext cx="3982641" cy="5241727"/>
          </a:xfrm>
          <a:prstGeom prst="rect">
            <a:avLst/>
          </a:prstGeom>
          <a:effectLst/>
        </p:spPr>
        <p:txBody>
          <a:bodyPr lIns="0" tIns="0" rIns="0" bIns="0">
            <a:normAutofit fontScale="92500"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118872" indent="0">
              <a:buNone/>
              <a:defRPr/>
            </a:pPr>
            <a:r>
              <a:rPr lang="en-US" sz="1600" b="1" dirty="0" smtClean="0">
                <a:solidFill>
                  <a:srgbClr val="FFFFFF"/>
                </a:solidFill>
                <a:sym typeface="Helvetica Neue" pitchFamily="-1" charset="0"/>
              </a:rPr>
              <a:t>Yale University</a:t>
            </a:r>
          </a:p>
          <a:p>
            <a:pPr marL="457200" lvl="1" indent="0">
              <a:buNone/>
              <a:defRPr/>
            </a:pPr>
            <a:r>
              <a:rPr lang="en-US" sz="1600" dirty="0">
                <a:solidFill>
                  <a:srgbClr val="FFFFFF"/>
                </a:solidFill>
                <a:sym typeface="Helvetica Neue" pitchFamily="-1" charset="0"/>
              </a:rPr>
              <a:t>Reina Maruyama</a:t>
            </a:r>
            <a:r>
              <a:rPr lang="en-US" sz="1600" dirty="0" smtClean="0">
                <a:solidFill>
                  <a:srgbClr val="FFFFFF"/>
                </a:solidFill>
                <a:sym typeface="Helvetica Neue" pitchFamily="-1" charset="0"/>
              </a:rPr>
              <a:t>, </a:t>
            </a:r>
            <a:r>
              <a:rPr lang="en-US" sz="1600" dirty="0" err="1" smtClean="0">
                <a:solidFill>
                  <a:srgbClr val="FFFFFF"/>
                </a:solidFill>
                <a:sym typeface="Helvetica Neue" pitchFamily="-1" charset="0"/>
              </a:rPr>
              <a:t>Karsten</a:t>
            </a:r>
            <a:r>
              <a:rPr lang="en-US" sz="1600" dirty="0" smtClean="0">
                <a:solidFill>
                  <a:srgbClr val="FFFFFF"/>
                </a:solidFill>
                <a:sym typeface="Helvetica Neue" pitchFamily="-1" charset="0"/>
              </a:rPr>
              <a:t> </a:t>
            </a:r>
            <a:r>
              <a:rPr lang="en-US" sz="1600" dirty="0" err="1" smtClean="0">
                <a:solidFill>
                  <a:srgbClr val="FFFFFF"/>
                </a:solidFill>
                <a:sym typeface="Helvetica Neue" pitchFamily="-1" charset="0"/>
              </a:rPr>
              <a:t>Heeger</a:t>
            </a:r>
            <a:r>
              <a:rPr lang="en-US" sz="1600" dirty="0" smtClean="0">
                <a:solidFill>
                  <a:srgbClr val="FFFFFF"/>
                </a:solidFill>
                <a:sym typeface="Helvetica Neue" pitchFamily="-1" charset="0"/>
              </a:rPr>
              <a:t>, Brooke Russell</a:t>
            </a:r>
          </a:p>
          <a:p>
            <a:pPr>
              <a:buFont typeface="Helvetica Neue" pitchFamily="-1" charset="0"/>
              <a:buChar char="•"/>
              <a:defRPr/>
            </a:pPr>
            <a:endParaRPr lang="en-US" sz="1600" b="1" dirty="0">
              <a:solidFill>
                <a:srgbClr val="FFFFFF"/>
              </a:solidFill>
              <a:sym typeface="Helvetica Neue" pitchFamily="-1" charset="0"/>
            </a:endParaRPr>
          </a:p>
          <a:p>
            <a:pPr marL="118872" indent="0">
              <a:buNone/>
              <a:defRPr/>
            </a:pPr>
            <a:r>
              <a:rPr lang="en-US" sz="1600" b="1" dirty="0" smtClean="0">
                <a:solidFill>
                  <a:srgbClr val="FFFFFF"/>
                </a:solidFill>
                <a:sym typeface="Helvetica Neue" pitchFamily="-1" charset="0"/>
              </a:rPr>
              <a:t>University of Wisconsin – Madison</a:t>
            </a:r>
          </a:p>
          <a:p>
            <a:pPr marL="457200" lvl="1" indent="0">
              <a:buNone/>
              <a:defRPr/>
            </a:pPr>
            <a:r>
              <a:rPr lang="en-US" sz="1600" dirty="0">
                <a:solidFill>
                  <a:srgbClr val="FFFFFF"/>
                </a:solidFill>
                <a:sym typeface="Helvetica Neue" pitchFamily="-1" charset="0"/>
              </a:rPr>
              <a:t>Francis </a:t>
            </a:r>
            <a:r>
              <a:rPr lang="en-US" sz="1600" dirty="0" err="1">
                <a:solidFill>
                  <a:srgbClr val="FFFFFF"/>
                </a:solidFill>
                <a:sym typeface="Helvetica Neue" pitchFamily="-1" charset="0"/>
              </a:rPr>
              <a:t>Halzen</a:t>
            </a:r>
            <a:r>
              <a:rPr lang="en-US" sz="1600" dirty="0">
                <a:solidFill>
                  <a:srgbClr val="FFFFFF"/>
                </a:solidFill>
                <a:sym typeface="Helvetica Neue" pitchFamily="-1" charset="0"/>
              </a:rPr>
              <a:t>, </a:t>
            </a:r>
            <a:r>
              <a:rPr lang="en-US" sz="1600" dirty="0" smtClean="0">
                <a:solidFill>
                  <a:srgbClr val="FFFFFF"/>
                </a:solidFill>
                <a:sym typeface="Helvetica Neue" pitchFamily="-1" charset="0"/>
              </a:rPr>
              <a:t>Michael </a:t>
            </a:r>
            <a:r>
              <a:rPr lang="en-US" sz="1600" dirty="0" err="1" smtClean="0">
                <a:solidFill>
                  <a:srgbClr val="FFFFFF"/>
                </a:solidFill>
                <a:sym typeface="Helvetica Neue" pitchFamily="-1" charset="0"/>
              </a:rPr>
              <a:t>DuVernois</a:t>
            </a:r>
            <a:r>
              <a:rPr lang="en-US" sz="1600" dirty="0" smtClean="0">
                <a:solidFill>
                  <a:srgbClr val="FFFFFF"/>
                </a:solidFill>
                <a:sym typeface="Helvetica Neue" pitchFamily="-1" charset="0"/>
              </a:rPr>
              <a:t>, Antonia Hubbard, Albrecht Karle, Matt </a:t>
            </a:r>
            <a:r>
              <a:rPr lang="en-US" sz="1600" dirty="0" err="1" smtClean="0">
                <a:solidFill>
                  <a:srgbClr val="FFFFFF"/>
                </a:solidFill>
                <a:sym typeface="Helvetica Neue" pitchFamily="-1" charset="0"/>
              </a:rPr>
              <a:t>Kauer</a:t>
            </a:r>
            <a:r>
              <a:rPr lang="en-US" sz="1600" dirty="0" smtClean="0">
                <a:solidFill>
                  <a:srgbClr val="FFFFFF"/>
                </a:solidFill>
                <a:sym typeface="Helvetica Neue" pitchFamily="-1" charset="0"/>
              </a:rPr>
              <a:t>, Walter Pettus, Zachary </a:t>
            </a:r>
            <a:r>
              <a:rPr lang="en-US" sz="1600" dirty="0" err="1" smtClean="0">
                <a:solidFill>
                  <a:srgbClr val="FFFFFF"/>
                </a:solidFill>
                <a:sym typeface="Helvetica Neue" pitchFamily="-1" charset="0"/>
              </a:rPr>
              <a:t>Pierpoint</a:t>
            </a:r>
            <a:r>
              <a:rPr lang="en-US" sz="1600" dirty="0" smtClean="0">
                <a:solidFill>
                  <a:srgbClr val="FFFFFF"/>
                </a:solidFill>
                <a:sym typeface="Helvetica Neue" pitchFamily="-1" charset="0"/>
              </a:rPr>
              <a:t>, Bethany Reilly</a:t>
            </a:r>
          </a:p>
          <a:p>
            <a:pPr lvl="1">
              <a:buFont typeface="Helvetica Neue" pitchFamily="-1" charset="0"/>
              <a:buChar char="•"/>
              <a:defRPr/>
            </a:pPr>
            <a:endParaRPr lang="en-US" sz="1600" dirty="0" smtClean="0">
              <a:solidFill>
                <a:srgbClr val="FFFFFF"/>
              </a:solidFill>
              <a:sym typeface="Helvetica Neue" pitchFamily="-1" charset="0"/>
            </a:endParaRPr>
          </a:p>
          <a:p>
            <a:pPr marL="118872" indent="0">
              <a:buNone/>
              <a:defRPr/>
            </a:pPr>
            <a:r>
              <a:rPr lang="en-US" sz="1600" b="1" dirty="0" smtClean="0">
                <a:solidFill>
                  <a:srgbClr val="000000"/>
                </a:solidFill>
                <a:sym typeface="Helvetica Neue" pitchFamily="-1" charset="0"/>
              </a:rPr>
              <a:t>University of Sheffield</a:t>
            </a:r>
            <a:endParaRPr lang="en-US" sz="1600" b="1" dirty="0" smtClean="0">
              <a:solidFill>
                <a:srgbClr val="000000"/>
              </a:solidFill>
              <a:ea typeface="ヒラギノ角ゴ ProN W6" pitchFamily="-1" charset="-128"/>
              <a:cs typeface="ヒラギノ角ゴ ProN W6" pitchFamily="-1" charset="-128"/>
              <a:sym typeface="Helvetica Neue" pitchFamily="-1" charset="0"/>
            </a:endParaRPr>
          </a:p>
          <a:p>
            <a:pPr marL="457200" lvl="1" indent="0">
              <a:buNone/>
              <a:defRPr/>
            </a:pPr>
            <a:r>
              <a:rPr lang="en-US" sz="1600" dirty="0">
                <a:solidFill>
                  <a:srgbClr val="000000"/>
                </a:solidFill>
                <a:sym typeface="Helvetica Neue" pitchFamily="-1" charset="0"/>
              </a:rPr>
              <a:t>Neil Spooner, </a:t>
            </a:r>
            <a:r>
              <a:rPr lang="en-US" sz="1600" dirty="0" err="1" smtClean="0">
                <a:solidFill>
                  <a:srgbClr val="000000"/>
                </a:solidFill>
                <a:sym typeface="Helvetica Neue" pitchFamily="-1" charset="0"/>
              </a:rPr>
              <a:t>Vitaly</a:t>
            </a:r>
            <a:r>
              <a:rPr lang="en-US" sz="1600" dirty="0" smtClean="0">
                <a:solidFill>
                  <a:srgbClr val="000000"/>
                </a:solidFill>
                <a:sym typeface="Helvetica Neue" pitchFamily="-1" charset="0"/>
              </a:rPr>
              <a:t> </a:t>
            </a:r>
            <a:r>
              <a:rPr lang="en-US" sz="1600" dirty="0" err="1" smtClean="0">
                <a:solidFill>
                  <a:srgbClr val="000000"/>
                </a:solidFill>
                <a:sym typeface="Helvetica Neue" pitchFamily="-1" charset="0"/>
              </a:rPr>
              <a:t>Kudryavtsev</a:t>
            </a:r>
            <a:r>
              <a:rPr lang="en-US" sz="1600" dirty="0" smtClean="0">
                <a:solidFill>
                  <a:srgbClr val="000000"/>
                </a:solidFill>
                <a:sym typeface="Helvetica Neue" pitchFamily="-1" charset="0"/>
              </a:rPr>
              <a:t>, </a:t>
            </a:r>
            <a:r>
              <a:rPr lang="en-US" sz="1600" dirty="0" err="1">
                <a:solidFill>
                  <a:srgbClr val="000000"/>
                </a:solidFill>
                <a:sym typeface="Helvetica Neue" pitchFamily="-1" charset="0"/>
              </a:rPr>
              <a:t>Calum</a:t>
            </a:r>
            <a:r>
              <a:rPr lang="en-US" sz="1600" dirty="0">
                <a:solidFill>
                  <a:srgbClr val="000000"/>
                </a:solidFill>
                <a:sym typeface="Helvetica Neue" pitchFamily="-1" charset="0"/>
              </a:rPr>
              <a:t> </a:t>
            </a:r>
            <a:r>
              <a:rPr lang="en-US" sz="1600" dirty="0" smtClean="0">
                <a:solidFill>
                  <a:srgbClr val="000000"/>
                </a:solidFill>
                <a:sym typeface="Helvetica Neue" pitchFamily="-1" charset="0"/>
              </a:rPr>
              <a:t>Macdonald, Matt Robinson, Sam </a:t>
            </a:r>
            <a:r>
              <a:rPr lang="en-US" sz="1600" dirty="0" err="1" smtClean="0">
                <a:solidFill>
                  <a:srgbClr val="000000"/>
                </a:solidFill>
                <a:sym typeface="Helvetica Neue" pitchFamily="-1" charset="0"/>
              </a:rPr>
              <a:t>Telfer</a:t>
            </a:r>
            <a:r>
              <a:rPr lang="en-US" sz="1600" dirty="0">
                <a:solidFill>
                  <a:srgbClr val="000000"/>
                </a:solidFill>
                <a:sym typeface="Helvetica Neue" pitchFamily="-1" charset="0"/>
              </a:rPr>
              <a:t>, </a:t>
            </a:r>
            <a:r>
              <a:rPr lang="en-US" sz="1600" dirty="0" smtClean="0">
                <a:solidFill>
                  <a:srgbClr val="000000"/>
                </a:solidFill>
                <a:sym typeface="Helvetica Neue" pitchFamily="-1" charset="0"/>
              </a:rPr>
              <a:t>Lee </a:t>
            </a:r>
            <a:r>
              <a:rPr lang="en-US" sz="1600" dirty="0">
                <a:solidFill>
                  <a:srgbClr val="000000"/>
                </a:solidFill>
                <a:sym typeface="Helvetica Neue" pitchFamily="-1" charset="0"/>
              </a:rPr>
              <a:t>Thompson</a:t>
            </a:r>
            <a:r>
              <a:rPr lang="en-US" sz="1600" dirty="0" smtClean="0">
                <a:solidFill>
                  <a:srgbClr val="000000"/>
                </a:solidFill>
                <a:sym typeface="Helvetica Neue" pitchFamily="-1" charset="0"/>
              </a:rPr>
              <a:t>, </a:t>
            </a:r>
            <a:r>
              <a:rPr lang="en-US" sz="1600" dirty="0">
                <a:solidFill>
                  <a:srgbClr val="000000"/>
                </a:solidFill>
                <a:sym typeface="Helvetica Neue" pitchFamily="-1" charset="0"/>
              </a:rPr>
              <a:t>Dan Walker</a:t>
            </a:r>
            <a:endParaRPr lang="en-US" sz="1600" dirty="0" smtClean="0">
              <a:solidFill>
                <a:srgbClr val="000000"/>
              </a:solidFill>
              <a:sym typeface="Helvetica Neue" pitchFamily="-1" charset="0"/>
            </a:endParaRPr>
          </a:p>
          <a:p>
            <a:pPr lvl="1">
              <a:buFont typeface="Helvetica Neue" pitchFamily="-1" charset="0"/>
              <a:buChar char="•"/>
              <a:defRPr/>
            </a:pPr>
            <a:endParaRPr lang="en-US" sz="1600" dirty="0" smtClean="0">
              <a:solidFill>
                <a:srgbClr val="000000"/>
              </a:solidFill>
              <a:sym typeface="Helvetica Neue" pitchFamily="-1" charset="0"/>
            </a:endParaRPr>
          </a:p>
          <a:p>
            <a:pPr marL="118872" indent="0">
              <a:buNone/>
              <a:defRPr/>
            </a:pPr>
            <a:r>
              <a:rPr lang="en-US" sz="1600" b="1" dirty="0" err="1" smtClean="0">
                <a:solidFill>
                  <a:srgbClr val="000000"/>
                </a:solidFill>
                <a:sym typeface="Helvetica Neue" pitchFamily="-1" charset="0"/>
              </a:rPr>
              <a:t>Boulby</a:t>
            </a:r>
            <a:r>
              <a:rPr lang="en-US" sz="1600" b="1" dirty="0" smtClean="0">
                <a:solidFill>
                  <a:srgbClr val="000000"/>
                </a:solidFill>
                <a:sym typeface="Helvetica Neue" pitchFamily="-1" charset="0"/>
              </a:rPr>
              <a:t> Underground Science Facility</a:t>
            </a:r>
            <a:endParaRPr lang="en-US" sz="1600" b="1" dirty="0" smtClean="0">
              <a:solidFill>
                <a:srgbClr val="000000"/>
              </a:solidFill>
              <a:ea typeface="ヒラギノ角ゴ ProN W6" pitchFamily="-1" charset="-128"/>
              <a:cs typeface="ヒラギノ角ゴ ProN W6" pitchFamily="-1" charset="-128"/>
              <a:sym typeface="Helvetica Neue" pitchFamily="-1" charset="0"/>
            </a:endParaRPr>
          </a:p>
          <a:p>
            <a:pPr marL="457200" lvl="1" indent="0">
              <a:buNone/>
              <a:defRPr/>
            </a:pPr>
            <a:r>
              <a:rPr lang="en-US" sz="1600" dirty="0" smtClean="0">
                <a:solidFill>
                  <a:srgbClr val="000000"/>
                </a:solidFill>
                <a:sym typeface="Helvetica Neue" pitchFamily="-1" charset="0"/>
              </a:rPr>
              <a:t>Sean Paling</a:t>
            </a:r>
          </a:p>
          <a:p>
            <a:pPr marL="0" lvl="0" indent="0" defTabSz="914400">
              <a:buNone/>
              <a:defRPr/>
            </a:pPr>
            <a:endParaRPr lang="en-US" sz="1600" b="1" dirty="0" smtClean="0">
              <a:solidFill>
                <a:srgbClr val="000000"/>
              </a:solidFill>
              <a:sym typeface="Helvetica Neue" pitchFamily="-1" charset="0"/>
            </a:endParaRPr>
          </a:p>
          <a:p>
            <a:pPr marL="0" lvl="0" indent="0" defTabSz="914400">
              <a:buNone/>
              <a:defRPr/>
            </a:pPr>
            <a:r>
              <a:rPr lang="en-US" sz="1600" b="1" dirty="0" err="1" smtClean="0">
                <a:solidFill>
                  <a:srgbClr val="000000"/>
                </a:solidFill>
                <a:sym typeface="Helvetica Neue" pitchFamily="-1" charset="0"/>
              </a:rPr>
              <a:t>Fermilab</a:t>
            </a:r>
            <a:endParaRPr lang="en-US" sz="1600" b="1" dirty="0">
              <a:solidFill>
                <a:srgbClr val="000000"/>
              </a:solidFill>
              <a:sym typeface="Helvetica Neue" pitchFamily="-1" charset="0"/>
            </a:endParaRPr>
          </a:p>
          <a:p>
            <a:pPr marL="457200" lvl="1" indent="0" defTabSz="914400">
              <a:buNone/>
              <a:defRPr/>
            </a:pPr>
            <a:r>
              <a:rPr lang="en-US" sz="1600" dirty="0">
                <a:solidFill>
                  <a:srgbClr val="000000"/>
                </a:solidFill>
                <a:sym typeface="Helvetica Neue" pitchFamily="-1" charset="0"/>
              </a:rPr>
              <a:t>Lauren Hsu</a:t>
            </a:r>
          </a:p>
          <a:p>
            <a:pPr marL="896112" lvl="1" indent="-320040" defTabSz="914400">
              <a:buClr>
                <a:schemeClr val="accent1"/>
              </a:buClr>
              <a:buSzPct val="80000"/>
              <a:buFont typeface="Helvetica Neue" pitchFamily="-1" charset="0"/>
              <a:buChar char="•"/>
              <a:defRPr/>
            </a:pPr>
            <a:endParaRPr lang="en-US" sz="1600" b="1" dirty="0">
              <a:solidFill>
                <a:srgbClr val="000000"/>
              </a:solidFill>
              <a:sym typeface="Helvetica Neue" pitchFamily="-1" charset="0"/>
            </a:endParaRPr>
          </a:p>
          <a:p>
            <a:pPr marL="0" lvl="0" indent="0" defTabSz="914400">
              <a:buNone/>
              <a:defRPr/>
            </a:pPr>
            <a:r>
              <a:rPr lang="en-US" sz="1600" b="1" dirty="0">
                <a:solidFill>
                  <a:srgbClr val="000000"/>
                </a:solidFill>
                <a:sym typeface="Helvetica Neue" pitchFamily="-1" charset="0"/>
              </a:rPr>
              <a:t>University of Illinois at Urbana-Champaign</a:t>
            </a:r>
          </a:p>
          <a:p>
            <a:pPr marL="457200" lvl="1" indent="0" defTabSz="914400">
              <a:buNone/>
              <a:defRPr/>
            </a:pPr>
            <a:r>
              <a:rPr lang="en-US" sz="1600" dirty="0">
                <a:solidFill>
                  <a:srgbClr val="000000"/>
                </a:solidFill>
                <a:sym typeface="Helvetica Neue" pitchFamily="-1" charset="0"/>
              </a:rPr>
              <a:t>Liang Yang</a:t>
            </a:r>
          </a:p>
          <a:p>
            <a:pPr marL="457200" lvl="1" indent="0">
              <a:buNone/>
              <a:defRPr/>
            </a:pPr>
            <a:endParaRPr lang="en-US" sz="1600" dirty="0" smtClean="0">
              <a:solidFill>
                <a:srgbClr val="FFFFFF"/>
              </a:solidFill>
              <a:sym typeface="Helvetica Neue" pitchFamily="-1" charset="0"/>
            </a:endParaRPr>
          </a:p>
        </p:txBody>
      </p:sp>
      <p:sp>
        <p:nvSpPr>
          <p:cNvPr id="9" name="Rectangle 2"/>
          <p:cNvSpPr txBox="1">
            <a:spLocks noChangeArrowheads="1"/>
          </p:cNvSpPr>
          <p:nvPr/>
        </p:nvSpPr>
        <p:spPr>
          <a:xfrm>
            <a:off x="5161359" y="1446610"/>
            <a:ext cx="4300141" cy="5241727"/>
          </a:xfrm>
          <a:prstGeom prst="rect">
            <a:avLst/>
          </a:prstGeom>
          <a:effectLst/>
        </p:spPr>
        <p:txBody>
          <a:bodyPr vert="horz" lIns="0" tIns="0" rIns="0" bIns="0" rtlCol="0">
            <a:normAutofit fontScale="92500" lnSpcReduction="10000"/>
          </a:bodyPr>
          <a:lstStyle/>
          <a:p>
            <a:pPr marL="118872" lvl="0" defTabSz="914400">
              <a:buClr>
                <a:schemeClr val="accent1"/>
              </a:buClr>
              <a:buSzPct val="80000"/>
              <a:defRPr/>
            </a:pPr>
            <a:r>
              <a:rPr lang="en-US" sz="1600" b="1" dirty="0" smtClean="0">
                <a:solidFill>
                  <a:srgbClr val="FFFFFF"/>
                </a:solidFill>
                <a:sym typeface="Helvetica Neue" pitchFamily="-1" charset="0"/>
              </a:rPr>
              <a:t>University </a:t>
            </a:r>
            <a:r>
              <a:rPr lang="en-US" sz="1600" b="1" dirty="0">
                <a:solidFill>
                  <a:srgbClr val="FFFFFF"/>
                </a:solidFill>
                <a:sym typeface="Helvetica Neue" pitchFamily="-1" charset="0"/>
              </a:rPr>
              <a:t>of </a:t>
            </a:r>
            <a:r>
              <a:rPr lang="en-US" sz="1600" b="1" dirty="0" smtClean="0">
                <a:solidFill>
                  <a:srgbClr val="FFFFFF"/>
                </a:solidFill>
                <a:sym typeface="Helvetica Neue" pitchFamily="-1" charset="0"/>
              </a:rPr>
              <a:t>Alberta</a:t>
            </a:r>
            <a:endParaRPr lang="en-US" sz="1600" b="1" dirty="0">
              <a:solidFill>
                <a:srgbClr val="FFFFFF"/>
              </a:solidFill>
              <a:sym typeface="Helvetica Neue" pitchFamily="-1" charset="0"/>
            </a:endParaRPr>
          </a:p>
          <a:p>
            <a:pPr lvl="1" defTabSz="914400">
              <a:spcBef>
                <a:spcPct val="20000"/>
              </a:spcBef>
              <a:buClr>
                <a:schemeClr val="accent2"/>
              </a:buClr>
              <a:buSzPct val="90000"/>
              <a:defRPr/>
            </a:pPr>
            <a:r>
              <a:rPr lang="en-US" sz="1600" dirty="0" smtClean="0">
                <a:solidFill>
                  <a:srgbClr val="FFFFFF"/>
                </a:solidFill>
                <a:sym typeface="Helvetica Neue" pitchFamily="-1" charset="0"/>
              </a:rPr>
              <a:t>Darren Grant</a:t>
            </a:r>
            <a:endParaRPr lang="en-US" sz="1600" dirty="0">
              <a:solidFill>
                <a:srgbClr val="FFFFFF"/>
              </a:solidFill>
              <a:sym typeface="Helvetica Neue" pitchFamily="-1" charset="0"/>
            </a:endParaRPr>
          </a:p>
          <a:p>
            <a:pPr lvl="1" defTabSz="914400">
              <a:spcBef>
                <a:spcPct val="20000"/>
              </a:spcBef>
              <a:buClr>
                <a:schemeClr val="accent2"/>
              </a:buClr>
              <a:buSzPct val="90000"/>
              <a:defRPr/>
            </a:pPr>
            <a:endParaRPr lang="en-US" sz="1600" dirty="0" smtClean="0">
              <a:solidFill>
                <a:srgbClr val="FFFFFF"/>
              </a:solidFill>
              <a:sym typeface="Helvetica Neue" pitchFamily="-1" charset="0"/>
            </a:endParaRPr>
          </a:p>
          <a:p>
            <a:pPr marL="118872" lvl="0" defTabSz="914400">
              <a:buClr>
                <a:schemeClr val="accent1"/>
              </a:buClr>
              <a:buSzPct val="80000"/>
              <a:defRPr/>
            </a:pPr>
            <a:r>
              <a:rPr lang="en-US" sz="1600" b="1" dirty="0" smtClean="0">
                <a:solidFill>
                  <a:srgbClr val="FFFFFF"/>
                </a:solidFill>
                <a:sym typeface="Helvetica Neue" pitchFamily="-1" charset="0"/>
              </a:rPr>
              <a:t>Pennsylvania State University</a:t>
            </a:r>
            <a:endParaRPr lang="en-US" sz="1600" b="1" dirty="0">
              <a:solidFill>
                <a:srgbClr val="FFFFFF"/>
              </a:solidFill>
              <a:sym typeface="Helvetica Neue" pitchFamily="-1" charset="0"/>
            </a:endParaRPr>
          </a:p>
          <a:p>
            <a:pPr lvl="1" defTabSz="914400">
              <a:spcBef>
                <a:spcPct val="20000"/>
              </a:spcBef>
              <a:buClr>
                <a:schemeClr val="accent2"/>
              </a:buClr>
              <a:buSzPct val="90000"/>
              <a:defRPr/>
            </a:pPr>
            <a:r>
              <a:rPr lang="en-US" sz="1600" dirty="0" smtClean="0">
                <a:solidFill>
                  <a:srgbClr val="FFFFFF"/>
                </a:solidFill>
                <a:sym typeface="Helvetica Neue" pitchFamily="-1" charset="0"/>
              </a:rPr>
              <a:t>Doug Cowen, Ken Clark</a:t>
            </a:r>
          </a:p>
          <a:p>
            <a:pPr lvl="1" defTabSz="914400">
              <a:spcBef>
                <a:spcPct val="20000"/>
              </a:spcBef>
              <a:buClr>
                <a:schemeClr val="accent2"/>
              </a:buClr>
              <a:buSzPct val="90000"/>
              <a:defRPr/>
            </a:pPr>
            <a:endParaRPr lang="en-US" sz="1600" dirty="0">
              <a:solidFill>
                <a:srgbClr val="FFFFFF"/>
              </a:solidFill>
              <a:sym typeface="Helvetica Neue" pitchFamily="-1" charset="0"/>
            </a:endParaRPr>
          </a:p>
          <a:p>
            <a:pPr marL="118872" lvl="0" defTabSz="914400">
              <a:buClr>
                <a:schemeClr val="accent1"/>
              </a:buClr>
              <a:buSzPct val="80000"/>
              <a:defRPr/>
            </a:pPr>
            <a:r>
              <a:rPr lang="en-US" sz="1600" b="1" dirty="0" smtClean="0">
                <a:solidFill>
                  <a:srgbClr val="FFFFFF"/>
                </a:solidFill>
                <a:sym typeface="Helvetica Neue" pitchFamily="-1" charset="0"/>
              </a:rPr>
              <a:t>NIST-Gaithersburg</a:t>
            </a:r>
            <a:endParaRPr lang="en-US" sz="1600" b="1" dirty="0">
              <a:solidFill>
                <a:srgbClr val="FFFFFF"/>
              </a:solidFill>
              <a:sym typeface="Helvetica Neue" pitchFamily="-1" charset="0"/>
            </a:endParaRPr>
          </a:p>
          <a:p>
            <a:pPr lvl="1" defTabSz="914400">
              <a:spcBef>
                <a:spcPct val="20000"/>
              </a:spcBef>
              <a:buClr>
                <a:schemeClr val="accent2"/>
              </a:buClr>
              <a:buSzPct val="90000"/>
              <a:defRPr/>
            </a:pPr>
            <a:r>
              <a:rPr lang="en-US" sz="1600" dirty="0" smtClean="0">
                <a:solidFill>
                  <a:srgbClr val="FFFFFF"/>
                </a:solidFill>
                <a:sym typeface="Helvetica Neue" pitchFamily="-1" charset="0"/>
              </a:rPr>
              <a:t>Pieter </a:t>
            </a:r>
            <a:r>
              <a:rPr lang="en-US" sz="1600" dirty="0" err="1" smtClean="0">
                <a:solidFill>
                  <a:srgbClr val="FFFFFF"/>
                </a:solidFill>
                <a:sym typeface="Helvetica Neue" pitchFamily="-1" charset="0"/>
              </a:rPr>
              <a:t>Mumm</a:t>
            </a:r>
            <a:endParaRPr lang="en-US" sz="1600" dirty="0">
              <a:solidFill>
                <a:srgbClr val="FFFFFF"/>
              </a:solidFill>
              <a:sym typeface="Helvetica Neue" pitchFamily="-1" charset="0"/>
            </a:endParaRPr>
          </a:p>
          <a:p>
            <a:pPr lvl="1" defTabSz="914400">
              <a:spcBef>
                <a:spcPct val="20000"/>
              </a:spcBef>
              <a:buClr>
                <a:schemeClr val="accent2"/>
              </a:buClr>
              <a:buSzPct val="90000"/>
              <a:defRPr/>
            </a:pPr>
            <a:endParaRPr lang="en-US" sz="1600" dirty="0">
              <a:solidFill>
                <a:srgbClr val="FFFFFF"/>
              </a:solidFill>
              <a:sym typeface="Helvetica Neue" pitchFamily="-1" charset="0"/>
            </a:endParaRPr>
          </a:p>
          <a:p>
            <a:pPr marL="118872" lvl="0" defTabSz="914400">
              <a:buClr>
                <a:schemeClr val="accent1"/>
              </a:buClr>
              <a:buSzPct val="80000"/>
              <a:defRPr/>
            </a:pPr>
            <a:r>
              <a:rPr lang="en-US" sz="1600" b="1" dirty="0" smtClean="0">
                <a:solidFill>
                  <a:srgbClr val="000000"/>
                </a:solidFill>
                <a:sym typeface="Helvetica Neue" pitchFamily="-1" charset="0"/>
              </a:rPr>
              <a:t>University of Stockholm</a:t>
            </a:r>
            <a:endParaRPr lang="en-US" sz="1600" b="1" dirty="0">
              <a:solidFill>
                <a:srgbClr val="000000"/>
              </a:solidFill>
              <a:sym typeface="Helvetica Neue" pitchFamily="-1" charset="0"/>
            </a:endParaRPr>
          </a:p>
          <a:p>
            <a:pPr lvl="1" defTabSz="914400">
              <a:spcBef>
                <a:spcPct val="20000"/>
              </a:spcBef>
              <a:buClr>
                <a:schemeClr val="accent2"/>
              </a:buClr>
              <a:buSzPct val="90000"/>
              <a:defRPr/>
            </a:pPr>
            <a:r>
              <a:rPr lang="en-US" sz="1600" dirty="0" smtClean="0">
                <a:solidFill>
                  <a:srgbClr val="000000"/>
                </a:solidFill>
                <a:sym typeface="Helvetica Neue" pitchFamily="-1" charset="0"/>
              </a:rPr>
              <a:t>Chad Finley, Per </a:t>
            </a:r>
            <a:r>
              <a:rPr lang="en-US" sz="1600" dirty="0" err="1" smtClean="0">
                <a:solidFill>
                  <a:srgbClr val="000000"/>
                </a:solidFill>
                <a:sym typeface="Helvetica Neue" pitchFamily="-1" charset="0"/>
              </a:rPr>
              <a:t>Olof</a:t>
            </a:r>
            <a:r>
              <a:rPr lang="en-US" sz="1600" dirty="0" smtClean="0">
                <a:solidFill>
                  <a:srgbClr val="000000"/>
                </a:solidFill>
                <a:sym typeface="Helvetica Neue" pitchFamily="-1" charset="0"/>
              </a:rPr>
              <a:t> </a:t>
            </a:r>
            <a:r>
              <a:rPr lang="en-US" sz="1600" dirty="0" err="1" smtClean="0">
                <a:solidFill>
                  <a:srgbClr val="000000"/>
                </a:solidFill>
                <a:sym typeface="Helvetica Neue" pitchFamily="-1" charset="0"/>
              </a:rPr>
              <a:t>Hulth</a:t>
            </a:r>
            <a:r>
              <a:rPr lang="en-US" sz="1600" dirty="0" smtClean="0">
                <a:solidFill>
                  <a:srgbClr val="000000"/>
                </a:solidFill>
                <a:sym typeface="Helvetica Neue" pitchFamily="-1" charset="0"/>
              </a:rPr>
              <a:t>, </a:t>
            </a:r>
            <a:r>
              <a:rPr lang="en-US" sz="1600" dirty="0" err="1" smtClean="0">
                <a:solidFill>
                  <a:srgbClr val="000000"/>
                </a:solidFill>
                <a:sym typeface="Helvetica Neue" pitchFamily="-1" charset="0"/>
              </a:rPr>
              <a:t>Klas</a:t>
            </a:r>
            <a:r>
              <a:rPr lang="en-US" sz="1600" dirty="0" smtClean="0">
                <a:solidFill>
                  <a:srgbClr val="000000"/>
                </a:solidFill>
                <a:sym typeface="Helvetica Neue" pitchFamily="-1" charset="0"/>
              </a:rPr>
              <a:t> </a:t>
            </a:r>
            <a:r>
              <a:rPr lang="en-US" sz="1600" dirty="0" err="1" smtClean="0">
                <a:solidFill>
                  <a:srgbClr val="000000"/>
                </a:solidFill>
                <a:sym typeface="Helvetica Neue" pitchFamily="-1" charset="0"/>
              </a:rPr>
              <a:t>Hultqvist</a:t>
            </a:r>
            <a:r>
              <a:rPr lang="en-US" sz="1600" dirty="0" smtClean="0">
                <a:solidFill>
                  <a:srgbClr val="000000"/>
                </a:solidFill>
                <a:sym typeface="Helvetica Neue" pitchFamily="-1" charset="0"/>
              </a:rPr>
              <a:t>, </a:t>
            </a:r>
            <a:r>
              <a:rPr lang="en-US" sz="1600" dirty="0" err="1" smtClean="0">
                <a:solidFill>
                  <a:srgbClr val="000000"/>
                </a:solidFill>
                <a:sym typeface="Helvetica Neue" pitchFamily="-1" charset="0"/>
              </a:rPr>
              <a:t>Chistian</a:t>
            </a:r>
            <a:r>
              <a:rPr lang="en-US" sz="1600" dirty="0" smtClean="0">
                <a:solidFill>
                  <a:srgbClr val="000000"/>
                </a:solidFill>
                <a:sym typeface="Helvetica Neue" pitchFamily="-1" charset="0"/>
              </a:rPr>
              <a:t> </a:t>
            </a:r>
            <a:r>
              <a:rPr lang="en-US" sz="1600" dirty="0" err="1" smtClean="0">
                <a:solidFill>
                  <a:srgbClr val="000000"/>
                </a:solidFill>
                <a:sym typeface="Helvetica Neue" pitchFamily="-1" charset="0"/>
              </a:rPr>
              <a:t>Walach</a:t>
            </a:r>
            <a:endParaRPr lang="en-US" sz="1600" dirty="0">
              <a:solidFill>
                <a:srgbClr val="000000"/>
              </a:solidFill>
              <a:sym typeface="Helvetica Neue" pitchFamily="-1" charset="0"/>
            </a:endParaRPr>
          </a:p>
          <a:p>
            <a:pPr lvl="1" defTabSz="914400">
              <a:spcBef>
                <a:spcPct val="20000"/>
              </a:spcBef>
              <a:buClr>
                <a:schemeClr val="accent2"/>
              </a:buClr>
              <a:buSzPct val="90000"/>
              <a:defRPr/>
            </a:pPr>
            <a:endParaRPr lang="en-US" sz="1600" dirty="0" smtClean="0">
              <a:solidFill>
                <a:srgbClr val="000000"/>
              </a:solidFill>
              <a:sym typeface="Helvetica Neue" pitchFamily="-1" charset="0"/>
            </a:endParaRPr>
          </a:p>
          <a:p>
            <a:pPr marL="118872" lvl="0" defTabSz="914400">
              <a:buClr>
                <a:schemeClr val="accent1"/>
              </a:buClr>
              <a:buSzPct val="80000"/>
              <a:defRPr/>
            </a:pPr>
            <a:r>
              <a:rPr lang="en-US" sz="1600" b="1" dirty="0" err="1" smtClean="0">
                <a:solidFill>
                  <a:srgbClr val="000000"/>
                </a:solidFill>
                <a:sym typeface="Helvetica Neue" pitchFamily="-1" charset="0"/>
              </a:rPr>
              <a:t>DigiPen</a:t>
            </a:r>
            <a:endParaRPr lang="en-US" sz="1600" b="1" dirty="0">
              <a:solidFill>
                <a:srgbClr val="000000"/>
              </a:solidFill>
              <a:sym typeface="Helvetica Neue" pitchFamily="-1" charset="0"/>
            </a:endParaRPr>
          </a:p>
          <a:p>
            <a:pPr lvl="1" defTabSz="914400">
              <a:spcBef>
                <a:spcPct val="20000"/>
              </a:spcBef>
              <a:buClr>
                <a:schemeClr val="accent2"/>
              </a:buClr>
              <a:buSzPct val="90000"/>
              <a:defRPr/>
            </a:pPr>
            <a:r>
              <a:rPr lang="en-US" sz="1600" dirty="0" smtClean="0">
                <a:solidFill>
                  <a:srgbClr val="000000"/>
                </a:solidFill>
                <a:sym typeface="Helvetica Neue" pitchFamily="-1" charset="0"/>
              </a:rPr>
              <a:t>Charles </a:t>
            </a:r>
            <a:r>
              <a:rPr lang="en-US" sz="1600" dirty="0" err="1" smtClean="0">
                <a:solidFill>
                  <a:srgbClr val="000000"/>
                </a:solidFill>
                <a:sym typeface="Helvetica Neue" pitchFamily="-1" charset="0"/>
              </a:rPr>
              <a:t>Duba</a:t>
            </a:r>
            <a:r>
              <a:rPr lang="en-US" sz="1600" dirty="0" smtClean="0">
                <a:solidFill>
                  <a:srgbClr val="000000"/>
                </a:solidFill>
                <a:sym typeface="Helvetica Neue" pitchFamily="-1" charset="0"/>
              </a:rPr>
              <a:t>, Eric </a:t>
            </a:r>
            <a:r>
              <a:rPr lang="en-US" sz="1600" dirty="0" err="1" smtClean="0">
                <a:solidFill>
                  <a:srgbClr val="000000"/>
                </a:solidFill>
                <a:sym typeface="Helvetica Neue" pitchFamily="-1" charset="0"/>
              </a:rPr>
              <a:t>Mohrmann</a:t>
            </a:r>
            <a:endParaRPr lang="en-US" sz="1600" dirty="0">
              <a:solidFill>
                <a:srgbClr val="000000"/>
              </a:solidFill>
              <a:sym typeface="Helvetica Neue" pitchFamily="-1" charset="0"/>
            </a:endParaRPr>
          </a:p>
          <a:p>
            <a:pPr lvl="1" defTabSz="914400">
              <a:spcBef>
                <a:spcPct val="20000"/>
              </a:spcBef>
              <a:buClr>
                <a:schemeClr val="accent2"/>
              </a:buClr>
              <a:buSzPct val="90000"/>
              <a:defRPr/>
            </a:pPr>
            <a:endParaRPr lang="en-US" sz="1600" dirty="0">
              <a:solidFill>
                <a:srgbClr val="000000"/>
              </a:solidFill>
              <a:sym typeface="Helvetica Neue" pitchFamily="-1" charset="0"/>
            </a:endParaRPr>
          </a:p>
          <a:p>
            <a:pPr marL="118872" lvl="0" defTabSz="914400">
              <a:buClr>
                <a:schemeClr val="accent1"/>
              </a:buClr>
              <a:buSzPct val="80000"/>
              <a:defRPr/>
            </a:pPr>
            <a:r>
              <a:rPr lang="en-US" sz="1600" b="1" dirty="0" smtClean="0">
                <a:solidFill>
                  <a:srgbClr val="000000"/>
                </a:solidFill>
                <a:sym typeface="Helvetica Neue" pitchFamily="-1" charset="0"/>
              </a:rPr>
              <a:t>SNOLAB</a:t>
            </a:r>
            <a:endParaRPr lang="en-US" sz="1600" b="1" dirty="0">
              <a:solidFill>
                <a:srgbClr val="000000"/>
              </a:solidFill>
              <a:sym typeface="Helvetica Neue" pitchFamily="-1" charset="0"/>
            </a:endParaRPr>
          </a:p>
          <a:p>
            <a:pPr lvl="1" defTabSz="914400">
              <a:spcBef>
                <a:spcPct val="20000"/>
              </a:spcBef>
              <a:buClr>
                <a:schemeClr val="accent2"/>
              </a:buClr>
              <a:buSzPct val="90000"/>
              <a:defRPr/>
            </a:pPr>
            <a:r>
              <a:rPr lang="en-US" sz="1600" dirty="0" smtClean="0">
                <a:solidFill>
                  <a:srgbClr val="000000"/>
                </a:solidFill>
                <a:sym typeface="Helvetica Neue" pitchFamily="-1" charset="0"/>
              </a:rPr>
              <a:t>Bruce Cleveland</a:t>
            </a:r>
          </a:p>
          <a:p>
            <a:pPr lvl="1" defTabSz="914400">
              <a:spcBef>
                <a:spcPct val="20000"/>
              </a:spcBef>
              <a:buClr>
                <a:schemeClr val="accent2"/>
              </a:buClr>
              <a:buSzPct val="90000"/>
              <a:defRPr/>
            </a:pPr>
            <a:endParaRPr lang="en-US" sz="1600" dirty="0">
              <a:solidFill>
                <a:srgbClr val="FFFFFF"/>
              </a:solidFill>
              <a:sym typeface="Helvetica Neue" pitchFamily="-1" charset="0"/>
            </a:endParaRPr>
          </a:p>
          <a:p>
            <a:pPr lvl="1" defTabSz="914400">
              <a:spcBef>
                <a:spcPct val="20000"/>
              </a:spcBef>
              <a:buClr>
                <a:schemeClr val="accent2"/>
              </a:buClr>
              <a:buSzPct val="90000"/>
              <a:defRPr/>
            </a:pPr>
            <a:endParaRPr lang="en-US" sz="1600" dirty="0" smtClean="0">
              <a:solidFill>
                <a:srgbClr val="FFFFFF"/>
              </a:solidFill>
              <a:sym typeface="Helvetica Neue" pitchFamily="-1" charset="0"/>
            </a:endParaRPr>
          </a:p>
          <a:p>
            <a:pPr lvl="1" defTabSz="914400">
              <a:spcBef>
                <a:spcPct val="20000"/>
              </a:spcBef>
              <a:buClr>
                <a:schemeClr val="accent2"/>
              </a:buClr>
              <a:buSzPct val="90000"/>
              <a:defRPr/>
            </a:pPr>
            <a:r>
              <a:rPr lang="en-US" sz="1600" dirty="0">
                <a:solidFill>
                  <a:srgbClr val="FFFFFF"/>
                </a:solidFill>
                <a:sym typeface="Helvetica Neue" pitchFamily="-1" charset="0"/>
              </a:rPr>
              <a:t> </a:t>
            </a:r>
          </a:p>
          <a:p>
            <a:pPr lvl="1" defTabSz="914400">
              <a:spcBef>
                <a:spcPct val="20000"/>
              </a:spcBef>
              <a:buClr>
                <a:schemeClr val="accent2"/>
              </a:buClr>
              <a:buSzPct val="90000"/>
              <a:defRPr/>
            </a:pPr>
            <a:endParaRPr lang="en-US" sz="1600" dirty="0" smtClean="0">
              <a:solidFill>
                <a:srgbClr val="FFFFFF"/>
              </a:solidFill>
              <a:sym typeface="Helvetica Neue" pitchFamily="-1" charset="0"/>
            </a:endParaRPr>
          </a:p>
        </p:txBody>
      </p:sp>
    </p:spTree>
    <p:extLst>
      <p:ext uri="{BB962C8B-B14F-4D97-AF65-F5344CB8AC3E}">
        <p14:creationId xmlns:p14="http://schemas.microsoft.com/office/powerpoint/2010/main" val="15247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p:cNvSpPr>
            <a:spLocks noGrp="1"/>
          </p:cNvSpPr>
          <p:nvPr>
            <p:ph type="sldNum" sz="quarter" idx="10"/>
          </p:nvPr>
        </p:nvSpPr>
        <p:spPr>
          <a:xfrm>
            <a:off x="-737426" y="6346688"/>
            <a:ext cx="2133600" cy="365125"/>
          </a:xfrm>
        </p:spPr>
        <p:txBody>
          <a:bodyPr/>
          <a:lstStyle/>
          <a:p>
            <a:fld id="{511C72CB-92F5-2D4E-8863-9DA171DFC89A}" type="slidenum">
              <a:rPr lang="en-US"/>
              <a:pPr/>
              <a:t>2</a:t>
            </a:fld>
            <a:endParaRPr lang="en-US" dirty="0"/>
          </a:p>
        </p:txBody>
      </p:sp>
      <p:sp>
        <p:nvSpPr>
          <p:cNvPr id="418821" name="Text Box 5"/>
          <p:cNvSpPr txBox="1">
            <a:spLocks noChangeArrowheads="1"/>
          </p:cNvSpPr>
          <p:nvPr/>
        </p:nvSpPr>
        <p:spPr bwMode="auto">
          <a:xfrm>
            <a:off x="6553007" y="6145245"/>
            <a:ext cx="194022" cy="474872"/>
          </a:xfrm>
          <a:prstGeom prst="rect">
            <a:avLst/>
          </a:prstGeom>
          <a:noFill/>
          <a:ln w="9525">
            <a:noFill/>
            <a:miter lim="800000"/>
            <a:headEnd/>
            <a:tailEnd/>
          </a:ln>
          <a:effectLst/>
        </p:spPr>
        <p:txBody>
          <a:bodyPr wrap="none" lIns="95029" tIns="47514" rIns="95029" bIns="47514">
            <a:prstTxWarp prst="textNoShape">
              <a:avLst/>
            </a:prstTxWarp>
            <a:spAutoFit/>
          </a:bodyPr>
          <a:lstStyle/>
          <a:p>
            <a:pPr defTabSz="952026"/>
            <a:endParaRPr lang="en-US" dirty="0">
              <a:solidFill>
                <a:schemeClr val="tx1"/>
              </a:solidFill>
              <a:latin typeface="Times" pitchFamily="-65" charset="0"/>
            </a:endParaRPr>
          </a:p>
        </p:txBody>
      </p:sp>
      <p:sp>
        <p:nvSpPr>
          <p:cNvPr id="418831" name="Text Box 15"/>
          <p:cNvSpPr txBox="1">
            <a:spLocks noChangeArrowheads="1"/>
          </p:cNvSpPr>
          <p:nvPr/>
        </p:nvSpPr>
        <p:spPr bwMode="auto">
          <a:xfrm>
            <a:off x="197332" y="3420756"/>
            <a:ext cx="191914" cy="388344"/>
          </a:xfrm>
          <a:prstGeom prst="rect">
            <a:avLst/>
          </a:prstGeom>
          <a:noFill/>
          <a:ln w="9525">
            <a:noFill/>
            <a:miter lim="800000"/>
            <a:headEnd/>
            <a:tailEnd/>
          </a:ln>
          <a:effectLst/>
        </p:spPr>
        <p:txBody>
          <a:bodyPr wrap="none" lIns="95029" tIns="47514" rIns="95029" bIns="47514">
            <a:prstTxWarp prst="textNoShape">
              <a:avLst/>
            </a:prstTxWarp>
            <a:spAutoFit/>
          </a:bodyPr>
          <a:lstStyle/>
          <a:p>
            <a:pPr defTabSz="952026"/>
            <a:endParaRPr lang="en-US" sz="1900" dirty="0">
              <a:latin typeface="Times" pitchFamily="-65" charset="0"/>
            </a:endParaRPr>
          </a:p>
        </p:txBody>
      </p:sp>
      <p:sp>
        <p:nvSpPr>
          <p:cNvPr id="27" name="Text Box 5"/>
          <p:cNvSpPr txBox="1">
            <a:spLocks noChangeArrowheads="1"/>
          </p:cNvSpPr>
          <p:nvPr/>
        </p:nvSpPr>
        <p:spPr bwMode="auto">
          <a:xfrm>
            <a:off x="7476299" y="6168750"/>
            <a:ext cx="184150" cy="461963"/>
          </a:xfrm>
          <a:prstGeom prst="rect">
            <a:avLst/>
          </a:prstGeom>
          <a:noFill/>
          <a:ln w="9525">
            <a:noFill/>
            <a:miter lim="800000"/>
            <a:headEnd/>
            <a:tailEnd/>
          </a:ln>
        </p:spPr>
        <p:txBody>
          <a:bodyPr wrap="none" lIns="91435" tIns="45718" rIns="91435" bIns="45718">
            <a:prstTxWarp prst="textNoShape">
              <a:avLst/>
            </a:prstTxWarp>
            <a:spAutoFit/>
          </a:bodyPr>
          <a:lstStyle/>
          <a:p>
            <a:pPr defTabSz="912813"/>
            <a:endParaRPr lang="en-US">
              <a:latin typeface="Times" pitchFamily="-84" charset="0"/>
            </a:endParaRPr>
          </a:p>
        </p:txBody>
      </p:sp>
      <p:sp>
        <p:nvSpPr>
          <p:cNvPr id="28" name="Text Box 6"/>
          <p:cNvSpPr txBox="1">
            <a:spLocks noChangeArrowheads="1"/>
          </p:cNvSpPr>
          <p:nvPr/>
        </p:nvSpPr>
        <p:spPr bwMode="auto">
          <a:xfrm>
            <a:off x="4901374" y="1079225"/>
            <a:ext cx="2209800" cy="338138"/>
          </a:xfrm>
          <a:prstGeom prst="rect">
            <a:avLst/>
          </a:prstGeom>
          <a:noFill/>
          <a:ln w="9525">
            <a:noFill/>
            <a:miter lim="800000"/>
            <a:headEnd/>
            <a:tailEnd/>
          </a:ln>
        </p:spPr>
        <p:txBody>
          <a:bodyPr lIns="91435" tIns="45718" rIns="91435" bIns="45718">
            <a:prstTxWarp prst="textNoShape">
              <a:avLst/>
            </a:prstTxWarp>
            <a:spAutoFit/>
          </a:bodyPr>
          <a:lstStyle/>
          <a:p>
            <a:pPr defTabSz="912813">
              <a:spcBef>
                <a:spcPct val="50000"/>
              </a:spcBef>
            </a:pPr>
            <a:r>
              <a:rPr lang="en-GB" sz="1600">
                <a:solidFill>
                  <a:schemeClr val="bg2"/>
                </a:solidFill>
                <a:latin typeface="Times" pitchFamily="-84" charset="0"/>
              </a:rPr>
              <a:t>T. Gaisser 2005</a:t>
            </a:r>
            <a:endParaRPr lang="en-GB">
              <a:latin typeface="Times" pitchFamily="-84" charset="0"/>
            </a:endParaRPr>
          </a:p>
        </p:txBody>
      </p:sp>
      <p:sp>
        <p:nvSpPr>
          <p:cNvPr id="29" name="Text Box 15"/>
          <p:cNvSpPr txBox="1">
            <a:spLocks noChangeArrowheads="1"/>
          </p:cNvSpPr>
          <p:nvPr/>
        </p:nvSpPr>
        <p:spPr bwMode="auto">
          <a:xfrm>
            <a:off x="1118362" y="3441425"/>
            <a:ext cx="182562" cy="369888"/>
          </a:xfrm>
          <a:prstGeom prst="rect">
            <a:avLst/>
          </a:prstGeom>
          <a:noFill/>
          <a:ln w="9525">
            <a:noFill/>
            <a:miter lim="800000"/>
            <a:headEnd/>
            <a:tailEnd/>
          </a:ln>
        </p:spPr>
        <p:txBody>
          <a:bodyPr wrap="none" lIns="91435" tIns="45718" rIns="91435" bIns="45718">
            <a:prstTxWarp prst="textNoShape">
              <a:avLst/>
            </a:prstTxWarp>
            <a:spAutoFit/>
          </a:bodyPr>
          <a:lstStyle/>
          <a:p>
            <a:pPr defTabSz="912813"/>
            <a:endParaRPr lang="en-US">
              <a:latin typeface="Times" pitchFamily="-84" charset="0"/>
            </a:endParaRPr>
          </a:p>
        </p:txBody>
      </p:sp>
      <p:cxnSp>
        <p:nvCxnSpPr>
          <p:cNvPr id="31" name="Straight Connector 30"/>
          <p:cNvCxnSpPr/>
          <p:nvPr/>
        </p:nvCxnSpPr>
        <p:spPr>
          <a:xfrm>
            <a:off x="4279074" y="4686025"/>
            <a:ext cx="2222500" cy="25400"/>
          </a:xfrm>
          <a:prstGeom prst="line">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914074" y="4838425"/>
            <a:ext cx="952500" cy="12700"/>
          </a:xfrm>
          <a:prstGeom prst="line">
            <a:avLst/>
          </a:prstGeom>
          <a:ln w="57150" cap="flat" cmpd="sng" algn="ctr">
            <a:solidFill>
              <a:schemeClr val="tx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3" name="Freeform 32"/>
          <p:cNvSpPr/>
          <p:nvPr/>
        </p:nvSpPr>
        <p:spPr>
          <a:xfrm>
            <a:off x="6196774" y="4827842"/>
            <a:ext cx="1293283" cy="505883"/>
          </a:xfrm>
          <a:custGeom>
            <a:avLst/>
            <a:gdLst>
              <a:gd name="connsiteX0" fmla="*/ 0 w 1293283"/>
              <a:gd name="connsiteY0" fmla="*/ 505883 h 505883"/>
              <a:gd name="connsiteX1" fmla="*/ 304800 w 1293283"/>
              <a:gd name="connsiteY1" fmla="*/ 175683 h 505883"/>
              <a:gd name="connsiteX2" fmla="*/ 698500 w 1293283"/>
              <a:gd name="connsiteY2" fmla="*/ 23283 h 505883"/>
              <a:gd name="connsiteX3" fmla="*/ 939800 w 1293283"/>
              <a:gd name="connsiteY3" fmla="*/ 35983 h 505883"/>
              <a:gd name="connsiteX4" fmla="*/ 1143000 w 1293283"/>
              <a:gd name="connsiteY4" fmla="*/ 124883 h 505883"/>
              <a:gd name="connsiteX5" fmla="*/ 1270000 w 1293283"/>
              <a:gd name="connsiteY5" fmla="*/ 277283 h 505883"/>
              <a:gd name="connsiteX6" fmla="*/ 1282700 w 1293283"/>
              <a:gd name="connsiteY6" fmla="*/ 315383 h 50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3283" h="505883">
                <a:moveTo>
                  <a:pt x="0" y="505883"/>
                </a:moveTo>
                <a:cubicBezTo>
                  <a:pt x="94191" y="380999"/>
                  <a:pt x="188383" y="256116"/>
                  <a:pt x="304800" y="175683"/>
                </a:cubicBezTo>
                <a:cubicBezTo>
                  <a:pt x="421217" y="95250"/>
                  <a:pt x="592667" y="46566"/>
                  <a:pt x="698500" y="23283"/>
                </a:cubicBezTo>
                <a:cubicBezTo>
                  <a:pt x="804333" y="0"/>
                  <a:pt x="865717" y="19050"/>
                  <a:pt x="939800" y="35983"/>
                </a:cubicBezTo>
                <a:cubicBezTo>
                  <a:pt x="1013883" y="52916"/>
                  <a:pt x="1087967" y="84666"/>
                  <a:pt x="1143000" y="124883"/>
                </a:cubicBezTo>
                <a:cubicBezTo>
                  <a:pt x="1198033" y="165100"/>
                  <a:pt x="1246717" y="245533"/>
                  <a:pt x="1270000" y="277283"/>
                </a:cubicBezTo>
                <a:cubicBezTo>
                  <a:pt x="1293283" y="309033"/>
                  <a:pt x="1282700" y="315383"/>
                  <a:pt x="1282700" y="315383"/>
                </a:cubicBezTo>
              </a:path>
            </a:pathLst>
          </a:custGeom>
          <a:ln w="762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1" name="Picture 2"/>
          <p:cNvPicPr>
            <a:picLocks noChangeAspect="1" noChangeArrowheads="1"/>
          </p:cNvPicPr>
          <p:nvPr/>
        </p:nvPicPr>
        <p:blipFill>
          <a:blip r:embed="rId3"/>
          <a:srcRect/>
          <a:stretch>
            <a:fillRect/>
          </a:stretch>
        </p:blipFill>
        <p:spPr bwMode="auto">
          <a:xfrm>
            <a:off x="1983492" y="182562"/>
            <a:ext cx="5943600" cy="6492875"/>
          </a:xfrm>
          <a:prstGeom prst="rect">
            <a:avLst/>
          </a:prstGeom>
          <a:noFill/>
          <a:ln w="9525">
            <a:noFill/>
            <a:miter lim="800000"/>
            <a:headEnd/>
            <a:tailEnd/>
          </a:ln>
        </p:spPr>
      </p:pic>
      <p:sp>
        <p:nvSpPr>
          <p:cNvPr id="23" name="Text Box 5"/>
          <p:cNvSpPr txBox="1">
            <a:spLocks noChangeArrowheads="1"/>
          </p:cNvSpPr>
          <p:nvPr/>
        </p:nvSpPr>
        <p:spPr bwMode="auto">
          <a:xfrm>
            <a:off x="7454017" y="6202362"/>
            <a:ext cx="184150" cy="461963"/>
          </a:xfrm>
          <a:prstGeom prst="rect">
            <a:avLst/>
          </a:prstGeom>
          <a:noFill/>
          <a:ln w="9525">
            <a:noFill/>
            <a:miter lim="800000"/>
            <a:headEnd/>
            <a:tailEnd/>
          </a:ln>
        </p:spPr>
        <p:txBody>
          <a:bodyPr wrap="none" lIns="91435" tIns="45718" rIns="91435" bIns="45718">
            <a:prstTxWarp prst="textNoShape">
              <a:avLst/>
            </a:prstTxWarp>
            <a:spAutoFit/>
          </a:bodyPr>
          <a:lstStyle/>
          <a:p>
            <a:pPr defTabSz="912813"/>
            <a:endParaRPr lang="en-US">
              <a:latin typeface="Times" pitchFamily="-84" charset="0"/>
            </a:endParaRPr>
          </a:p>
        </p:txBody>
      </p:sp>
      <p:cxnSp>
        <p:nvCxnSpPr>
          <p:cNvPr id="39" name="Straight Connector 38"/>
          <p:cNvCxnSpPr/>
          <p:nvPr/>
        </p:nvCxnSpPr>
        <p:spPr>
          <a:xfrm>
            <a:off x="3809540" y="4677551"/>
            <a:ext cx="1574434" cy="1315654"/>
          </a:xfrm>
          <a:prstGeom prst="line">
            <a:avLst/>
          </a:prstGeom>
          <a:ln w="76200" cap="flat" cmpd="sng" algn="ctr">
            <a:solidFill>
              <a:schemeClr val="accent4">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 name="Freeform 40"/>
          <p:cNvSpPr/>
          <p:nvPr/>
        </p:nvSpPr>
        <p:spPr>
          <a:xfrm>
            <a:off x="3893841" y="2784338"/>
            <a:ext cx="1134533" cy="2082800"/>
          </a:xfrm>
          <a:custGeom>
            <a:avLst/>
            <a:gdLst>
              <a:gd name="connsiteX0" fmla="*/ 0 w 1134533"/>
              <a:gd name="connsiteY0" fmla="*/ 0 h 2082800"/>
              <a:gd name="connsiteX1" fmla="*/ 270933 w 1134533"/>
              <a:gd name="connsiteY1" fmla="*/ 431800 h 2082800"/>
              <a:gd name="connsiteX2" fmla="*/ 601133 w 1134533"/>
              <a:gd name="connsiteY2" fmla="*/ 990600 h 2082800"/>
              <a:gd name="connsiteX3" fmla="*/ 821266 w 1134533"/>
              <a:gd name="connsiteY3" fmla="*/ 1413933 h 2082800"/>
              <a:gd name="connsiteX4" fmla="*/ 1041400 w 1134533"/>
              <a:gd name="connsiteY4" fmla="*/ 1879600 h 2082800"/>
              <a:gd name="connsiteX5" fmla="*/ 1134533 w 1134533"/>
              <a:gd name="connsiteY5" fmla="*/ 2082800 h 20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533" h="2082800">
                <a:moveTo>
                  <a:pt x="0" y="0"/>
                </a:moveTo>
                <a:cubicBezTo>
                  <a:pt x="85372" y="133350"/>
                  <a:pt x="170744" y="266700"/>
                  <a:pt x="270933" y="431800"/>
                </a:cubicBezTo>
                <a:cubicBezTo>
                  <a:pt x="371122" y="596900"/>
                  <a:pt x="509411" y="826911"/>
                  <a:pt x="601133" y="990600"/>
                </a:cubicBezTo>
                <a:cubicBezTo>
                  <a:pt x="692855" y="1154289"/>
                  <a:pt x="747888" y="1265766"/>
                  <a:pt x="821266" y="1413933"/>
                </a:cubicBezTo>
                <a:cubicBezTo>
                  <a:pt x="894644" y="1562100"/>
                  <a:pt x="989189" y="1768122"/>
                  <a:pt x="1041400" y="1879600"/>
                </a:cubicBezTo>
                <a:cubicBezTo>
                  <a:pt x="1093611" y="1991078"/>
                  <a:pt x="1134533" y="2082800"/>
                  <a:pt x="1134533" y="2082800"/>
                </a:cubicBezTo>
              </a:path>
            </a:pathLst>
          </a:custGeom>
          <a:ln w="57150" cap="flat" cmpd="sng" algn="ctr">
            <a:solidFill>
              <a:schemeClr val="accent2">
                <a:lumMod val="7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p:cNvSpPr txBox="1"/>
          <p:nvPr/>
        </p:nvSpPr>
        <p:spPr>
          <a:xfrm>
            <a:off x="4765907" y="3732605"/>
            <a:ext cx="1351652" cy="646331"/>
          </a:xfrm>
          <a:prstGeom prst="rect">
            <a:avLst/>
          </a:prstGeom>
          <a:noFill/>
        </p:spPr>
        <p:txBody>
          <a:bodyPr wrap="none" rtlCol="0">
            <a:spAutoFit/>
          </a:bodyPr>
          <a:lstStyle/>
          <a:p>
            <a:r>
              <a:rPr lang="en-US" sz="1200" dirty="0" smtClean="0"/>
              <a:t>Atmospheric </a:t>
            </a:r>
          </a:p>
          <a:p>
            <a:r>
              <a:rPr lang="en-US" sz="1200" dirty="0" smtClean="0"/>
              <a:t>neutrinos:</a:t>
            </a:r>
          </a:p>
          <a:p>
            <a:r>
              <a:rPr lang="en-US" sz="1200" dirty="0" smtClean="0"/>
              <a:t>AMANDA, IceCube</a:t>
            </a:r>
          </a:p>
        </p:txBody>
      </p:sp>
      <p:sp>
        <p:nvSpPr>
          <p:cNvPr id="43" name="TextBox 42"/>
          <p:cNvSpPr txBox="1"/>
          <p:nvPr/>
        </p:nvSpPr>
        <p:spPr>
          <a:xfrm>
            <a:off x="3215046" y="5188870"/>
            <a:ext cx="1835584" cy="646331"/>
          </a:xfrm>
          <a:prstGeom prst="rect">
            <a:avLst/>
          </a:prstGeom>
          <a:noFill/>
        </p:spPr>
        <p:txBody>
          <a:bodyPr wrap="none" rtlCol="0">
            <a:spAutoFit/>
          </a:bodyPr>
          <a:lstStyle/>
          <a:p>
            <a:r>
              <a:rPr lang="en-US" sz="1200" dirty="0" smtClean="0"/>
              <a:t>Galactic neutrino</a:t>
            </a:r>
          </a:p>
          <a:p>
            <a:r>
              <a:rPr lang="en-US" sz="1200" dirty="0" smtClean="0"/>
              <a:t>flux model: </a:t>
            </a:r>
          </a:p>
          <a:p>
            <a:r>
              <a:rPr lang="en-US" sz="1200" dirty="0" smtClean="0"/>
              <a:t>e.g., </a:t>
            </a:r>
            <a:r>
              <a:rPr lang="en-US" sz="1200" dirty="0" err="1" smtClean="0"/>
              <a:t>Ingelman</a:t>
            </a:r>
            <a:r>
              <a:rPr lang="en-US" sz="1200" dirty="0" smtClean="0"/>
              <a:t> &amp; </a:t>
            </a:r>
            <a:r>
              <a:rPr lang="en-US" sz="1200" dirty="0" err="1" smtClean="0"/>
              <a:t>Thunman</a:t>
            </a:r>
            <a:endParaRPr lang="en-US" sz="1200" dirty="0" smtClean="0"/>
          </a:p>
        </p:txBody>
      </p:sp>
      <p:cxnSp>
        <p:nvCxnSpPr>
          <p:cNvPr id="25" name="Straight Connector 24"/>
          <p:cNvCxnSpPr/>
          <p:nvPr/>
        </p:nvCxnSpPr>
        <p:spPr>
          <a:xfrm>
            <a:off x="4191874" y="4702523"/>
            <a:ext cx="2222500" cy="25400"/>
          </a:xfrm>
          <a:prstGeom prst="line">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826874" y="4833211"/>
            <a:ext cx="952500" cy="12700"/>
          </a:xfrm>
          <a:prstGeom prst="line">
            <a:avLst/>
          </a:prstGeom>
          <a:ln w="57150" cap="flat" cmpd="sng" algn="ctr">
            <a:solidFill>
              <a:schemeClr val="tx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8" name="Freeform 37"/>
          <p:cNvSpPr/>
          <p:nvPr/>
        </p:nvSpPr>
        <p:spPr>
          <a:xfrm>
            <a:off x="6097291" y="4891480"/>
            <a:ext cx="1329266" cy="1136650"/>
          </a:xfrm>
          <a:custGeom>
            <a:avLst/>
            <a:gdLst>
              <a:gd name="connsiteX0" fmla="*/ 23283 w 1329266"/>
              <a:gd name="connsiteY0" fmla="*/ 470958 h 1136650"/>
              <a:gd name="connsiteX1" fmla="*/ 220133 w 1329266"/>
              <a:gd name="connsiteY1" fmla="*/ 236008 h 1136650"/>
              <a:gd name="connsiteX2" fmla="*/ 461433 w 1329266"/>
              <a:gd name="connsiteY2" fmla="*/ 77258 h 1136650"/>
              <a:gd name="connsiteX3" fmla="*/ 740833 w 1329266"/>
              <a:gd name="connsiteY3" fmla="*/ 7408 h 1136650"/>
              <a:gd name="connsiteX4" fmla="*/ 963083 w 1329266"/>
              <a:gd name="connsiteY4" fmla="*/ 32808 h 1136650"/>
              <a:gd name="connsiteX5" fmla="*/ 1128183 w 1329266"/>
              <a:gd name="connsiteY5" fmla="*/ 102658 h 1136650"/>
              <a:gd name="connsiteX6" fmla="*/ 1255183 w 1329266"/>
              <a:gd name="connsiteY6" fmla="*/ 216958 h 1136650"/>
              <a:gd name="connsiteX7" fmla="*/ 1312333 w 1329266"/>
              <a:gd name="connsiteY7" fmla="*/ 312208 h 1136650"/>
              <a:gd name="connsiteX8" fmla="*/ 1325033 w 1329266"/>
              <a:gd name="connsiteY8" fmla="*/ 788458 h 1136650"/>
              <a:gd name="connsiteX9" fmla="*/ 1299633 w 1329266"/>
              <a:gd name="connsiteY9" fmla="*/ 775758 h 1136650"/>
              <a:gd name="connsiteX10" fmla="*/ 1147233 w 1329266"/>
              <a:gd name="connsiteY10" fmla="*/ 629708 h 1136650"/>
              <a:gd name="connsiteX11" fmla="*/ 956733 w 1329266"/>
              <a:gd name="connsiteY11" fmla="*/ 566208 h 1136650"/>
              <a:gd name="connsiteX12" fmla="*/ 747183 w 1329266"/>
              <a:gd name="connsiteY12" fmla="*/ 578908 h 1136650"/>
              <a:gd name="connsiteX13" fmla="*/ 512233 w 1329266"/>
              <a:gd name="connsiteY13" fmla="*/ 648758 h 1136650"/>
              <a:gd name="connsiteX14" fmla="*/ 347133 w 1329266"/>
              <a:gd name="connsiteY14" fmla="*/ 763058 h 1136650"/>
              <a:gd name="connsiteX15" fmla="*/ 188383 w 1329266"/>
              <a:gd name="connsiteY15" fmla="*/ 915458 h 1136650"/>
              <a:gd name="connsiteX16" fmla="*/ 99483 w 1329266"/>
              <a:gd name="connsiteY16" fmla="*/ 1042458 h 1136650"/>
              <a:gd name="connsiteX17" fmla="*/ 80433 w 1329266"/>
              <a:gd name="connsiteY17" fmla="*/ 1042458 h 1136650"/>
              <a:gd name="connsiteX18" fmla="*/ 23283 w 1329266"/>
              <a:gd name="connsiteY18" fmla="*/ 470958 h 113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9266" h="1136650">
                <a:moveTo>
                  <a:pt x="23283" y="470958"/>
                </a:moveTo>
                <a:cubicBezTo>
                  <a:pt x="46566" y="336550"/>
                  <a:pt x="147108" y="301625"/>
                  <a:pt x="220133" y="236008"/>
                </a:cubicBezTo>
                <a:cubicBezTo>
                  <a:pt x="293158" y="170391"/>
                  <a:pt x="374650" y="115358"/>
                  <a:pt x="461433" y="77258"/>
                </a:cubicBezTo>
                <a:cubicBezTo>
                  <a:pt x="548216" y="39158"/>
                  <a:pt x="657225" y="14816"/>
                  <a:pt x="740833" y="7408"/>
                </a:cubicBezTo>
                <a:cubicBezTo>
                  <a:pt x="824441" y="0"/>
                  <a:pt x="898525" y="16933"/>
                  <a:pt x="963083" y="32808"/>
                </a:cubicBezTo>
                <a:cubicBezTo>
                  <a:pt x="1027641" y="48683"/>
                  <a:pt x="1079500" y="71966"/>
                  <a:pt x="1128183" y="102658"/>
                </a:cubicBezTo>
                <a:cubicBezTo>
                  <a:pt x="1176866" y="133350"/>
                  <a:pt x="1224491" y="182033"/>
                  <a:pt x="1255183" y="216958"/>
                </a:cubicBezTo>
                <a:cubicBezTo>
                  <a:pt x="1285875" y="251883"/>
                  <a:pt x="1300691" y="216958"/>
                  <a:pt x="1312333" y="312208"/>
                </a:cubicBezTo>
                <a:cubicBezTo>
                  <a:pt x="1323975" y="407458"/>
                  <a:pt x="1327150" y="711200"/>
                  <a:pt x="1325033" y="788458"/>
                </a:cubicBezTo>
                <a:cubicBezTo>
                  <a:pt x="1322916" y="865716"/>
                  <a:pt x="1329266" y="802216"/>
                  <a:pt x="1299633" y="775758"/>
                </a:cubicBezTo>
                <a:cubicBezTo>
                  <a:pt x="1270000" y="749300"/>
                  <a:pt x="1204383" y="664633"/>
                  <a:pt x="1147233" y="629708"/>
                </a:cubicBezTo>
                <a:cubicBezTo>
                  <a:pt x="1090083" y="594783"/>
                  <a:pt x="1023408" y="574675"/>
                  <a:pt x="956733" y="566208"/>
                </a:cubicBezTo>
                <a:cubicBezTo>
                  <a:pt x="890058" y="557741"/>
                  <a:pt x="821266" y="565150"/>
                  <a:pt x="747183" y="578908"/>
                </a:cubicBezTo>
                <a:cubicBezTo>
                  <a:pt x="673100" y="592666"/>
                  <a:pt x="578908" y="618066"/>
                  <a:pt x="512233" y="648758"/>
                </a:cubicBezTo>
                <a:cubicBezTo>
                  <a:pt x="445558" y="679450"/>
                  <a:pt x="401108" y="718608"/>
                  <a:pt x="347133" y="763058"/>
                </a:cubicBezTo>
                <a:cubicBezTo>
                  <a:pt x="293158" y="807508"/>
                  <a:pt x="229658" y="868891"/>
                  <a:pt x="188383" y="915458"/>
                </a:cubicBezTo>
                <a:cubicBezTo>
                  <a:pt x="147108" y="962025"/>
                  <a:pt x="117475" y="1021291"/>
                  <a:pt x="99483" y="1042458"/>
                </a:cubicBezTo>
                <a:cubicBezTo>
                  <a:pt x="81491" y="1063625"/>
                  <a:pt x="89958" y="1136650"/>
                  <a:pt x="80433" y="1042458"/>
                </a:cubicBezTo>
                <a:cubicBezTo>
                  <a:pt x="70908" y="948266"/>
                  <a:pt x="0" y="605366"/>
                  <a:pt x="23283" y="470958"/>
                </a:cubicBezTo>
                <a:close/>
              </a:path>
            </a:pathLst>
          </a:custGeom>
          <a:solidFill>
            <a:schemeClr val="bg1">
              <a:lumMod val="75000"/>
              <a:alpha val="5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5219311" y="5072936"/>
            <a:ext cx="1428313" cy="646331"/>
          </a:xfrm>
          <a:prstGeom prst="rect">
            <a:avLst/>
          </a:prstGeom>
          <a:noFill/>
        </p:spPr>
        <p:txBody>
          <a:bodyPr wrap="square" rtlCol="0">
            <a:spAutoFit/>
          </a:bodyPr>
          <a:lstStyle/>
          <a:p>
            <a:r>
              <a:rPr lang="en-US" sz="1200" dirty="0" err="1" smtClean="0"/>
              <a:t>Cosmogenic</a:t>
            </a:r>
            <a:r>
              <a:rPr lang="en-US" sz="1200" dirty="0" smtClean="0"/>
              <a:t> neutrino flux, </a:t>
            </a:r>
          </a:p>
          <a:p>
            <a:r>
              <a:rPr lang="en-US" sz="1200" dirty="0" smtClean="0"/>
              <a:t>e.g. ESS (blue  line)</a:t>
            </a:r>
          </a:p>
        </p:txBody>
      </p:sp>
      <p:sp>
        <p:nvSpPr>
          <p:cNvPr id="30" name="Freeform 29"/>
          <p:cNvSpPr/>
          <p:nvPr/>
        </p:nvSpPr>
        <p:spPr>
          <a:xfrm>
            <a:off x="6120429" y="4866052"/>
            <a:ext cx="1293283" cy="505883"/>
          </a:xfrm>
          <a:custGeom>
            <a:avLst/>
            <a:gdLst>
              <a:gd name="connsiteX0" fmla="*/ 0 w 1293283"/>
              <a:gd name="connsiteY0" fmla="*/ 505883 h 505883"/>
              <a:gd name="connsiteX1" fmla="*/ 304800 w 1293283"/>
              <a:gd name="connsiteY1" fmla="*/ 175683 h 505883"/>
              <a:gd name="connsiteX2" fmla="*/ 698500 w 1293283"/>
              <a:gd name="connsiteY2" fmla="*/ 23283 h 505883"/>
              <a:gd name="connsiteX3" fmla="*/ 939800 w 1293283"/>
              <a:gd name="connsiteY3" fmla="*/ 35983 h 505883"/>
              <a:gd name="connsiteX4" fmla="*/ 1143000 w 1293283"/>
              <a:gd name="connsiteY4" fmla="*/ 124883 h 505883"/>
              <a:gd name="connsiteX5" fmla="*/ 1270000 w 1293283"/>
              <a:gd name="connsiteY5" fmla="*/ 277283 h 505883"/>
              <a:gd name="connsiteX6" fmla="*/ 1282700 w 1293283"/>
              <a:gd name="connsiteY6" fmla="*/ 315383 h 50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3283" h="505883">
                <a:moveTo>
                  <a:pt x="0" y="505883"/>
                </a:moveTo>
                <a:cubicBezTo>
                  <a:pt x="94191" y="380999"/>
                  <a:pt x="188383" y="256116"/>
                  <a:pt x="304800" y="175683"/>
                </a:cubicBezTo>
                <a:cubicBezTo>
                  <a:pt x="421217" y="95250"/>
                  <a:pt x="592667" y="46566"/>
                  <a:pt x="698500" y="23283"/>
                </a:cubicBezTo>
                <a:cubicBezTo>
                  <a:pt x="804333" y="0"/>
                  <a:pt x="865717" y="19050"/>
                  <a:pt x="939800" y="35983"/>
                </a:cubicBezTo>
                <a:cubicBezTo>
                  <a:pt x="1013883" y="52916"/>
                  <a:pt x="1087967" y="84666"/>
                  <a:pt x="1143000" y="124883"/>
                </a:cubicBezTo>
                <a:cubicBezTo>
                  <a:pt x="1198033" y="165100"/>
                  <a:pt x="1246717" y="245533"/>
                  <a:pt x="1270000" y="277283"/>
                </a:cubicBezTo>
                <a:cubicBezTo>
                  <a:pt x="1293283" y="309033"/>
                  <a:pt x="1282700" y="315383"/>
                  <a:pt x="1282700" y="315383"/>
                </a:cubicBezTo>
              </a:path>
            </a:pathLst>
          </a:custGeom>
          <a:ln w="76200" cap="flat" cmpd="sng" algn="ctr">
            <a:solidFill>
              <a:schemeClr val="accent1">
                <a:lumMod val="7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TextBox 39"/>
          <p:cNvSpPr txBox="1"/>
          <p:nvPr/>
        </p:nvSpPr>
        <p:spPr>
          <a:xfrm>
            <a:off x="4287160" y="4484539"/>
            <a:ext cx="2561786" cy="253916"/>
          </a:xfrm>
          <a:prstGeom prst="rect">
            <a:avLst/>
          </a:prstGeom>
          <a:noFill/>
        </p:spPr>
        <p:txBody>
          <a:bodyPr wrap="square" rtlCol="0">
            <a:spAutoFit/>
          </a:bodyPr>
          <a:lstStyle/>
          <a:p>
            <a:r>
              <a:rPr lang="en-US" sz="1050" dirty="0" smtClean="0"/>
              <a:t>Waxman –</a:t>
            </a:r>
            <a:r>
              <a:rPr lang="en-US" sz="1050" dirty="0" err="1" smtClean="0"/>
              <a:t>Bahcall</a:t>
            </a:r>
            <a:r>
              <a:rPr lang="en-US" sz="1050" dirty="0" smtClean="0"/>
              <a:t> upper bound</a:t>
            </a:r>
            <a:endParaRPr lang="en-US" sz="1050" dirty="0"/>
          </a:p>
        </p:txBody>
      </p:sp>
      <p:sp>
        <p:nvSpPr>
          <p:cNvPr id="44" name="TextBox 43"/>
          <p:cNvSpPr txBox="1"/>
          <p:nvPr/>
        </p:nvSpPr>
        <p:spPr>
          <a:xfrm>
            <a:off x="4797775" y="4788923"/>
            <a:ext cx="2561786" cy="253916"/>
          </a:xfrm>
          <a:prstGeom prst="rect">
            <a:avLst/>
          </a:prstGeom>
          <a:noFill/>
        </p:spPr>
        <p:txBody>
          <a:bodyPr wrap="square" rtlCol="0">
            <a:spAutoFit/>
          </a:bodyPr>
          <a:lstStyle/>
          <a:p>
            <a:r>
              <a:rPr lang="en-US" sz="1050" dirty="0" smtClean="0"/>
              <a:t>IceCube E^-2 upper limit</a:t>
            </a:r>
            <a:endParaRPr lang="en-US" sz="1050" dirty="0"/>
          </a:p>
        </p:txBody>
      </p:sp>
      <p:sp>
        <p:nvSpPr>
          <p:cNvPr id="45" name="Text Box 6"/>
          <p:cNvSpPr txBox="1">
            <a:spLocks noChangeArrowheads="1"/>
          </p:cNvSpPr>
          <p:nvPr/>
        </p:nvSpPr>
        <p:spPr bwMode="auto">
          <a:xfrm>
            <a:off x="4488310" y="1112837"/>
            <a:ext cx="2209800" cy="338138"/>
          </a:xfrm>
          <a:prstGeom prst="rect">
            <a:avLst/>
          </a:prstGeom>
          <a:noFill/>
          <a:ln w="9525">
            <a:noFill/>
            <a:miter lim="800000"/>
            <a:headEnd/>
            <a:tailEnd/>
          </a:ln>
        </p:spPr>
        <p:txBody>
          <a:bodyPr lIns="91435" tIns="45718" rIns="91435" bIns="45718">
            <a:prstTxWarp prst="textNoShape">
              <a:avLst/>
            </a:prstTxWarp>
            <a:spAutoFit/>
          </a:bodyPr>
          <a:lstStyle/>
          <a:p>
            <a:pPr defTabSz="912813">
              <a:spcBef>
                <a:spcPct val="50000"/>
              </a:spcBef>
            </a:pPr>
            <a:r>
              <a:rPr lang="en-GB" sz="1600" dirty="0">
                <a:solidFill>
                  <a:schemeClr val="bg1">
                    <a:lumMod val="65000"/>
                  </a:schemeClr>
                </a:solidFill>
                <a:latin typeface="Times" pitchFamily="-84" charset="0"/>
              </a:rPr>
              <a:t>T. </a:t>
            </a:r>
            <a:r>
              <a:rPr lang="en-GB" sz="1600" dirty="0" err="1">
                <a:solidFill>
                  <a:schemeClr val="bg1">
                    <a:lumMod val="65000"/>
                  </a:schemeClr>
                </a:solidFill>
                <a:latin typeface="Times" pitchFamily="-84" charset="0"/>
              </a:rPr>
              <a:t>Gaisser</a:t>
            </a:r>
            <a:r>
              <a:rPr lang="en-GB" sz="1600" dirty="0">
                <a:solidFill>
                  <a:schemeClr val="bg1">
                    <a:lumMod val="65000"/>
                  </a:schemeClr>
                </a:solidFill>
                <a:latin typeface="Times" pitchFamily="-84" charset="0"/>
              </a:rPr>
              <a:t> 2005</a:t>
            </a:r>
            <a:endParaRPr lang="en-GB" dirty="0">
              <a:solidFill>
                <a:schemeClr val="bg1">
                  <a:lumMod val="65000"/>
                </a:schemeClr>
              </a:solidFill>
              <a:latin typeface="Times" pitchFamily="-84" charset="0"/>
            </a:endParaRPr>
          </a:p>
        </p:txBody>
      </p:sp>
    </p:spTree>
    <p:extLst>
      <p:ext uri="{BB962C8B-B14F-4D97-AF65-F5344CB8AC3E}">
        <p14:creationId xmlns:p14="http://schemas.microsoft.com/office/powerpoint/2010/main" val="10011323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Neutrinos as messengers</a:t>
            </a:r>
          </a:p>
        </p:txBody>
      </p:sp>
      <p:pic>
        <p:nvPicPr>
          <p:cNvPr id="6148" name="Picture 4" descr="GZKAbs"/>
          <p:cNvPicPr>
            <a:picLocks noChangeAspect="1" noChangeArrowheads="1"/>
          </p:cNvPicPr>
          <p:nvPr/>
        </p:nvPicPr>
        <p:blipFill>
          <a:blip r:embed="rId2"/>
          <a:srcRect/>
          <a:stretch>
            <a:fillRect/>
          </a:stretch>
        </p:blipFill>
        <p:spPr bwMode="auto">
          <a:xfrm>
            <a:off x="0" y="1447800"/>
            <a:ext cx="4625975" cy="5067300"/>
          </a:xfrm>
          <a:prstGeom prst="rect">
            <a:avLst/>
          </a:prstGeom>
          <a:noFill/>
        </p:spPr>
      </p:pic>
      <p:sp>
        <p:nvSpPr>
          <p:cNvPr id="6149" name="Rectangle 5"/>
          <p:cNvSpPr>
            <a:spLocks noChangeArrowheads="1"/>
          </p:cNvSpPr>
          <p:nvPr/>
        </p:nvSpPr>
        <p:spPr bwMode="auto">
          <a:xfrm>
            <a:off x="4800600" y="1600200"/>
            <a:ext cx="3962400" cy="469582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sz="1300">
                <a:solidFill>
                  <a:srgbClr val="0000CC"/>
                </a:solidFill>
              </a:rPr>
              <a:t>Study of the highest energy processes and particles throughout the universe requires</a:t>
            </a:r>
            <a:r>
              <a:rPr lang="en-US" sz="1300" i="1">
                <a:solidFill>
                  <a:srgbClr val="0000CC"/>
                </a:solidFill>
              </a:rPr>
              <a:t> </a:t>
            </a:r>
            <a:r>
              <a:rPr lang="en-US" sz="1300">
                <a:solidFill>
                  <a:srgbClr val="0000CC"/>
                </a:solidFill>
              </a:rPr>
              <a:t>PeV-ZeV neutrino detectors</a:t>
            </a:r>
          </a:p>
          <a:p>
            <a:pPr eaLnBrk="1" hangingPunct="1">
              <a:lnSpc>
                <a:spcPct val="90000"/>
              </a:lnSpc>
              <a:spcBef>
                <a:spcPct val="20000"/>
              </a:spcBef>
            </a:pPr>
            <a:endParaRPr lang="en-US" sz="1300">
              <a:solidFill>
                <a:srgbClr val="0000CC"/>
              </a:solidFill>
            </a:endParaRPr>
          </a:p>
          <a:p>
            <a:pPr eaLnBrk="1" hangingPunct="1">
              <a:lnSpc>
                <a:spcPct val="90000"/>
              </a:lnSpc>
              <a:spcBef>
                <a:spcPct val="20000"/>
              </a:spcBef>
            </a:pPr>
            <a:r>
              <a:rPr lang="en-US" sz="1300">
                <a:solidFill>
                  <a:srgbClr val="0000CC"/>
                </a:solidFill>
              </a:rPr>
              <a:t>To “</a:t>
            </a:r>
            <a:r>
              <a:rPr lang="en-US" sz="1300" b="1">
                <a:solidFill>
                  <a:srgbClr val="0000CC"/>
                </a:solidFill>
              </a:rPr>
              <a:t>guarantee”</a:t>
            </a:r>
            <a:r>
              <a:rPr lang="en-US" sz="1300">
                <a:solidFill>
                  <a:srgbClr val="0000CC"/>
                </a:solidFill>
              </a:rPr>
              <a:t>EeV neutrino detection, </a:t>
            </a:r>
            <a:r>
              <a:rPr lang="en-US" sz="1300" b="1">
                <a:solidFill>
                  <a:srgbClr val="0000CC"/>
                </a:solidFill>
              </a:rPr>
              <a:t>design for the GZK neutrino flux</a:t>
            </a:r>
            <a:endParaRPr lang="en-US" sz="1300">
              <a:solidFill>
                <a:schemeClr val="accent2"/>
              </a:solidFill>
            </a:endParaRPr>
          </a:p>
          <a:p>
            <a:pPr eaLnBrk="1" hangingPunct="1">
              <a:lnSpc>
                <a:spcPct val="90000"/>
              </a:lnSpc>
            </a:pPr>
            <a:endParaRPr lang="en-US" sz="1300">
              <a:solidFill>
                <a:schemeClr val="accent2"/>
              </a:solidFill>
            </a:endParaRPr>
          </a:p>
          <a:p>
            <a:pPr eaLnBrk="1" hangingPunct="1">
              <a:lnSpc>
                <a:spcPct val="90000"/>
              </a:lnSpc>
            </a:pPr>
            <a:r>
              <a:rPr lang="en-US" sz="1300">
                <a:solidFill>
                  <a:schemeClr val="accent2"/>
                </a:solidFill>
              </a:rPr>
              <a:t>Existence of extragalactic neutrinos inferred from CR spectrum, up to 10</a:t>
            </a:r>
            <a:r>
              <a:rPr lang="en-US" sz="1300" baseline="30000">
                <a:solidFill>
                  <a:schemeClr val="accent2"/>
                </a:solidFill>
              </a:rPr>
              <a:t>20 </a:t>
            </a:r>
            <a:r>
              <a:rPr lang="en-US" sz="1300">
                <a:solidFill>
                  <a:schemeClr val="accent2"/>
                </a:solidFill>
              </a:rPr>
              <a:t>eV, and similarly, Galactic up to 10</a:t>
            </a:r>
            <a:r>
              <a:rPr lang="en-US" sz="1300" baseline="30000">
                <a:solidFill>
                  <a:schemeClr val="accent2"/>
                </a:solidFill>
              </a:rPr>
              <a:t>18 </a:t>
            </a:r>
            <a:r>
              <a:rPr lang="en-US" sz="1300">
                <a:solidFill>
                  <a:schemeClr val="accent2"/>
                </a:solidFill>
              </a:rPr>
              <a:t>eV</a:t>
            </a:r>
          </a:p>
          <a:p>
            <a:pPr eaLnBrk="1" hangingPunct="1">
              <a:lnSpc>
                <a:spcPct val="90000"/>
              </a:lnSpc>
            </a:pPr>
            <a:endParaRPr lang="en-US" sz="1300">
              <a:solidFill>
                <a:schemeClr val="accent2"/>
              </a:solidFill>
            </a:endParaRPr>
          </a:p>
          <a:p>
            <a:pPr eaLnBrk="1" hangingPunct="1">
              <a:lnSpc>
                <a:spcPct val="90000"/>
              </a:lnSpc>
            </a:pPr>
            <a:r>
              <a:rPr lang="en-US" sz="1300">
                <a:solidFill>
                  <a:schemeClr val="accent2"/>
                </a:solidFill>
              </a:rPr>
              <a:t>Need gigaton (km</a:t>
            </a:r>
            <a:r>
              <a:rPr lang="en-US" sz="1300" baseline="30000">
                <a:solidFill>
                  <a:schemeClr val="accent2"/>
                </a:solidFill>
              </a:rPr>
              <a:t>3</a:t>
            </a:r>
            <a:r>
              <a:rPr lang="en-US" sz="1300">
                <a:solidFill>
                  <a:schemeClr val="accent2"/>
                </a:solidFill>
              </a:rPr>
              <a:t>) mass (volume) for TeV to PeV detection, and teraton at 10</a:t>
            </a:r>
            <a:r>
              <a:rPr lang="en-US" sz="1300" baseline="30000">
                <a:solidFill>
                  <a:schemeClr val="accent2"/>
                </a:solidFill>
              </a:rPr>
              <a:t>19</a:t>
            </a:r>
            <a:r>
              <a:rPr lang="en-US" sz="1300">
                <a:solidFill>
                  <a:schemeClr val="accent2"/>
                </a:solidFill>
              </a:rPr>
              <a:t> eV</a:t>
            </a:r>
          </a:p>
          <a:p>
            <a:pPr eaLnBrk="1" hangingPunct="1">
              <a:lnSpc>
                <a:spcPct val="90000"/>
              </a:lnSpc>
            </a:pPr>
            <a:endParaRPr lang="en-US" sz="1300">
              <a:solidFill>
                <a:schemeClr val="accent2"/>
              </a:solidFill>
            </a:endParaRPr>
          </a:p>
          <a:p>
            <a:pPr eaLnBrk="1" hangingPunct="1">
              <a:lnSpc>
                <a:spcPct val="90000"/>
              </a:lnSpc>
            </a:pPr>
            <a:r>
              <a:rPr lang="en-US" sz="1300">
                <a:solidFill>
                  <a:schemeClr val="accent2"/>
                </a:solidFill>
              </a:rPr>
              <a:t>Neutrino detection associated with EM sources will ID the UHECR sources</a:t>
            </a:r>
          </a:p>
          <a:p>
            <a:pPr eaLnBrk="1" hangingPunct="1">
              <a:lnSpc>
                <a:spcPct val="90000"/>
              </a:lnSpc>
            </a:pPr>
            <a:endParaRPr lang="en-US" sz="1300">
              <a:solidFill>
                <a:schemeClr val="accent2"/>
              </a:solidFill>
            </a:endParaRPr>
          </a:p>
          <a:p>
            <a:pPr eaLnBrk="1" hangingPunct="1">
              <a:lnSpc>
                <a:spcPct val="90000"/>
              </a:lnSpc>
            </a:pPr>
            <a:r>
              <a:rPr lang="en-US" sz="1300">
                <a:solidFill>
                  <a:schemeClr val="accent2"/>
                </a:solidFill>
              </a:rPr>
              <a:t>“EM Hidden” sources may exist, visible only in neutrinos.</a:t>
            </a:r>
          </a:p>
          <a:p>
            <a:pPr eaLnBrk="1" hangingPunct="1">
              <a:lnSpc>
                <a:spcPct val="90000"/>
              </a:lnSpc>
            </a:pPr>
            <a:endParaRPr lang="en-US" sz="1300">
              <a:solidFill>
                <a:schemeClr val="accent2"/>
              </a:solidFill>
            </a:endParaRPr>
          </a:p>
          <a:p>
            <a:pPr eaLnBrk="1" hangingPunct="1">
              <a:lnSpc>
                <a:spcPct val="90000"/>
              </a:lnSpc>
            </a:pPr>
            <a:r>
              <a:rPr lang="en-US" sz="1300">
                <a:solidFill>
                  <a:schemeClr val="accent2"/>
                </a:solidFill>
              </a:rPr>
              <a:t>Neutrino eyes see farther (z&gt;1), and deeper (into compact objects), than gamma-photons, and straighter than UHECRs,with no absorption at (almost) any energy</a:t>
            </a:r>
          </a:p>
          <a:p>
            <a:pPr eaLnBrk="1" hangingPunct="1">
              <a:lnSpc>
                <a:spcPct val="90000"/>
              </a:lnSpc>
              <a:spcBef>
                <a:spcPct val="20000"/>
              </a:spcBef>
              <a:buFontTx/>
              <a:buChar char="•"/>
            </a:pPr>
            <a:endParaRPr lang="en-US" sz="1300" b="1">
              <a:solidFill>
                <a:srgbClr val="0000CC"/>
              </a:solidFill>
            </a:endParaRPr>
          </a:p>
        </p:txBody>
      </p:sp>
    </p:spTree>
    <p:extLst>
      <p:ext uri="{BB962C8B-B14F-4D97-AF65-F5344CB8AC3E}">
        <p14:creationId xmlns:p14="http://schemas.microsoft.com/office/powerpoint/2010/main" val="26208163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9" name="Object 1"/>
          <p:cNvGraphicFramePr>
            <a:graphicFrameLocks noChangeAspect="1"/>
          </p:cNvGraphicFramePr>
          <p:nvPr/>
        </p:nvGraphicFramePr>
        <p:xfrm>
          <a:off x="3538537" y="3276600"/>
          <a:ext cx="4191000" cy="3405188"/>
        </p:xfrm>
        <a:graphic>
          <a:graphicData uri="http://schemas.openxmlformats.org/presentationml/2006/ole">
            <mc:AlternateContent xmlns:mc="http://schemas.openxmlformats.org/markup-compatibility/2006">
              <mc:Choice xmlns:v="urn:schemas-microsoft-com:vml" Requires="v">
                <p:oleObj spid="_x0000_s1025" r:id="rId4" imgW="6323798" imgH="5139891" progId="">
                  <p:embed/>
                </p:oleObj>
              </mc:Choice>
              <mc:Fallback>
                <p:oleObj r:id="rId4" imgW="6323798" imgH="513989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537" y="3276600"/>
                        <a:ext cx="4191000" cy="34051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2578" name="Object 50"/>
          <p:cNvGraphicFramePr>
            <a:graphicFrameLocks noChangeAspect="1"/>
          </p:cNvGraphicFramePr>
          <p:nvPr/>
        </p:nvGraphicFramePr>
        <p:xfrm>
          <a:off x="4872037" y="6096000"/>
          <a:ext cx="1087438" cy="352425"/>
        </p:xfrm>
        <a:graphic>
          <a:graphicData uri="http://schemas.openxmlformats.org/presentationml/2006/ole">
            <mc:AlternateContent xmlns:mc="http://schemas.openxmlformats.org/markup-compatibility/2006">
              <mc:Choice xmlns:v="urn:schemas-microsoft-com:vml" Requires="v">
                <p:oleObj spid="_x0000_s1026" name="Equation" r:id="rId6" imgW="431800" imgH="139700" progId="">
                  <p:embed/>
                </p:oleObj>
              </mc:Choice>
              <mc:Fallback>
                <p:oleObj name="Equation" r:id="rId6" imgW="431800" imgH="1397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2037" y="6096000"/>
                        <a:ext cx="1087438" cy="3524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2584" name="Text Box 56"/>
          <p:cNvSpPr txBox="1">
            <a:spLocks noChangeArrowheads="1"/>
          </p:cNvSpPr>
          <p:nvPr/>
        </p:nvSpPr>
        <p:spPr bwMode="auto">
          <a:xfrm>
            <a:off x="7158037" y="4419600"/>
            <a:ext cx="1295400" cy="8255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smtClean="0">
                <a:solidFill>
                  <a:schemeClr val="accent2"/>
                </a:solidFill>
                <a:latin typeface="Comic Sans MS" pitchFamily="-106" charset="0"/>
              </a:rPr>
              <a:t>L is </a:t>
            </a:r>
            <a:r>
              <a:rPr lang="en-US" sz="1600" dirty="0">
                <a:solidFill>
                  <a:schemeClr val="accent2"/>
                </a:solidFill>
                <a:latin typeface="Comic Sans MS" pitchFamily="-106" charset="0"/>
              </a:rPr>
              <a:t>the length of the bunch</a:t>
            </a:r>
          </a:p>
        </p:txBody>
      </p:sp>
      <p:sp>
        <p:nvSpPr>
          <p:cNvPr id="22585" name="Text Box 57"/>
          <p:cNvSpPr txBox="1">
            <a:spLocks noChangeArrowheads="1"/>
          </p:cNvSpPr>
          <p:nvPr/>
        </p:nvSpPr>
        <p:spPr bwMode="auto">
          <a:xfrm>
            <a:off x="6553200" y="2133600"/>
            <a:ext cx="2667000" cy="738664"/>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dirty="0">
                <a:solidFill>
                  <a:srgbClr val="0000FF"/>
                </a:solidFill>
                <a:latin typeface="Comic Sans MS" pitchFamily="-106" charset="0"/>
              </a:rPr>
              <a:t>wavelengths shorter than the bunch length suffer from destructive interference</a:t>
            </a:r>
          </a:p>
        </p:txBody>
      </p:sp>
      <p:sp>
        <p:nvSpPr>
          <p:cNvPr id="22586" name="Text Box 58"/>
          <p:cNvSpPr txBox="1">
            <a:spLocks noChangeArrowheads="1"/>
          </p:cNvSpPr>
          <p:nvPr/>
        </p:nvSpPr>
        <p:spPr bwMode="auto">
          <a:xfrm>
            <a:off x="5410200" y="6477000"/>
            <a:ext cx="26670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solidFill>
                  <a:schemeClr val="tx1"/>
                </a:solidFill>
                <a:latin typeface="Comic Sans MS" pitchFamily="-106" charset="0"/>
              </a:rPr>
              <a:t>Add coherently!</a:t>
            </a:r>
          </a:p>
        </p:txBody>
      </p:sp>
      <p:sp>
        <p:nvSpPr>
          <p:cNvPr id="22587" name="Text Box 59"/>
          <p:cNvSpPr txBox="1">
            <a:spLocks noChangeArrowheads="1"/>
          </p:cNvSpPr>
          <p:nvPr/>
        </p:nvSpPr>
        <p:spPr bwMode="auto">
          <a:xfrm>
            <a:off x="304800" y="2283123"/>
            <a:ext cx="3276600" cy="2185214"/>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a:solidFill>
                  <a:srgbClr val="000000"/>
                </a:solidFill>
                <a:latin typeface="Comic Sans MS" pitchFamily="-106" charset="0"/>
              </a:rPr>
              <a:t>charge asymmetry in particle shower </a:t>
            </a:r>
            <a:r>
              <a:rPr lang="en-US" sz="1600" dirty="0" smtClean="0">
                <a:solidFill>
                  <a:srgbClr val="000000"/>
                </a:solidFill>
                <a:latin typeface="Comic Sans MS" pitchFamily="-106" charset="0"/>
              </a:rPr>
              <a:t>development results </a:t>
            </a:r>
            <a:r>
              <a:rPr lang="en-US" sz="1600" dirty="0">
                <a:solidFill>
                  <a:srgbClr val="000000"/>
                </a:solidFill>
                <a:latin typeface="Comic Sans MS" pitchFamily="-106" charset="0"/>
              </a:rPr>
              <a:t>in a 20% excess of electrons over positrons in a particle </a:t>
            </a:r>
            <a:r>
              <a:rPr lang="en-US" sz="1600" dirty="0" smtClean="0">
                <a:solidFill>
                  <a:srgbClr val="000000"/>
                </a:solidFill>
                <a:latin typeface="Comic Sans MS" pitchFamily="-106" charset="0"/>
              </a:rPr>
              <a:t>shower</a:t>
            </a:r>
          </a:p>
          <a:p>
            <a:pPr>
              <a:spcBef>
                <a:spcPct val="50000"/>
              </a:spcBef>
            </a:pPr>
            <a:endParaRPr lang="en-US" sz="1600" dirty="0" smtClean="0">
              <a:solidFill>
                <a:srgbClr val="000000"/>
              </a:solidFill>
              <a:latin typeface="Comic Sans MS" pitchFamily="-106" charset="0"/>
            </a:endParaRPr>
          </a:p>
          <a:p>
            <a:pPr>
              <a:spcBef>
                <a:spcPct val="50000"/>
              </a:spcBef>
            </a:pPr>
            <a:endParaRPr lang="en-US" sz="1600" dirty="0" smtClean="0">
              <a:solidFill>
                <a:srgbClr val="000000"/>
              </a:solidFill>
              <a:latin typeface="Comic Sans MS" pitchFamily="-106" charset="0"/>
            </a:endParaRPr>
          </a:p>
          <a:p>
            <a:pPr>
              <a:spcBef>
                <a:spcPct val="50000"/>
              </a:spcBef>
            </a:pPr>
            <a:endParaRPr lang="en-US" sz="1600" dirty="0">
              <a:solidFill>
                <a:srgbClr val="000000"/>
              </a:solidFill>
              <a:latin typeface="Comic Sans MS" pitchFamily="-106" charset="0"/>
            </a:endParaRPr>
          </a:p>
        </p:txBody>
      </p:sp>
      <p:sp>
        <p:nvSpPr>
          <p:cNvPr id="22589" name="Text Box 61"/>
          <p:cNvSpPr txBox="1">
            <a:spLocks noChangeArrowheads="1"/>
          </p:cNvSpPr>
          <p:nvPr/>
        </p:nvSpPr>
        <p:spPr bwMode="auto">
          <a:xfrm>
            <a:off x="4191000" y="2133600"/>
            <a:ext cx="1676400" cy="1923604"/>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dirty="0">
                <a:solidFill>
                  <a:srgbClr val="000000"/>
                </a:solidFill>
                <a:latin typeface="Comic Sans MS" pitchFamily="-106" charset="0"/>
              </a:rPr>
              <a:t>moves as a compact bunch, a few cm wide and ~1cm </a:t>
            </a:r>
            <a:r>
              <a:rPr lang="en-US" sz="1400" dirty="0" smtClean="0">
                <a:solidFill>
                  <a:srgbClr val="000000"/>
                </a:solidFill>
                <a:latin typeface="Comic Sans MS" pitchFamily="-106" charset="0"/>
              </a:rPr>
              <a:t>thick </a:t>
            </a:r>
            <a:r>
              <a:rPr lang="en-US" sz="1400" dirty="0" err="1" smtClean="0">
                <a:solidFill>
                  <a:srgbClr val="000000"/>
                </a:solidFill>
                <a:latin typeface="Comic Sans MS" pitchFamily="-106" charset="0"/>
                <a:sym typeface="Wingdings"/>
              </a:rPr>
              <a:t></a:t>
            </a:r>
            <a:r>
              <a:rPr lang="en-US" sz="1400" dirty="0" smtClean="0">
                <a:solidFill>
                  <a:srgbClr val="000000"/>
                </a:solidFill>
                <a:latin typeface="Comic Sans MS" pitchFamily="-106" charset="0"/>
                <a:sym typeface="Wingdings"/>
              </a:rPr>
              <a:t> </a:t>
            </a:r>
            <a:r>
              <a:rPr lang="en-US" sz="1400" dirty="0" smtClean="0">
                <a:solidFill>
                  <a:srgbClr val="000000"/>
                </a:solidFill>
                <a:latin typeface="Comic Sans MS" pitchFamily="-106" charset="0"/>
              </a:rPr>
              <a:t>Moving net charge in a dielectric</a:t>
            </a:r>
          </a:p>
          <a:p>
            <a:pPr>
              <a:spcBef>
                <a:spcPct val="50000"/>
              </a:spcBef>
            </a:pPr>
            <a:endParaRPr lang="en-US" sz="1400" dirty="0">
              <a:latin typeface="Comic Sans MS" pitchFamily="-106" charset="0"/>
            </a:endParaRPr>
          </a:p>
        </p:txBody>
      </p:sp>
      <p:sp>
        <p:nvSpPr>
          <p:cNvPr id="22590" name="AutoShape 62"/>
          <p:cNvSpPr>
            <a:spLocks noChangeArrowheads="1"/>
          </p:cNvSpPr>
          <p:nvPr/>
        </p:nvSpPr>
        <p:spPr bwMode="auto">
          <a:xfrm>
            <a:off x="3581400" y="2514600"/>
            <a:ext cx="685800" cy="152400"/>
          </a:xfrm>
          <a:prstGeom prst="rightArrow">
            <a:avLst>
              <a:gd name="adj1" fmla="val 50000"/>
              <a:gd name="adj2" fmla="val 112500"/>
            </a:avLst>
          </a:prstGeom>
          <a:solidFill>
            <a:srgbClr val="00B8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591" name="AutoShape 63"/>
          <p:cNvSpPr>
            <a:spLocks noChangeArrowheads="1"/>
          </p:cNvSpPr>
          <p:nvPr/>
        </p:nvSpPr>
        <p:spPr bwMode="auto">
          <a:xfrm>
            <a:off x="5867400" y="2514600"/>
            <a:ext cx="685800" cy="152400"/>
          </a:xfrm>
          <a:prstGeom prst="rightArrow">
            <a:avLst>
              <a:gd name="adj1" fmla="val 50000"/>
              <a:gd name="adj2" fmla="val 112500"/>
            </a:avLst>
          </a:prstGeom>
          <a:solidFill>
            <a:srgbClr val="00B8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592" name="Text Box 64"/>
          <p:cNvSpPr txBox="1">
            <a:spLocks noChangeArrowheads="1"/>
          </p:cNvSpPr>
          <p:nvPr/>
        </p:nvSpPr>
        <p:spPr bwMode="auto">
          <a:xfrm>
            <a:off x="2755900" y="5270500"/>
            <a:ext cx="2438400" cy="7302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dirty="0">
                <a:solidFill>
                  <a:schemeClr val="accent2"/>
                </a:solidFill>
                <a:latin typeface="Comic Sans MS" pitchFamily="-106" charset="0"/>
              </a:rPr>
              <a:t>electric field strength proportional to the square of the shower energy</a:t>
            </a:r>
          </a:p>
        </p:txBody>
      </p:sp>
      <p:sp>
        <p:nvSpPr>
          <p:cNvPr id="22593" name="AutoShape 65"/>
          <p:cNvSpPr>
            <a:spLocks noChangeArrowheads="1"/>
          </p:cNvSpPr>
          <p:nvPr/>
        </p:nvSpPr>
        <p:spPr bwMode="auto">
          <a:xfrm>
            <a:off x="4110037" y="6248400"/>
            <a:ext cx="685800" cy="152400"/>
          </a:xfrm>
          <a:prstGeom prst="rightArrow">
            <a:avLst>
              <a:gd name="adj1" fmla="val 50000"/>
              <a:gd name="adj2" fmla="val 112500"/>
            </a:avLst>
          </a:prstGeom>
          <a:solidFill>
            <a:srgbClr val="00B8FF"/>
          </a:solidFill>
          <a:ln w="9525">
            <a:solidFill>
              <a:schemeClr val="tx1"/>
            </a:solidFill>
            <a:miter lim="800000"/>
            <a:headEnd/>
            <a:tailEnd/>
          </a:ln>
          <a:effectLst/>
        </p:spPr>
        <p:txBody>
          <a:bodyPr wrap="none" anchor="ctr">
            <a:prstTxWarp prst="textNoShape">
              <a:avLst/>
            </a:prstTxWarp>
          </a:bodyPr>
          <a:lstStyle/>
          <a:p>
            <a:endParaRPr lang="en-US"/>
          </a:p>
        </p:txBody>
      </p:sp>
      <p:pic>
        <p:nvPicPr>
          <p:cNvPr id="60" name="Picture 59"/>
          <p:cNvPicPr>
            <a:picLocks noChangeAspect="1"/>
          </p:cNvPicPr>
          <p:nvPr/>
        </p:nvPicPr>
        <p:blipFill>
          <a:blip r:embed="rId8"/>
          <a:stretch>
            <a:fillRect/>
          </a:stretch>
        </p:blipFill>
        <p:spPr>
          <a:xfrm>
            <a:off x="7617204" y="0"/>
            <a:ext cx="1526796" cy="1981200"/>
          </a:xfrm>
          <a:prstGeom prst="rect">
            <a:avLst/>
          </a:prstGeom>
        </p:spPr>
      </p:pic>
      <p:sp>
        <p:nvSpPr>
          <p:cNvPr id="61" name="TextBox 60"/>
          <p:cNvSpPr txBox="1"/>
          <p:nvPr/>
        </p:nvSpPr>
        <p:spPr>
          <a:xfrm>
            <a:off x="0" y="330200"/>
            <a:ext cx="7581900" cy="1015663"/>
          </a:xfrm>
          <a:prstGeom prst="rect">
            <a:avLst/>
          </a:prstGeom>
          <a:solidFill>
            <a:srgbClr val="FFFF00"/>
          </a:solidFill>
        </p:spPr>
        <p:txBody>
          <a:bodyPr wrap="square" rtlCol="0">
            <a:spAutoFit/>
          </a:bodyPr>
          <a:lstStyle/>
          <a:p>
            <a:r>
              <a:rPr lang="en-US" sz="2000" dirty="0" smtClean="0"/>
              <a:t>Detection mechanism proposed by G. </a:t>
            </a:r>
            <a:r>
              <a:rPr lang="en-US" sz="2000" dirty="0" err="1" smtClean="0"/>
              <a:t>Askaryan</a:t>
            </a:r>
            <a:r>
              <a:rPr lang="en-US" sz="2000" dirty="0" smtClean="0"/>
              <a:t> (1962): </a:t>
            </a:r>
          </a:p>
          <a:p>
            <a:r>
              <a:rPr lang="en-US" sz="2000" dirty="0" smtClean="0"/>
              <a:t>Measure the coherent RF signal generated by neutrino interaction in dielectric media (such as ice) </a:t>
            </a:r>
            <a:endParaRPr lang="en-US" sz="2000" dirty="0"/>
          </a:p>
        </p:txBody>
      </p:sp>
      <p:cxnSp>
        <p:nvCxnSpPr>
          <p:cNvPr id="64" name="Straight Arrow Connector 63"/>
          <p:cNvCxnSpPr>
            <a:endCxn id="68" idx="1"/>
          </p:cNvCxnSpPr>
          <p:nvPr/>
        </p:nvCxnSpPr>
        <p:spPr bwMode="auto">
          <a:xfrm flipV="1">
            <a:off x="838200" y="4818071"/>
            <a:ext cx="2755900" cy="7929"/>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aphicFrame>
        <p:nvGraphicFramePr>
          <p:cNvPr id="312326" name="Object 6"/>
          <p:cNvGraphicFramePr>
            <a:graphicFrameLocks noChangeAspect="1"/>
          </p:cNvGraphicFramePr>
          <p:nvPr/>
        </p:nvGraphicFramePr>
        <p:xfrm>
          <a:off x="307110" y="4533900"/>
          <a:ext cx="480290" cy="444500"/>
        </p:xfrm>
        <a:graphic>
          <a:graphicData uri="http://schemas.openxmlformats.org/presentationml/2006/ole">
            <mc:AlternateContent xmlns:mc="http://schemas.openxmlformats.org/markup-compatibility/2006">
              <mc:Choice xmlns:v="urn:schemas-microsoft-com:vml" Requires="v">
                <p:oleObj spid="_x0000_s1027" name="Equation" r:id="rId9" imgW="127000" imgH="139700" progId="Equation.3">
                  <p:embed/>
                </p:oleObj>
              </mc:Choice>
              <mc:Fallback>
                <p:oleObj name="Equation" r:id="rId9" imgW="127000" imgH="1397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110" y="4533900"/>
                        <a:ext cx="48029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7" name="TextBox 66"/>
          <p:cNvSpPr txBox="1"/>
          <p:nvPr/>
        </p:nvSpPr>
        <p:spPr>
          <a:xfrm>
            <a:off x="203200" y="5054600"/>
            <a:ext cx="1313180" cy="369332"/>
          </a:xfrm>
          <a:prstGeom prst="rect">
            <a:avLst/>
          </a:prstGeom>
          <a:noFill/>
        </p:spPr>
        <p:txBody>
          <a:bodyPr wrap="none" rtlCol="0">
            <a:spAutoFit/>
          </a:bodyPr>
          <a:lstStyle/>
          <a:p>
            <a:r>
              <a:rPr lang="en-US" sz="1800" dirty="0" smtClean="0"/>
              <a:t>E &gt; 10</a:t>
            </a:r>
            <a:r>
              <a:rPr lang="en-US" sz="1800" baseline="30000" dirty="0" smtClean="0"/>
              <a:t>17</a:t>
            </a:r>
            <a:r>
              <a:rPr lang="en-US" sz="1800" dirty="0" smtClean="0"/>
              <a:t>eV</a:t>
            </a:r>
            <a:endParaRPr lang="en-US" sz="1800" dirty="0"/>
          </a:p>
        </p:txBody>
      </p:sp>
      <p:sp>
        <p:nvSpPr>
          <p:cNvPr id="68" name="Explosion 1 67"/>
          <p:cNvSpPr/>
          <p:nvPr/>
        </p:nvSpPr>
        <p:spPr bwMode="auto">
          <a:xfrm>
            <a:off x="3594100" y="4711700"/>
            <a:ext cx="215900" cy="266700"/>
          </a:xfrm>
          <a:prstGeom prst="irregularSeal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9" name="TextBox 68"/>
          <p:cNvSpPr txBox="1"/>
          <p:nvPr/>
        </p:nvSpPr>
        <p:spPr>
          <a:xfrm>
            <a:off x="3022600" y="4254500"/>
            <a:ext cx="1245503" cy="461665"/>
          </a:xfrm>
          <a:prstGeom prst="rect">
            <a:avLst/>
          </a:prstGeom>
          <a:noFill/>
        </p:spPr>
        <p:txBody>
          <a:bodyPr wrap="none" rtlCol="0">
            <a:spAutoFit/>
          </a:bodyPr>
          <a:lstStyle/>
          <a:p>
            <a:r>
              <a:rPr lang="en-US" dirty="0" smtClean="0"/>
              <a:t>nucleus</a:t>
            </a:r>
            <a:endParaRPr lang="en-US" dirty="0"/>
          </a:p>
        </p:txBody>
      </p:sp>
      <p:sp>
        <p:nvSpPr>
          <p:cNvPr id="70" name="Rectangle 69"/>
          <p:cNvSpPr/>
          <p:nvPr/>
        </p:nvSpPr>
        <p:spPr>
          <a:xfrm>
            <a:off x="4529400" y="4950768"/>
            <a:ext cx="2066441" cy="400110"/>
          </a:xfrm>
          <a:prstGeom prst="rect">
            <a:avLst/>
          </a:prstGeom>
        </p:spPr>
        <p:txBody>
          <a:bodyPr wrap="none">
            <a:spAutoFit/>
          </a:bodyPr>
          <a:lstStyle/>
          <a:p>
            <a:r>
              <a:rPr lang="en-US" sz="2000" dirty="0" smtClean="0">
                <a:sym typeface="Wingdings"/>
              </a:rPr>
              <a:t>Particle cascade</a:t>
            </a:r>
            <a:endParaRPr lang="en-US" sz="2000" dirty="0"/>
          </a:p>
        </p:txBody>
      </p:sp>
    </p:spTree>
    <p:extLst>
      <p:ext uri="{BB962C8B-B14F-4D97-AF65-F5344CB8AC3E}">
        <p14:creationId xmlns:p14="http://schemas.microsoft.com/office/powerpoint/2010/main" val="104276743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1"/>
          </p:nvPr>
        </p:nvSpPr>
        <p:spPr/>
        <p:txBody>
          <a:bodyPr/>
          <a:lstStyle/>
          <a:p>
            <a:r>
              <a:rPr lang="en-US"/>
              <a:t>April 2010</a:t>
            </a:r>
          </a:p>
        </p:txBody>
      </p:sp>
      <p:sp>
        <p:nvSpPr>
          <p:cNvPr id="24579" name="Rectangle 3"/>
          <p:cNvSpPr>
            <a:spLocks noChangeArrowheads="1"/>
          </p:cNvSpPr>
          <p:nvPr/>
        </p:nvSpPr>
        <p:spPr bwMode="auto">
          <a:xfrm>
            <a:off x="0" y="152400"/>
            <a:ext cx="8229600" cy="1139825"/>
          </a:xfrm>
          <a:prstGeom prst="rect">
            <a:avLst/>
          </a:prstGeom>
          <a:noFill/>
          <a:ln w="9525">
            <a:noFill/>
            <a:miter lim="800000"/>
            <a:headEnd/>
            <a:tailEnd/>
          </a:ln>
          <a:effectLst/>
        </p:spPr>
        <p:txBody>
          <a:bodyPr>
            <a:prstTxWarp prst="textNoShape">
              <a:avLst/>
            </a:prstTxWarp>
          </a:bodyPr>
          <a:lstStyle/>
          <a:p>
            <a:pPr algn="ctr" eaLnBrk="1" hangingPunct="1"/>
            <a:r>
              <a:rPr lang="en-US" sz="4400">
                <a:solidFill>
                  <a:schemeClr val="accent2"/>
                </a:solidFill>
              </a:rPr>
              <a:t>Validation at SLAC</a:t>
            </a:r>
          </a:p>
        </p:txBody>
      </p:sp>
      <p:pic>
        <p:nvPicPr>
          <p:cNvPr id="24580" name="Picture 4" descr="img_0729"/>
          <p:cNvPicPr>
            <a:picLocks noChangeAspect="1" noChangeArrowheads="1"/>
          </p:cNvPicPr>
          <p:nvPr/>
        </p:nvPicPr>
        <p:blipFill>
          <a:blip r:embed="rId3"/>
          <a:srcRect b="6000"/>
          <a:stretch>
            <a:fillRect/>
          </a:stretch>
        </p:blipFill>
        <p:spPr bwMode="auto">
          <a:xfrm>
            <a:off x="228600" y="1143000"/>
            <a:ext cx="3462338" cy="4876800"/>
          </a:xfrm>
          <a:prstGeom prst="rect">
            <a:avLst/>
          </a:prstGeom>
          <a:noFill/>
          <a:ln w="9525">
            <a:noFill/>
            <a:miter lim="800000"/>
            <a:headEnd/>
            <a:tailEnd/>
          </a:ln>
        </p:spPr>
      </p:pic>
      <p:grpSp>
        <p:nvGrpSpPr>
          <p:cNvPr id="2" name="Group 5"/>
          <p:cNvGrpSpPr>
            <a:grpSpLocks/>
          </p:cNvGrpSpPr>
          <p:nvPr/>
        </p:nvGrpSpPr>
        <p:grpSpPr bwMode="auto">
          <a:xfrm>
            <a:off x="6629400" y="2057400"/>
            <a:ext cx="2514600" cy="4648200"/>
            <a:chOff x="3840" y="624"/>
            <a:chExt cx="1419" cy="2640"/>
          </a:xfrm>
        </p:grpSpPr>
        <p:pic>
          <p:nvPicPr>
            <p:cNvPr id="24582" name="Picture 6"/>
            <p:cNvPicPr>
              <a:picLocks noChangeAspect="1" noChangeArrowheads="1"/>
            </p:cNvPicPr>
            <p:nvPr/>
          </p:nvPicPr>
          <p:blipFill>
            <a:blip r:embed="rId4"/>
            <a:srcRect/>
            <a:stretch>
              <a:fillRect/>
            </a:stretch>
          </p:blipFill>
          <p:spPr bwMode="auto">
            <a:xfrm>
              <a:off x="3840" y="624"/>
              <a:ext cx="1419" cy="2640"/>
            </a:xfrm>
            <a:prstGeom prst="rect">
              <a:avLst/>
            </a:prstGeom>
            <a:noFill/>
            <a:ln w="31750">
              <a:noFill/>
              <a:miter lim="800000"/>
              <a:headEnd/>
              <a:tailEnd/>
            </a:ln>
            <a:effectLst/>
          </p:spPr>
        </p:pic>
        <p:sp>
          <p:nvSpPr>
            <p:cNvPr id="24583" name="Rectangle 7"/>
            <p:cNvSpPr>
              <a:spLocks noChangeArrowheads="1"/>
            </p:cNvSpPr>
            <p:nvPr/>
          </p:nvSpPr>
          <p:spPr bwMode="auto">
            <a:xfrm>
              <a:off x="4608" y="2400"/>
              <a:ext cx="528" cy="96"/>
            </a:xfrm>
            <a:prstGeom prst="rect">
              <a:avLst/>
            </a:prstGeom>
            <a:solidFill>
              <a:schemeClr val="bg1"/>
            </a:solidFill>
            <a:ln w="15875">
              <a:noFill/>
              <a:miter lim="800000"/>
              <a:headEnd/>
              <a:tailEnd/>
            </a:ln>
            <a:effectLst/>
          </p:spPr>
          <p:txBody>
            <a:bodyPr wrap="none" anchor="ctr">
              <a:prstTxWarp prst="textNoShape">
                <a:avLst/>
              </a:prstTxWarp>
            </a:bodyPr>
            <a:lstStyle/>
            <a:p>
              <a:endParaRPr lang="en-US"/>
            </a:p>
          </p:txBody>
        </p:sp>
      </p:grpSp>
      <p:sp>
        <p:nvSpPr>
          <p:cNvPr id="24584" name="Text Box 8"/>
          <p:cNvSpPr txBox="1">
            <a:spLocks noChangeArrowheads="1"/>
          </p:cNvSpPr>
          <p:nvPr/>
        </p:nvSpPr>
        <p:spPr bwMode="auto">
          <a:xfrm>
            <a:off x="4191000" y="838200"/>
            <a:ext cx="4800600" cy="1206500"/>
          </a:xfrm>
          <a:prstGeom prst="rect">
            <a:avLst/>
          </a:prstGeom>
          <a:noFill/>
          <a:ln w="15875">
            <a:solidFill>
              <a:schemeClr val="accent2"/>
            </a:solidFill>
            <a:miter lim="800000"/>
            <a:headEnd/>
            <a:tailEnd/>
          </a:ln>
          <a:effectLst/>
        </p:spPr>
        <p:txBody>
          <a:bodyPr>
            <a:prstTxWarp prst="textNoShape">
              <a:avLst/>
            </a:prstTxWarp>
            <a:spAutoFit/>
          </a:bodyPr>
          <a:lstStyle/>
          <a:p>
            <a:r>
              <a:rPr lang="en-US" sz="1800"/>
              <a:t>ANITA I beamtest at SLAC (June06): proof of Askaryan effect in ice</a:t>
            </a:r>
          </a:p>
          <a:p>
            <a:pPr>
              <a:buClr>
                <a:schemeClr val="accent1"/>
              </a:buClr>
              <a:buFont typeface="Wingdings" charset="2"/>
              <a:buChar char="§"/>
            </a:pPr>
            <a:r>
              <a:rPr lang="en-US" sz="1800"/>
              <a:t>  Coherent (Power ~ E</a:t>
            </a:r>
            <a:r>
              <a:rPr lang="en-US" sz="1800" baseline="30000"/>
              <a:t>2</a:t>
            </a:r>
            <a:r>
              <a:rPr lang="en-US" sz="1800"/>
              <a:t>)</a:t>
            </a:r>
          </a:p>
          <a:p>
            <a:pPr>
              <a:buClr>
                <a:schemeClr val="accent1"/>
              </a:buClr>
              <a:buFont typeface="Wingdings" charset="2"/>
              <a:buChar char="§"/>
            </a:pPr>
            <a:r>
              <a:rPr lang="en-US" sz="1800"/>
              <a:t>  Linearly Polarized</a:t>
            </a:r>
          </a:p>
        </p:txBody>
      </p:sp>
      <p:sp>
        <p:nvSpPr>
          <p:cNvPr id="24585" name="Rectangle 9"/>
          <p:cNvSpPr>
            <a:spLocks noChangeArrowheads="1"/>
          </p:cNvSpPr>
          <p:nvPr/>
        </p:nvSpPr>
        <p:spPr bwMode="auto">
          <a:xfrm>
            <a:off x="3352800" y="6477000"/>
            <a:ext cx="1371600" cy="304800"/>
          </a:xfrm>
          <a:prstGeom prst="rect">
            <a:avLst/>
          </a:prstGeom>
          <a:solidFill>
            <a:schemeClr val="bg1"/>
          </a:solidFill>
          <a:ln w="22225">
            <a:noFill/>
            <a:miter lim="800000"/>
            <a:headEnd/>
            <a:tailEnd/>
          </a:ln>
          <a:effectLst/>
        </p:spPr>
        <p:txBody>
          <a:bodyPr wrap="none" anchor="ctr">
            <a:prstTxWarp prst="textNoShape">
              <a:avLst/>
            </a:prstTxWarp>
            <a:spAutoFit/>
          </a:bodyPr>
          <a:lstStyle/>
          <a:p>
            <a:endParaRPr lang="en-US"/>
          </a:p>
        </p:txBody>
      </p:sp>
      <p:pic>
        <p:nvPicPr>
          <p:cNvPr id="24586" name="Picture 10" descr="IMG_8624b"/>
          <p:cNvPicPr>
            <a:picLocks noChangeAspect="1" noChangeArrowheads="1"/>
          </p:cNvPicPr>
          <p:nvPr/>
        </p:nvPicPr>
        <p:blipFill>
          <a:blip r:embed="rId5"/>
          <a:srcRect l="9599" t="2879" r="9599" b="7201"/>
          <a:stretch>
            <a:fillRect/>
          </a:stretch>
        </p:blipFill>
        <p:spPr bwMode="auto">
          <a:xfrm>
            <a:off x="3733800" y="4710113"/>
            <a:ext cx="2895600" cy="2147887"/>
          </a:xfrm>
          <a:prstGeom prst="rect">
            <a:avLst/>
          </a:prstGeom>
          <a:noFill/>
          <a:ln w="9525">
            <a:noFill/>
            <a:miter lim="800000"/>
            <a:headEnd/>
            <a:tailEnd/>
          </a:ln>
        </p:spPr>
      </p:pic>
      <p:sp>
        <p:nvSpPr>
          <p:cNvPr id="24587" name="Line 11"/>
          <p:cNvSpPr>
            <a:spLocks noChangeShapeType="1"/>
          </p:cNvSpPr>
          <p:nvPr/>
        </p:nvSpPr>
        <p:spPr bwMode="auto">
          <a:xfrm flipH="1" flipV="1">
            <a:off x="2971800" y="5791200"/>
            <a:ext cx="2133600" cy="381000"/>
          </a:xfrm>
          <a:prstGeom prst="line">
            <a:avLst/>
          </a:prstGeom>
          <a:noFill/>
          <a:ln w="28575">
            <a:solidFill>
              <a:srgbClr val="FF9900"/>
            </a:solidFill>
            <a:round/>
            <a:headEnd/>
            <a:tailEnd type="triangle" w="med" len="med"/>
          </a:ln>
          <a:effectLst/>
        </p:spPr>
        <p:txBody>
          <a:bodyPr>
            <a:prstTxWarp prst="textNoShape">
              <a:avLst/>
            </a:prstTxWarp>
            <a:spAutoFit/>
          </a:bodyPr>
          <a:lstStyle/>
          <a:p>
            <a:endParaRPr lang="en-US"/>
          </a:p>
        </p:txBody>
      </p:sp>
      <p:pic>
        <p:nvPicPr>
          <p:cNvPr id="24588" name="Picture 12" descr="prlcover"/>
          <p:cNvPicPr>
            <a:picLocks noChangeAspect="1" noChangeArrowheads="1"/>
          </p:cNvPicPr>
          <p:nvPr/>
        </p:nvPicPr>
        <p:blipFill>
          <a:blip r:embed="rId6"/>
          <a:srcRect/>
          <a:stretch>
            <a:fillRect/>
          </a:stretch>
        </p:blipFill>
        <p:spPr bwMode="auto">
          <a:xfrm>
            <a:off x="4075113" y="2138363"/>
            <a:ext cx="1944687" cy="2509837"/>
          </a:xfrm>
          <a:prstGeom prst="rect">
            <a:avLst/>
          </a:prstGeom>
          <a:noFill/>
        </p:spPr>
      </p:pic>
      <p:sp>
        <p:nvSpPr>
          <p:cNvPr id="24589" name="Text Box 13"/>
          <p:cNvSpPr txBox="1">
            <a:spLocks noChangeArrowheads="1"/>
          </p:cNvSpPr>
          <p:nvPr/>
        </p:nvSpPr>
        <p:spPr bwMode="auto">
          <a:xfrm>
            <a:off x="304800" y="6324600"/>
            <a:ext cx="2971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“Little Antarctica”</a:t>
            </a:r>
          </a:p>
        </p:txBody>
      </p:sp>
    </p:spTree>
    <p:extLst>
      <p:ext uri="{BB962C8B-B14F-4D97-AF65-F5344CB8AC3E}">
        <p14:creationId xmlns:p14="http://schemas.microsoft.com/office/powerpoint/2010/main" val="30374636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03200" y="381000"/>
            <a:ext cx="8737600" cy="6096000"/>
          </a:xfrm>
          <a:prstGeom prst="rect">
            <a:avLst/>
          </a:prstGeom>
        </p:spPr>
      </p:pic>
      <p:sp>
        <p:nvSpPr>
          <p:cNvPr id="5" name="TextBox 4"/>
          <p:cNvSpPr txBox="1"/>
          <p:nvPr/>
        </p:nvSpPr>
        <p:spPr>
          <a:xfrm>
            <a:off x="2483553" y="2808111"/>
            <a:ext cx="718015" cy="369332"/>
          </a:xfrm>
          <a:prstGeom prst="rect">
            <a:avLst/>
          </a:prstGeom>
          <a:noFill/>
        </p:spPr>
        <p:txBody>
          <a:bodyPr wrap="none" rtlCol="0">
            <a:spAutoFit/>
          </a:bodyPr>
          <a:lstStyle/>
          <a:p>
            <a:r>
              <a:rPr lang="en-US" dirty="0" smtClean="0">
                <a:solidFill>
                  <a:srgbClr val="FF0000"/>
                </a:solidFill>
              </a:rPr>
              <a:t>~15m</a:t>
            </a:r>
            <a:endParaRPr lang="en-US" dirty="0">
              <a:solidFill>
                <a:srgbClr val="FF0000"/>
              </a:solidFill>
            </a:endParaRPr>
          </a:p>
        </p:txBody>
      </p:sp>
      <p:sp>
        <p:nvSpPr>
          <p:cNvPr id="6" name="TextBox 5"/>
          <p:cNvSpPr txBox="1"/>
          <p:nvPr/>
        </p:nvSpPr>
        <p:spPr>
          <a:xfrm>
            <a:off x="5511596" y="4185154"/>
            <a:ext cx="718015" cy="369332"/>
          </a:xfrm>
          <a:prstGeom prst="rect">
            <a:avLst/>
          </a:prstGeom>
          <a:noFill/>
        </p:spPr>
        <p:txBody>
          <a:bodyPr wrap="none" rtlCol="0">
            <a:spAutoFit/>
          </a:bodyPr>
          <a:lstStyle/>
          <a:p>
            <a:r>
              <a:rPr lang="en-US" dirty="0" smtClean="0">
                <a:solidFill>
                  <a:srgbClr val="FF0000"/>
                </a:solidFill>
              </a:rPr>
              <a:t>~15m</a:t>
            </a:r>
            <a:endParaRPr lang="en-US" dirty="0">
              <a:solidFill>
                <a:srgbClr val="FF0000"/>
              </a:solidFill>
            </a:endParaRPr>
          </a:p>
        </p:txBody>
      </p:sp>
    </p:spTree>
    <p:extLst>
      <p:ext uri="{BB962C8B-B14F-4D97-AF65-F5344CB8AC3E}">
        <p14:creationId xmlns:p14="http://schemas.microsoft.com/office/powerpoint/2010/main" val="4467482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a:spLocks noChangeAspect="1"/>
          </p:cNvSpPr>
          <p:nvPr/>
        </p:nvSpPr>
        <p:spPr>
          <a:xfrm>
            <a:off x="4572000" y="4149100"/>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580140" y="4149100"/>
            <a:ext cx="180000" cy="180000"/>
          </a:xfrm>
          <a:prstGeom prst="ellipse">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6516270" y="4149100"/>
            <a:ext cx="180000" cy="180000"/>
          </a:xfrm>
          <a:prstGeom prst="ellipse">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012200" y="4941210"/>
            <a:ext cx="180000" cy="180000"/>
          </a:xfrm>
          <a:prstGeom prst="ellipse">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H="1">
            <a:off x="7452400" y="3733271"/>
            <a:ext cx="648000" cy="158422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54" name="Hexagon 53"/>
          <p:cNvSpPr/>
          <p:nvPr/>
        </p:nvSpPr>
        <p:spPr>
          <a:xfrm>
            <a:off x="7287598" y="3789050"/>
            <a:ext cx="576080" cy="504070"/>
          </a:xfrm>
          <a:prstGeom prst="hexagon">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236370" y="3501010"/>
            <a:ext cx="792110" cy="276999"/>
          </a:xfrm>
          <a:prstGeom prst="rect">
            <a:avLst/>
          </a:prstGeom>
          <a:noFill/>
        </p:spPr>
        <p:txBody>
          <a:bodyPr wrap="square" rtlCol="0">
            <a:spAutoFit/>
          </a:bodyPr>
          <a:lstStyle/>
          <a:p>
            <a:r>
              <a:rPr lang="en-US" sz="1200" dirty="0" err="1" smtClean="0"/>
              <a:t>IceCube</a:t>
            </a:r>
            <a:endParaRPr lang="en-US" sz="1200" dirty="0"/>
          </a:p>
        </p:txBody>
      </p:sp>
      <p:sp>
        <p:nvSpPr>
          <p:cNvPr id="269" name="Oval 268"/>
          <p:cNvSpPr>
            <a:spLocks/>
          </p:cNvSpPr>
          <p:nvPr/>
        </p:nvSpPr>
        <p:spPr>
          <a:xfrm>
            <a:off x="6714310" y="3789050"/>
            <a:ext cx="90000" cy="9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extBox 269"/>
          <p:cNvSpPr txBox="1"/>
          <p:nvPr/>
        </p:nvSpPr>
        <p:spPr>
          <a:xfrm>
            <a:off x="6142787" y="3532112"/>
            <a:ext cx="864120" cy="276999"/>
          </a:xfrm>
          <a:prstGeom prst="rect">
            <a:avLst/>
          </a:prstGeom>
          <a:noFill/>
        </p:spPr>
        <p:txBody>
          <a:bodyPr wrap="square" rtlCol="0">
            <a:spAutoFit/>
          </a:bodyPr>
          <a:lstStyle/>
          <a:p>
            <a:r>
              <a:rPr lang="en-US" sz="1200" dirty="0" smtClean="0"/>
              <a:t>Test Bed</a:t>
            </a:r>
            <a:endParaRPr lang="en-US" sz="1200" dirty="0"/>
          </a:p>
        </p:txBody>
      </p:sp>
      <p:sp>
        <p:nvSpPr>
          <p:cNvPr id="293" name="TextBox 292"/>
          <p:cNvSpPr txBox="1"/>
          <p:nvPr/>
        </p:nvSpPr>
        <p:spPr>
          <a:xfrm>
            <a:off x="6038560" y="535226"/>
            <a:ext cx="1640224" cy="861774"/>
          </a:xfrm>
          <a:prstGeom prst="rect">
            <a:avLst/>
          </a:prstGeom>
          <a:noFill/>
        </p:spPr>
        <p:txBody>
          <a:bodyPr wrap="square" rtlCol="0">
            <a:spAutoFit/>
          </a:bodyPr>
          <a:lstStyle/>
          <a:p>
            <a:r>
              <a:rPr lang="en-US" sz="3600" b="1" dirty="0" smtClean="0"/>
              <a:t>ARA37</a:t>
            </a:r>
          </a:p>
          <a:p>
            <a:r>
              <a:rPr lang="en-US" sz="1400" b="1" dirty="0" smtClean="0"/>
              <a:t>Rev 2/4/13</a:t>
            </a:r>
            <a:endParaRPr lang="en-US" sz="1400" b="1" dirty="0"/>
          </a:p>
        </p:txBody>
      </p:sp>
      <p:sp>
        <p:nvSpPr>
          <p:cNvPr id="116" name="Oval 115"/>
          <p:cNvSpPr>
            <a:spLocks noChangeAspect="1"/>
          </p:cNvSpPr>
          <p:nvPr/>
        </p:nvSpPr>
        <p:spPr>
          <a:xfrm>
            <a:off x="3619500" y="4162913"/>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2705100" y="4162913"/>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1781175" y="4162913"/>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2234045" y="4934438"/>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3231572" y="4934438"/>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4097482" y="4934438"/>
            <a:ext cx="180000" cy="180000"/>
          </a:xfrm>
          <a:prstGeom prst="ellipse">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2774373" y="5710725"/>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4610100" y="5710725"/>
            <a:ext cx="180000" cy="180000"/>
          </a:xfrm>
          <a:prstGeom prst="ellipse">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5531428" y="5710725"/>
            <a:ext cx="180000" cy="180000"/>
          </a:xfrm>
          <a:prstGeom prst="ellipse">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3675784" y="5710725"/>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5053446" y="4948292"/>
            <a:ext cx="180000" cy="180000"/>
          </a:xfrm>
          <a:prstGeom prst="ellipse">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a:spLocks noChangeAspect="1"/>
          </p:cNvSpPr>
          <p:nvPr/>
        </p:nvSpPr>
        <p:spPr>
          <a:xfrm>
            <a:off x="1296266" y="3245338"/>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a:spLocks noChangeAspect="1"/>
          </p:cNvSpPr>
          <p:nvPr/>
        </p:nvSpPr>
        <p:spPr>
          <a:xfrm>
            <a:off x="2224520" y="3245338"/>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a:spLocks noChangeAspect="1"/>
          </p:cNvSpPr>
          <p:nvPr/>
        </p:nvSpPr>
        <p:spPr>
          <a:xfrm>
            <a:off x="3145848" y="3245338"/>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a:spLocks noChangeAspect="1"/>
          </p:cNvSpPr>
          <p:nvPr/>
        </p:nvSpPr>
        <p:spPr>
          <a:xfrm>
            <a:off x="6443229" y="2504120"/>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5535758" y="2489688"/>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4559012" y="2483338"/>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3679248" y="2489688"/>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2723285" y="2489688"/>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a:off x="1808883" y="2489688"/>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a:off x="4115666" y="3245338"/>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a:spLocks noChangeAspect="1"/>
          </p:cNvSpPr>
          <p:nvPr/>
        </p:nvSpPr>
        <p:spPr>
          <a:xfrm>
            <a:off x="5057775" y="3245338"/>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a:spLocks noChangeAspect="1"/>
          </p:cNvSpPr>
          <p:nvPr/>
        </p:nvSpPr>
        <p:spPr>
          <a:xfrm>
            <a:off x="5979103" y="3245338"/>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a:spLocks noChangeAspect="1"/>
          </p:cNvSpPr>
          <p:nvPr/>
        </p:nvSpPr>
        <p:spPr>
          <a:xfrm>
            <a:off x="6893503" y="3245338"/>
            <a:ext cx="180000" cy="180000"/>
          </a:xfrm>
          <a:prstGeom prst="ellips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a:off x="2273011" y="1672125"/>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a:spLocks noChangeAspect="1"/>
          </p:cNvSpPr>
          <p:nvPr/>
        </p:nvSpPr>
        <p:spPr>
          <a:xfrm>
            <a:off x="3187412" y="1672125"/>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a:spLocks noChangeAspect="1"/>
          </p:cNvSpPr>
          <p:nvPr/>
        </p:nvSpPr>
        <p:spPr>
          <a:xfrm>
            <a:off x="4094885" y="1672125"/>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a:spLocks noChangeAspect="1"/>
          </p:cNvSpPr>
          <p:nvPr/>
        </p:nvSpPr>
        <p:spPr>
          <a:xfrm>
            <a:off x="5023139" y="1672125"/>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a:spLocks noChangeAspect="1"/>
          </p:cNvSpPr>
          <p:nvPr/>
        </p:nvSpPr>
        <p:spPr>
          <a:xfrm>
            <a:off x="5979102" y="1672125"/>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2695575" y="889488"/>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3637685" y="889488"/>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4565939" y="889488"/>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5514976" y="889488"/>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Arrow Connector 151"/>
          <p:cNvCxnSpPr>
            <a:stCxn id="122" idx="6"/>
            <a:endCxn id="125" idx="2"/>
          </p:cNvCxnSpPr>
          <p:nvPr/>
        </p:nvCxnSpPr>
        <p:spPr>
          <a:xfrm>
            <a:off x="2954373" y="5800725"/>
            <a:ext cx="721411"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2990879" y="5755766"/>
            <a:ext cx="722140" cy="369332"/>
          </a:xfrm>
          <a:prstGeom prst="rect">
            <a:avLst/>
          </a:prstGeom>
          <a:noFill/>
        </p:spPr>
        <p:txBody>
          <a:bodyPr wrap="square" rtlCol="0">
            <a:spAutoFit/>
          </a:bodyPr>
          <a:lstStyle/>
          <a:p>
            <a:r>
              <a:rPr lang="en-US" dirty="0" smtClean="0"/>
              <a:t>2 km</a:t>
            </a:r>
            <a:endParaRPr lang="en-US" dirty="0"/>
          </a:p>
        </p:txBody>
      </p:sp>
      <p:sp>
        <p:nvSpPr>
          <p:cNvPr id="159" name="Rectangle 158"/>
          <p:cNvSpPr/>
          <p:nvPr/>
        </p:nvSpPr>
        <p:spPr>
          <a:xfrm>
            <a:off x="6954982" y="4426527"/>
            <a:ext cx="145473" cy="11776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Connector 160"/>
          <p:cNvCxnSpPr>
            <a:endCxn id="159" idx="3"/>
          </p:cNvCxnSpPr>
          <p:nvPr/>
        </p:nvCxnSpPr>
        <p:spPr>
          <a:xfrm flipH="1">
            <a:off x="7100455" y="4066309"/>
            <a:ext cx="436418" cy="4191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59" idx="1"/>
            <a:endCxn id="36" idx="5"/>
          </p:cNvCxnSpPr>
          <p:nvPr/>
        </p:nvCxnSpPr>
        <p:spPr>
          <a:xfrm flipH="1" flipV="1">
            <a:off x="6669910" y="4302740"/>
            <a:ext cx="285072" cy="182669"/>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59" idx="1"/>
            <a:endCxn id="35" idx="6"/>
          </p:cNvCxnSpPr>
          <p:nvPr/>
        </p:nvCxnSpPr>
        <p:spPr>
          <a:xfrm flipH="1" flipV="1">
            <a:off x="5760140" y="4239100"/>
            <a:ext cx="1194842" cy="246309"/>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59" idx="1"/>
            <a:endCxn id="45" idx="6"/>
          </p:cNvCxnSpPr>
          <p:nvPr/>
        </p:nvCxnSpPr>
        <p:spPr>
          <a:xfrm flipH="1">
            <a:off x="6192200" y="4485409"/>
            <a:ext cx="762782" cy="54580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5327073" y="3913908"/>
            <a:ext cx="353291" cy="338554"/>
          </a:xfrm>
          <a:prstGeom prst="rect">
            <a:avLst/>
          </a:prstGeom>
          <a:noFill/>
        </p:spPr>
        <p:txBody>
          <a:bodyPr wrap="square" rtlCol="0">
            <a:spAutoFit/>
          </a:bodyPr>
          <a:lstStyle/>
          <a:p>
            <a:r>
              <a:rPr lang="en-US" sz="1600" b="1" dirty="0" smtClean="0"/>
              <a:t>3</a:t>
            </a:r>
            <a:endParaRPr lang="en-US" sz="1600" b="1" dirty="0"/>
          </a:p>
        </p:txBody>
      </p:sp>
      <p:sp>
        <p:nvSpPr>
          <p:cNvPr id="175" name="TextBox 174"/>
          <p:cNvSpPr txBox="1"/>
          <p:nvPr/>
        </p:nvSpPr>
        <p:spPr>
          <a:xfrm>
            <a:off x="6255327" y="3913909"/>
            <a:ext cx="353291" cy="338554"/>
          </a:xfrm>
          <a:prstGeom prst="rect">
            <a:avLst/>
          </a:prstGeom>
          <a:noFill/>
        </p:spPr>
        <p:txBody>
          <a:bodyPr wrap="square" rtlCol="0">
            <a:spAutoFit/>
          </a:bodyPr>
          <a:lstStyle/>
          <a:p>
            <a:r>
              <a:rPr lang="en-US" sz="1600" b="1" dirty="0" smtClean="0"/>
              <a:t>1</a:t>
            </a:r>
            <a:endParaRPr lang="en-US" sz="1600" b="1" dirty="0"/>
          </a:p>
        </p:txBody>
      </p:sp>
      <p:sp>
        <p:nvSpPr>
          <p:cNvPr id="176" name="TextBox 175"/>
          <p:cNvSpPr txBox="1"/>
          <p:nvPr/>
        </p:nvSpPr>
        <p:spPr>
          <a:xfrm>
            <a:off x="5749637" y="4696690"/>
            <a:ext cx="353291" cy="338554"/>
          </a:xfrm>
          <a:prstGeom prst="rect">
            <a:avLst/>
          </a:prstGeom>
          <a:noFill/>
        </p:spPr>
        <p:txBody>
          <a:bodyPr wrap="square" rtlCol="0">
            <a:spAutoFit/>
          </a:bodyPr>
          <a:lstStyle/>
          <a:p>
            <a:r>
              <a:rPr lang="en-US" sz="1600" b="1" dirty="0" smtClean="0"/>
              <a:t>2</a:t>
            </a:r>
            <a:endParaRPr lang="en-US" sz="1600" b="1" dirty="0"/>
          </a:p>
        </p:txBody>
      </p:sp>
      <p:sp>
        <p:nvSpPr>
          <p:cNvPr id="177" name="Oval 176"/>
          <p:cNvSpPr>
            <a:spLocks noChangeAspect="1"/>
          </p:cNvSpPr>
          <p:nvPr/>
        </p:nvSpPr>
        <p:spPr>
          <a:xfrm>
            <a:off x="594213" y="1672125"/>
            <a:ext cx="180000" cy="180000"/>
          </a:xfrm>
          <a:prstGeom prst="ellipse">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78" name="Oval 177"/>
          <p:cNvSpPr>
            <a:spLocks noChangeAspect="1"/>
          </p:cNvSpPr>
          <p:nvPr/>
        </p:nvSpPr>
        <p:spPr>
          <a:xfrm>
            <a:off x="594213" y="889488"/>
            <a:ext cx="180000" cy="180000"/>
          </a:xfrm>
          <a:prstGeom prst="ellipse">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a:off x="805349" y="720436"/>
            <a:ext cx="1437301" cy="584775"/>
          </a:xfrm>
          <a:prstGeom prst="rect">
            <a:avLst/>
          </a:prstGeom>
          <a:noFill/>
        </p:spPr>
        <p:txBody>
          <a:bodyPr wrap="square" rtlCol="0">
            <a:spAutoFit/>
          </a:bodyPr>
          <a:lstStyle/>
          <a:p>
            <a:r>
              <a:rPr lang="en-US" sz="1600" dirty="0" smtClean="0"/>
              <a:t>Deployed ARA Station</a:t>
            </a:r>
            <a:endParaRPr lang="en-US" sz="1600" dirty="0"/>
          </a:p>
        </p:txBody>
      </p:sp>
      <p:sp>
        <p:nvSpPr>
          <p:cNvPr id="180" name="TextBox 179"/>
          <p:cNvSpPr txBox="1"/>
          <p:nvPr/>
        </p:nvSpPr>
        <p:spPr>
          <a:xfrm>
            <a:off x="698642" y="1471125"/>
            <a:ext cx="1450307" cy="584775"/>
          </a:xfrm>
          <a:prstGeom prst="rect">
            <a:avLst/>
          </a:prstGeom>
          <a:noFill/>
        </p:spPr>
        <p:txBody>
          <a:bodyPr wrap="square" rtlCol="0">
            <a:spAutoFit/>
          </a:bodyPr>
          <a:lstStyle/>
          <a:p>
            <a:r>
              <a:rPr lang="en-US" sz="1600" dirty="0" smtClean="0">
                <a:solidFill>
                  <a:srgbClr val="7030A0"/>
                </a:solidFill>
              </a:rPr>
              <a:t>Planned ARA Station 13/14</a:t>
            </a:r>
            <a:endParaRPr lang="en-US" sz="1600" dirty="0">
              <a:solidFill>
                <a:srgbClr val="7030A0"/>
              </a:solidFill>
            </a:endParaRPr>
          </a:p>
        </p:txBody>
      </p:sp>
      <p:sp>
        <p:nvSpPr>
          <p:cNvPr id="193" name="Rectangle 192"/>
          <p:cNvSpPr/>
          <p:nvPr/>
        </p:nvSpPr>
        <p:spPr>
          <a:xfrm>
            <a:off x="8316520" y="3778009"/>
            <a:ext cx="360050" cy="1359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p:cNvSpPr txBox="1"/>
          <p:nvPr/>
        </p:nvSpPr>
        <p:spPr>
          <a:xfrm>
            <a:off x="7073503" y="5317491"/>
            <a:ext cx="792110" cy="276999"/>
          </a:xfrm>
          <a:prstGeom prst="rect">
            <a:avLst/>
          </a:prstGeom>
          <a:noFill/>
        </p:spPr>
        <p:txBody>
          <a:bodyPr wrap="square" rtlCol="0">
            <a:spAutoFit/>
          </a:bodyPr>
          <a:lstStyle/>
          <a:p>
            <a:r>
              <a:rPr lang="en-US" sz="1200" dirty="0" err="1" smtClean="0"/>
              <a:t>Skiway</a:t>
            </a:r>
            <a:endParaRPr lang="en-US" sz="1200" dirty="0"/>
          </a:p>
        </p:txBody>
      </p:sp>
      <p:sp>
        <p:nvSpPr>
          <p:cNvPr id="198" name="TextBox 197"/>
          <p:cNvSpPr txBox="1"/>
          <p:nvPr/>
        </p:nvSpPr>
        <p:spPr>
          <a:xfrm>
            <a:off x="8244510" y="3879050"/>
            <a:ext cx="648090" cy="646331"/>
          </a:xfrm>
          <a:prstGeom prst="rect">
            <a:avLst/>
          </a:prstGeom>
          <a:noFill/>
        </p:spPr>
        <p:txBody>
          <a:bodyPr wrap="square" rtlCol="0">
            <a:spAutoFit/>
          </a:bodyPr>
          <a:lstStyle/>
          <a:p>
            <a:r>
              <a:rPr lang="en-US" sz="1200" dirty="0" smtClean="0"/>
              <a:t>South Pole Station</a:t>
            </a:r>
            <a:endParaRPr lang="en-US" sz="1200" dirty="0"/>
          </a:p>
        </p:txBody>
      </p:sp>
      <p:sp>
        <p:nvSpPr>
          <p:cNvPr id="199" name="Oval 198"/>
          <p:cNvSpPr>
            <a:spLocks noChangeAspect="1"/>
          </p:cNvSpPr>
          <p:nvPr/>
        </p:nvSpPr>
        <p:spPr>
          <a:xfrm>
            <a:off x="8460540" y="3625271"/>
            <a:ext cx="108000" cy="108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4382366" y="5462171"/>
            <a:ext cx="353291" cy="338554"/>
          </a:xfrm>
          <a:prstGeom prst="rect">
            <a:avLst/>
          </a:prstGeom>
          <a:noFill/>
        </p:spPr>
        <p:txBody>
          <a:bodyPr wrap="square" rtlCol="0">
            <a:spAutoFit/>
          </a:bodyPr>
          <a:lstStyle/>
          <a:p>
            <a:r>
              <a:rPr lang="en-US" sz="1600" b="1" dirty="0" smtClean="0"/>
              <a:t>5</a:t>
            </a:r>
            <a:endParaRPr lang="en-US" sz="1600" b="1" dirty="0"/>
          </a:p>
        </p:txBody>
      </p:sp>
      <p:sp>
        <p:nvSpPr>
          <p:cNvPr id="66" name="TextBox 65"/>
          <p:cNvSpPr txBox="1"/>
          <p:nvPr/>
        </p:nvSpPr>
        <p:spPr>
          <a:xfrm>
            <a:off x="5237775" y="5462171"/>
            <a:ext cx="353291" cy="338554"/>
          </a:xfrm>
          <a:prstGeom prst="rect">
            <a:avLst/>
          </a:prstGeom>
          <a:noFill/>
        </p:spPr>
        <p:txBody>
          <a:bodyPr wrap="square" rtlCol="0">
            <a:spAutoFit/>
          </a:bodyPr>
          <a:lstStyle/>
          <a:p>
            <a:r>
              <a:rPr lang="en-US" sz="1600" b="1" dirty="0" smtClean="0"/>
              <a:t>4</a:t>
            </a:r>
            <a:endParaRPr lang="en-US" sz="1600" b="1" dirty="0"/>
          </a:p>
        </p:txBody>
      </p:sp>
      <p:sp>
        <p:nvSpPr>
          <p:cNvPr id="67" name="TextBox 66"/>
          <p:cNvSpPr txBox="1"/>
          <p:nvPr/>
        </p:nvSpPr>
        <p:spPr>
          <a:xfrm>
            <a:off x="3637686" y="4686549"/>
            <a:ext cx="571390" cy="338554"/>
          </a:xfrm>
          <a:prstGeom prst="rect">
            <a:avLst/>
          </a:prstGeom>
          <a:noFill/>
        </p:spPr>
        <p:txBody>
          <a:bodyPr wrap="square" rtlCol="0">
            <a:spAutoFit/>
          </a:bodyPr>
          <a:lstStyle/>
          <a:p>
            <a:r>
              <a:rPr lang="en-US" sz="1600" b="1" dirty="0" smtClean="0"/>
              <a:t>7 (?)</a:t>
            </a:r>
            <a:endParaRPr lang="en-US" sz="1600" b="1" dirty="0"/>
          </a:p>
        </p:txBody>
      </p:sp>
      <p:sp>
        <p:nvSpPr>
          <p:cNvPr id="68" name="TextBox 67"/>
          <p:cNvSpPr txBox="1"/>
          <p:nvPr/>
        </p:nvSpPr>
        <p:spPr>
          <a:xfrm>
            <a:off x="4790100" y="4696690"/>
            <a:ext cx="353291" cy="338554"/>
          </a:xfrm>
          <a:prstGeom prst="rect">
            <a:avLst/>
          </a:prstGeom>
          <a:noFill/>
        </p:spPr>
        <p:txBody>
          <a:bodyPr wrap="square" rtlCol="0">
            <a:spAutoFit/>
          </a:bodyPr>
          <a:lstStyle/>
          <a:p>
            <a:r>
              <a:rPr lang="en-US" sz="1600" b="1" dirty="0" smtClean="0"/>
              <a:t>6</a:t>
            </a:r>
            <a:endParaRPr lang="en-US" sz="1600" b="1" dirty="0"/>
          </a:p>
        </p:txBody>
      </p:sp>
      <p:cxnSp>
        <p:nvCxnSpPr>
          <p:cNvPr id="70" name="Straight Connector 69"/>
          <p:cNvCxnSpPr>
            <a:stCxn id="45" idx="3"/>
            <a:endCxn id="124" idx="7"/>
          </p:cNvCxnSpPr>
          <p:nvPr/>
        </p:nvCxnSpPr>
        <p:spPr>
          <a:xfrm flipH="1">
            <a:off x="5685068" y="5094850"/>
            <a:ext cx="353492" cy="642235"/>
          </a:xfrm>
          <a:prstGeom prst="line">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24" idx="2"/>
            <a:endCxn id="123" idx="6"/>
          </p:cNvCxnSpPr>
          <p:nvPr/>
        </p:nvCxnSpPr>
        <p:spPr>
          <a:xfrm flipH="1">
            <a:off x="4790100" y="5800725"/>
            <a:ext cx="741328" cy="0"/>
          </a:xfrm>
          <a:prstGeom prst="line">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5" idx="3"/>
          </p:cNvCxnSpPr>
          <p:nvPr/>
        </p:nvCxnSpPr>
        <p:spPr>
          <a:xfrm flipH="1">
            <a:off x="5188510" y="4302740"/>
            <a:ext cx="417990" cy="645552"/>
          </a:xfrm>
          <a:prstGeom prst="line">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684213" y="4696689"/>
            <a:ext cx="359297" cy="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707871" y="5317491"/>
            <a:ext cx="372358" cy="0"/>
          </a:xfrm>
          <a:prstGeom prst="line">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043510" y="4404301"/>
            <a:ext cx="1164431" cy="584775"/>
          </a:xfrm>
          <a:prstGeom prst="rect">
            <a:avLst/>
          </a:prstGeom>
          <a:noFill/>
        </p:spPr>
        <p:txBody>
          <a:bodyPr wrap="square" rtlCol="0">
            <a:spAutoFit/>
          </a:bodyPr>
          <a:lstStyle/>
          <a:p>
            <a:r>
              <a:rPr lang="en-US" sz="1600" dirty="0" smtClean="0"/>
              <a:t>Deployed Cabling</a:t>
            </a:r>
            <a:endParaRPr lang="en-US" sz="1600" dirty="0"/>
          </a:p>
        </p:txBody>
      </p:sp>
      <p:sp>
        <p:nvSpPr>
          <p:cNvPr id="85" name="TextBox 84"/>
          <p:cNvSpPr txBox="1"/>
          <p:nvPr/>
        </p:nvSpPr>
        <p:spPr>
          <a:xfrm>
            <a:off x="967219" y="5025103"/>
            <a:ext cx="1728356" cy="584775"/>
          </a:xfrm>
          <a:prstGeom prst="rect">
            <a:avLst/>
          </a:prstGeom>
          <a:noFill/>
        </p:spPr>
        <p:txBody>
          <a:bodyPr wrap="square" rtlCol="0">
            <a:spAutoFit/>
          </a:bodyPr>
          <a:lstStyle/>
          <a:p>
            <a:r>
              <a:rPr lang="en-US" sz="1600" dirty="0" smtClean="0">
                <a:solidFill>
                  <a:srgbClr val="7030A0"/>
                </a:solidFill>
              </a:rPr>
              <a:t>Planned 13/14 Cabling</a:t>
            </a:r>
            <a:endParaRPr lang="en-US" sz="1600" dirty="0">
              <a:solidFill>
                <a:srgbClr val="7030A0"/>
              </a:solidFill>
            </a:endParaRPr>
          </a:p>
        </p:txBody>
      </p:sp>
      <p:sp>
        <p:nvSpPr>
          <p:cNvPr id="79" name="TextBox 78"/>
          <p:cNvSpPr txBox="1"/>
          <p:nvPr/>
        </p:nvSpPr>
        <p:spPr>
          <a:xfrm>
            <a:off x="6893806" y="4485409"/>
            <a:ext cx="685127" cy="338554"/>
          </a:xfrm>
          <a:prstGeom prst="rect">
            <a:avLst/>
          </a:prstGeom>
          <a:noFill/>
        </p:spPr>
        <p:txBody>
          <a:bodyPr wrap="square" rtlCol="0">
            <a:spAutoFit/>
          </a:bodyPr>
          <a:lstStyle/>
          <a:p>
            <a:r>
              <a:rPr lang="en-US" sz="1600" b="1" dirty="0" smtClean="0"/>
              <a:t>WT3</a:t>
            </a:r>
            <a:endParaRPr lang="en-US" sz="1600" b="1" dirty="0"/>
          </a:p>
        </p:txBody>
      </p:sp>
      <p:cxnSp>
        <p:nvCxnSpPr>
          <p:cNvPr id="82" name="Straight Connector 81"/>
          <p:cNvCxnSpPr/>
          <p:nvPr/>
        </p:nvCxnSpPr>
        <p:spPr>
          <a:xfrm flipH="1">
            <a:off x="4295666" y="5025103"/>
            <a:ext cx="741328" cy="0"/>
          </a:xfrm>
          <a:prstGeom prst="line">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6957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74638"/>
            <a:ext cx="4333011" cy="567512"/>
          </a:xfrm>
        </p:spPr>
        <p:txBody>
          <a:bodyPr>
            <a:normAutofit fontScale="90000"/>
          </a:bodyPr>
          <a:lstStyle/>
          <a:p>
            <a:r>
              <a:rPr lang="en-US" dirty="0" smtClean="0"/>
              <a:t>ARA- Collaboration</a:t>
            </a:r>
            <a:endParaRPr lang="en-US" dirty="0"/>
          </a:p>
        </p:txBody>
      </p:sp>
      <p:pic>
        <p:nvPicPr>
          <p:cNvPr id="4" name="Picture 3"/>
          <p:cNvPicPr>
            <a:picLocks noChangeAspect="1"/>
          </p:cNvPicPr>
          <p:nvPr/>
        </p:nvPicPr>
        <p:blipFill>
          <a:blip r:embed="rId2"/>
          <a:stretch>
            <a:fillRect/>
          </a:stretch>
        </p:blipFill>
        <p:spPr>
          <a:xfrm>
            <a:off x="2306623" y="1851041"/>
            <a:ext cx="5115171" cy="2827595"/>
          </a:xfrm>
          <a:prstGeom prst="rect">
            <a:avLst/>
          </a:prstGeom>
        </p:spPr>
      </p:pic>
      <p:pic>
        <p:nvPicPr>
          <p:cNvPr id="5" name="Picture 4" descr="Screen shot 2012-02-05 at 11.04.57 AM.png"/>
          <p:cNvPicPr>
            <a:picLocks noChangeAspect="1"/>
          </p:cNvPicPr>
          <p:nvPr/>
        </p:nvPicPr>
        <p:blipFill>
          <a:blip r:embed="rId3"/>
          <a:stretch>
            <a:fillRect/>
          </a:stretch>
        </p:blipFill>
        <p:spPr>
          <a:xfrm>
            <a:off x="5080667" y="378745"/>
            <a:ext cx="1728263" cy="986286"/>
          </a:xfrm>
          <a:prstGeom prst="rect">
            <a:avLst/>
          </a:prstGeom>
        </p:spPr>
      </p:pic>
      <p:sp>
        <p:nvSpPr>
          <p:cNvPr id="3" name="Content Placeholder 2"/>
          <p:cNvSpPr>
            <a:spLocks noGrp="1"/>
          </p:cNvSpPr>
          <p:nvPr>
            <p:ph idx="1"/>
          </p:nvPr>
        </p:nvSpPr>
        <p:spPr>
          <a:xfrm>
            <a:off x="241300" y="1144310"/>
            <a:ext cx="3719067" cy="2162871"/>
          </a:xfrm>
        </p:spPr>
        <p:txBody>
          <a:bodyPr>
            <a:normAutofit/>
          </a:bodyPr>
          <a:lstStyle/>
          <a:p>
            <a:r>
              <a:rPr lang="en-US" sz="2400" dirty="0" smtClean="0"/>
              <a:t>ARA is an international Collaboration</a:t>
            </a:r>
          </a:p>
          <a:p>
            <a:pPr lvl="1"/>
            <a:r>
              <a:rPr lang="en-US" sz="2000" dirty="0" smtClean="0"/>
              <a:t>14 institutions</a:t>
            </a:r>
          </a:p>
          <a:p>
            <a:pPr lvl="1"/>
            <a:r>
              <a:rPr lang="en-US" sz="2000" dirty="0" smtClean="0"/>
              <a:t>~50 authors </a:t>
            </a:r>
            <a:r>
              <a:rPr lang="en-US" sz="2400" dirty="0" smtClean="0"/>
              <a:t> </a:t>
            </a:r>
          </a:p>
          <a:p>
            <a:pPr>
              <a:buNone/>
            </a:pPr>
            <a:r>
              <a:rPr lang="en-US" sz="2400" dirty="0" smtClean="0"/>
              <a:t>. </a:t>
            </a:r>
            <a:endParaRPr lang="en-US" sz="2400" dirty="0"/>
          </a:p>
        </p:txBody>
      </p:sp>
      <p:pic>
        <p:nvPicPr>
          <p:cNvPr id="7" name="Picture 6"/>
          <p:cNvPicPr>
            <a:picLocks noChangeAspect="1"/>
          </p:cNvPicPr>
          <p:nvPr/>
        </p:nvPicPr>
        <p:blipFill>
          <a:blip r:embed="rId4"/>
          <a:stretch>
            <a:fillRect/>
          </a:stretch>
        </p:blipFill>
        <p:spPr>
          <a:xfrm>
            <a:off x="4155707" y="5107169"/>
            <a:ext cx="1116443" cy="1122025"/>
          </a:xfrm>
          <a:prstGeom prst="rect">
            <a:avLst/>
          </a:prstGeom>
        </p:spPr>
      </p:pic>
      <p:pic>
        <p:nvPicPr>
          <p:cNvPr id="8" name="Picture 7"/>
          <p:cNvPicPr>
            <a:picLocks noChangeAspect="1"/>
          </p:cNvPicPr>
          <p:nvPr/>
        </p:nvPicPr>
        <p:blipFill>
          <a:blip r:embed="rId5"/>
          <a:stretch>
            <a:fillRect/>
          </a:stretch>
        </p:blipFill>
        <p:spPr>
          <a:xfrm>
            <a:off x="480327" y="5337886"/>
            <a:ext cx="911483" cy="911483"/>
          </a:xfrm>
          <a:prstGeom prst="rect">
            <a:avLst/>
          </a:prstGeom>
        </p:spPr>
      </p:pic>
      <p:pic>
        <p:nvPicPr>
          <p:cNvPr id="9" name="Picture 8"/>
          <p:cNvPicPr>
            <a:picLocks noChangeAspect="1"/>
          </p:cNvPicPr>
          <p:nvPr/>
        </p:nvPicPr>
        <p:blipFill>
          <a:blip r:embed="rId6"/>
          <a:stretch>
            <a:fillRect/>
          </a:stretch>
        </p:blipFill>
        <p:spPr>
          <a:xfrm>
            <a:off x="385665" y="2979683"/>
            <a:ext cx="2423320" cy="1001767"/>
          </a:xfrm>
          <a:prstGeom prst="rect">
            <a:avLst/>
          </a:prstGeom>
        </p:spPr>
      </p:pic>
      <p:pic>
        <p:nvPicPr>
          <p:cNvPr id="10" name="Picture 9"/>
          <p:cNvPicPr>
            <a:picLocks noChangeAspect="1"/>
          </p:cNvPicPr>
          <p:nvPr/>
        </p:nvPicPr>
        <p:blipFill>
          <a:blip r:embed="rId7"/>
          <a:stretch>
            <a:fillRect/>
          </a:stretch>
        </p:blipFill>
        <p:spPr>
          <a:xfrm>
            <a:off x="6560166" y="4349470"/>
            <a:ext cx="2583834" cy="897542"/>
          </a:xfrm>
          <a:prstGeom prst="rect">
            <a:avLst/>
          </a:prstGeom>
        </p:spPr>
      </p:pic>
      <p:pic>
        <p:nvPicPr>
          <p:cNvPr id="12" name="Picture 11"/>
          <p:cNvPicPr>
            <a:picLocks noChangeAspect="1"/>
          </p:cNvPicPr>
          <p:nvPr/>
        </p:nvPicPr>
        <p:blipFill>
          <a:blip r:embed="rId8"/>
          <a:stretch>
            <a:fillRect/>
          </a:stretch>
        </p:blipFill>
        <p:spPr>
          <a:xfrm>
            <a:off x="6894375" y="456782"/>
            <a:ext cx="2125609" cy="770736"/>
          </a:xfrm>
          <a:prstGeom prst="rect">
            <a:avLst/>
          </a:prstGeom>
        </p:spPr>
      </p:pic>
      <p:pic>
        <p:nvPicPr>
          <p:cNvPr id="13" name="Picture 12"/>
          <p:cNvPicPr>
            <a:picLocks noChangeAspect="1"/>
          </p:cNvPicPr>
          <p:nvPr/>
        </p:nvPicPr>
        <p:blipFill>
          <a:blip r:embed="rId9"/>
          <a:stretch>
            <a:fillRect/>
          </a:stretch>
        </p:blipFill>
        <p:spPr>
          <a:xfrm>
            <a:off x="6608696" y="5247012"/>
            <a:ext cx="2286669" cy="676125"/>
          </a:xfrm>
          <a:prstGeom prst="rect">
            <a:avLst/>
          </a:prstGeom>
        </p:spPr>
      </p:pic>
      <p:pic>
        <p:nvPicPr>
          <p:cNvPr id="14" name="Picture 13" descr="Screen shot 2012-02-05 at 9.35.03 PM.png"/>
          <p:cNvPicPr>
            <a:picLocks noChangeAspect="1"/>
          </p:cNvPicPr>
          <p:nvPr/>
        </p:nvPicPr>
        <p:blipFill>
          <a:blip r:embed="rId10"/>
          <a:stretch>
            <a:fillRect/>
          </a:stretch>
        </p:blipFill>
        <p:spPr>
          <a:xfrm>
            <a:off x="280335" y="4275280"/>
            <a:ext cx="2560938" cy="535581"/>
          </a:xfrm>
          <a:prstGeom prst="rect">
            <a:avLst/>
          </a:prstGeom>
        </p:spPr>
      </p:pic>
      <p:pic>
        <p:nvPicPr>
          <p:cNvPr id="6" name="Picture 5"/>
          <p:cNvPicPr>
            <a:picLocks noChangeAspect="1"/>
          </p:cNvPicPr>
          <p:nvPr/>
        </p:nvPicPr>
        <p:blipFill>
          <a:blip r:embed="rId11"/>
          <a:stretch>
            <a:fillRect/>
          </a:stretch>
        </p:blipFill>
        <p:spPr>
          <a:xfrm>
            <a:off x="1588093" y="5348647"/>
            <a:ext cx="1153934" cy="1084349"/>
          </a:xfrm>
          <a:prstGeom prst="rect">
            <a:avLst/>
          </a:prstGeom>
        </p:spPr>
      </p:pic>
      <p:pic>
        <p:nvPicPr>
          <p:cNvPr id="15" name="Picture 14" descr="Screen shot 2012-02-05 at 9.37.59 PM.png"/>
          <p:cNvPicPr>
            <a:picLocks noChangeAspect="1"/>
          </p:cNvPicPr>
          <p:nvPr/>
        </p:nvPicPr>
        <p:blipFill>
          <a:blip r:embed="rId12"/>
          <a:stretch>
            <a:fillRect/>
          </a:stretch>
        </p:blipFill>
        <p:spPr>
          <a:xfrm>
            <a:off x="6846251" y="1488752"/>
            <a:ext cx="2173733" cy="724578"/>
          </a:xfrm>
          <a:prstGeom prst="rect">
            <a:avLst/>
          </a:prstGeom>
        </p:spPr>
      </p:pic>
      <p:pic>
        <p:nvPicPr>
          <p:cNvPr id="16" name="Picture 15" descr="Screen shot 2012-02-05 at 10.18.56 PM.png"/>
          <p:cNvPicPr>
            <a:picLocks noChangeAspect="1"/>
          </p:cNvPicPr>
          <p:nvPr/>
        </p:nvPicPr>
        <p:blipFill>
          <a:blip r:embed="rId13"/>
          <a:stretch>
            <a:fillRect/>
          </a:stretch>
        </p:blipFill>
        <p:spPr>
          <a:xfrm>
            <a:off x="5810986" y="6067933"/>
            <a:ext cx="3073597" cy="730126"/>
          </a:xfrm>
          <a:prstGeom prst="rect">
            <a:avLst/>
          </a:prstGeom>
        </p:spPr>
      </p:pic>
      <p:pic>
        <p:nvPicPr>
          <p:cNvPr id="17" name="Picture 16"/>
          <p:cNvPicPr>
            <a:picLocks noChangeAspect="1"/>
          </p:cNvPicPr>
          <p:nvPr/>
        </p:nvPicPr>
        <p:blipFill>
          <a:blip r:embed="rId14"/>
          <a:stretch>
            <a:fillRect/>
          </a:stretch>
        </p:blipFill>
        <p:spPr>
          <a:xfrm>
            <a:off x="2846468" y="5247012"/>
            <a:ext cx="1179988" cy="1087019"/>
          </a:xfrm>
          <a:prstGeom prst="rect">
            <a:avLst/>
          </a:prstGeom>
        </p:spPr>
      </p:pic>
    </p:spTree>
    <p:extLst>
      <p:ext uri="{BB962C8B-B14F-4D97-AF65-F5344CB8AC3E}">
        <p14:creationId xmlns:p14="http://schemas.microsoft.com/office/powerpoint/2010/main" val="15245388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DM-Ice</a:t>
            </a:r>
            <a:endParaRPr lang="en-US" dirty="0"/>
          </a:p>
        </p:txBody>
      </p:sp>
    </p:spTree>
    <p:extLst>
      <p:ext uri="{BB962C8B-B14F-4D97-AF65-F5344CB8AC3E}">
        <p14:creationId xmlns:p14="http://schemas.microsoft.com/office/powerpoint/2010/main" val="4025430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TotalTime>
  <Words>1204</Words>
  <Application>Microsoft Macintosh PowerPoint</Application>
  <PresentationFormat>On-screen Show (4:3)</PresentationFormat>
  <Paragraphs>212</Paragraphs>
  <Slides>15</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Office Theme</vt:lpstr>
      <vt:lpstr>Equation</vt:lpstr>
      <vt:lpstr>Microsoft Equation</vt:lpstr>
      <vt:lpstr>Askaryan Radio Array</vt:lpstr>
      <vt:lpstr>PowerPoint Presentation</vt:lpstr>
      <vt:lpstr>Neutrinos as messengers</vt:lpstr>
      <vt:lpstr>PowerPoint Presentation</vt:lpstr>
      <vt:lpstr>PowerPoint Presentation</vt:lpstr>
      <vt:lpstr>PowerPoint Presentation</vt:lpstr>
      <vt:lpstr>PowerPoint Presentation</vt:lpstr>
      <vt:lpstr>ARA- Collaboration</vt:lpstr>
      <vt:lpstr>DM-Ice</vt:lpstr>
      <vt:lpstr>A World of Dark Matter Searches</vt:lpstr>
      <vt:lpstr>Addressing Potential  Instrumental Effects</vt:lpstr>
      <vt:lpstr>DM-Ice Phases</vt:lpstr>
      <vt:lpstr>DM-Ice17 (Phase I)</vt:lpstr>
      <vt:lpstr>DM-Ice250 (Phase II and III)</vt:lpstr>
      <vt:lpstr>DM-Ice Collaboration</vt:lpstr>
    </vt:vector>
  </TitlesOfParts>
  <Company>UW-Madison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Askaryan Radio Array</dc:title>
  <dc:creator>Michael DuVernois</dc:creator>
  <cp:lastModifiedBy>Michael DuVernois</cp:lastModifiedBy>
  <cp:revision>1</cp:revision>
  <dcterms:created xsi:type="dcterms:W3CDTF">2014-05-20T19:03:57Z</dcterms:created>
  <dcterms:modified xsi:type="dcterms:W3CDTF">2014-05-20T19:10:03Z</dcterms:modified>
</cp:coreProperties>
</file>