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75" r:id="rId3"/>
    <p:sldMasterId id="2147483688" r:id="rId4"/>
    <p:sldMasterId id="2147483702" r:id="rId5"/>
    <p:sldMasterId id="2147483715" r:id="rId6"/>
  </p:sldMasterIdLst>
  <p:notesMasterIdLst>
    <p:notesMasterId r:id="rId76"/>
  </p:notesMasterIdLst>
  <p:handoutMasterIdLst>
    <p:handoutMasterId r:id="rId77"/>
  </p:handoutMasterIdLst>
  <p:sldIdLst>
    <p:sldId id="562" r:id="rId7"/>
    <p:sldId id="781" r:id="rId8"/>
    <p:sldId id="650" r:id="rId9"/>
    <p:sldId id="780" r:id="rId10"/>
    <p:sldId id="731" r:id="rId11"/>
    <p:sldId id="648" r:id="rId12"/>
    <p:sldId id="782" r:id="rId13"/>
    <p:sldId id="634" r:id="rId14"/>
    <p:sldId id="635" r:id="rId15"/>
    <p:sldId id="651" r:id="rId16"/>
    <p:sldId id="636" r:id="rId17"/>
    <p:sldId id="743" r:id="rId18"/>
    <p:sldId id="621" r:id="rId19"/>
    <p:sldId id="486" r:id="rId20"/>
    <p:sldId id="619" r:id="rId21"/>
    <p:sldId id="623" r:id="rId22"/>
    <p:sldId id="624" r:id="rId23"/>
    <p:sldId id="652" r:id="rId24"/>
    <p:sldId id="684" r:id="rId25"/>
    <p:sldId id="736" r:id="rId26"/>
    <p:sldId id="741" r:id="rId27"/>
    <p:sldId id="742" r:id="rId28"/>
    <p:sldId id="630" r:id="rId29"/>
    <p:sldId id="702" r:id="rId30"/>
    <p:sldId id="675" r:id="rId31"/>
    <p:sldId id="640" r:id="rId32"/>
    <p:sldId id="645" r:id="rId33"/>
    <p:sldId id="355" r:id="rId34"/>
    <p:sldId id="356" r:id="rId35"/>
    <p:sldId id="357" r:id="rId36"/>
    <p:sldId id="358" r:id="rId37"/>
    <p:sldId id="359" r:id="rId38"/>
    <p:sldId id="360" r:id="rId39"/>
    <p:sldId id="300" r:id="rId40"/>
    <p:sldId id="676" r:id="rId41"/>
    <p:sldId id="704" r:id="rId42"/>
    <p:sldId id="763" r:id="rId43"/>
    <p:sldId id="766" r:id="rId44"/>
    <p:sldId id="765" r:id="rId45"/>
    <p:sldId id="582" r:id="rId46"/>
    <p:sldId id="612" r:id="rId47"/>
    <p:sldId id="594" r:id="rId48"/>
    <p:sldId id="744" r:id="rId49"/>
    <p:sldId id="599" r:id="rId50"/>
    <p:sldId id="678" r:id="rId51"/>
    <p:sldId id="647" r:id="rId52"/>
    <p:sldId id="646" r:id="rId53"/>
    <p:sldId id="746" r:id="rId54"/>
    <p:sldId id="756" r:id="rId55"/>
    <p:sldId id="767" r:id="rId56"/>
    <p:sldId id="768" r:id="rId57"/>
    <p:sldId id="750" r:id="rId58"/>
    <p:sldId id="751" r:id="rId59"/>
    <p:sldId id="600" r:id="rId60"/>
    <p:sldId id="753" r:id="rId61"/>
    <p:sldId id="754" r:id="rId62"/>
    <p:sldId id="679" r:id="rId63"/>
    <p:sldId id="757" r:id="rId64"/>
    <p:sldId id="772" r:id="rId65"/>
    <p:sldId id="759" r:id="rId66"/>
    <p:sldId id="706" r:id="rId67"/>
    <p:sldId id="707" r:id="rId68"/>
    <p:sldId id="758" r:id="rId69"/>
    <p:sldId id="773" r:id="rId70"/>
    <p:sldId id="774" r:id="rId71"/>
    <p:sldId id="776" r:id="rId72"/>
    <p:sldId id="777" r:id="rId73"/>
    <p:sldId id="779" r:id="rId74"/>
    <p:sldId id="778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91919"/>
    <a:srgbClr val="333333"/>
    <a:srgbClr val="4C4C4C"/>
    <a:srgbClr val="CCCCCC"/>
    <a:srgbClr val="E6E6E6"/>
    <a:srgbClr val="FF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2787"/>
    <p:restoredTop sz="90929"/>
  </p:normalViewPr>
  <p:slideViewPr>
    <p:cSldViewPr>
      <p:cViewPr varScale="1">
        <p:scale>
          <a:sx n="68" d="100"/>
          <a:sy n="68" d="100"/>
        </p:scale>
        <p:origin x="1848" y="54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6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5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EFF6A2-E509-694F-A59F-7A9AC3FEAF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1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378ABB-E36A-8F41-8C91-0D3E9052DF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35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FC15A-15B0-F248-8933-3154C556458B}" type="slidenum">
              <a:rPr lang="en-US"/>
              <a:pPr/>
              <a:t>1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38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041E8E-27FF-CA49-8490-ADE83E33D3AD}" type="slidenum">
              <a:rPr lang="en-US"/>
              <a:pPr/>
              <a:t>13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9FEC6-C903-1D4A-9B34-D54CE024D35A}" type="slidenum">
              <a:rPr lang="en-US"/>
              <a:pPr/>
              <a:t>14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00AF0-F7D3-F148-825F-9A8DCED2A859}" type="slidenum">
              <a:rPr lang="en-US"/>
              <a:pPr/>
              <a:t>15</a:t>
            </a:fld>
            <a:endParaRPr lang="en-US"/>
          </a:p>
        </p:txBody>
      </p:sp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07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4C75C-75FB-9749-A715-BD3C6D92651B}" type="slidenum">
              <a:rPr lang="en-US"/>
              <a:pPr/>
              <a:t>16</a:t>
            </a:fld>
            <a:endParaRPr lang="en-US"/>
          </a:p>
        </p:txBody>
      </p:sp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57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D2CB7-452C-A244-9E9B-47BFB165C070}" type="slidenum">
              <a:rPr lang="en-US"/>
              <a:pPr/>
              <a:t>17</a:t>
            </a:fld>
            <a:endParaRPr 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20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108F8-CDA0-2B40-9945-A112E453123F}" type="slidenum">
              <a:rPr lang="en-US"/>
              <a:pPr/>
              <a:t>18</a:t>
            </a:fld>
            <a:endParaRPr lang="en-US"/>
          </a:p>
        </p:txBody>
      </p:sp>
      <p:sp>
        <p:nvSpPr>
          <p:cNvPr id="106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Cosmic rays are charged particles (protons or heavier nuclei) that continuously rain down on Earth from outer space.  </a:t>
            </a:r>
          </a:p>
          <a:p>
            <a:pPr>
              <a:buClr>
                <a:schemeClr val="accent6"/>
              </a:buClr>
            </a:pPr>
            <a:endParaRPr lang="en-US" sz="1200" b="0" dirty="0" smtClean="0">
              <a:latin typeface="Calibri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A small fraction of them have energies in excess of several Joules, which makes them the highest energy particles in the known Universe.</a:t>
            </a:r>
          </a:p>
          <a:p>
            <a:pPr>
              <a:buClr>
                <a:schemeClr val="accent6"/>
              </a:buClr>
            </a:pPr>
            <a:endParaRPr lang="en-US" sz="1200" b="0" dirty="0" smtClean="0">
              <a:latin typeface="Calibri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Where do they come from?  Do they point back to their sources?  Can we do </a:t>
            </a:r>
            <a:r>
              <a:rPr lang="en-US" sz="1200" b="0" i="1" dirty="0" smtClean="0">
                <a:latin typeface="Calibri" pitchFamily="34" charset="0"/>
              </a:rPr>
              <a:t>astronomy</a:t>
            </a:r>
            <a:r>
              <a:rPr lang="en-US" sz="1200" b="0" dirty="0" smtClean="0">
                <a:latin typeface="Calibri" pitchFamily="34" charset="0"/>
              </a:rPr>
              <a:t> with these particles?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78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02B49-69F9-9A43-BC3D-5B467D43B21F}" type="slidenum">
              <a:rPr lang="en-US"/>
              <a:pPr/>
              <a:t>19</a:t>
            </a:fld>
            <a:endParaRPr lang="en-US"/>
          </a:p>
        </p:txBody>
      </p:sp>
      <p:sp>
        <p:nvSpPr>
          <p:cNvPr id="1169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9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58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95873-5ED5-4245-B288-6FCAE96A1507}" type="slidenum">
              <a:rPr lang="en-US"/>
              <a:pPr/>
              <a:t>23</a:t>
            </a:fld>
            <a:endParaRPr lang="en-US"/>
          </a:p>
        </p:txBody>
      </p:sp>
      <p:sp>
        <p:nvSpPr>
          <p:cNvPr id="101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50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5BAFC-A238-464D-B92F-10B8C8F8AA7F}" type="slidenum">
              <a:rPr lang="en-US"/>
              <a:pPr/>
              <a:t>24</a:t>
            </a:fld>
            <a:endParaRPr lang="en-US"/>
          </a:p>
        </p:txBody>
      </p:sp>
      <p:sp>
        <p:nvSpPr>
          <p:cNvPr id="1206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5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F5FC7F-604F-D94F-B576-3A0680423FB2}" type="slidenum">
              <a:rPr lang="en-US"/>
              <a:pPr/>
              <a:t>3</a:t>
            </a:fld>
            <a:endParaRPr lang="en-US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9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C934F-843A-1444-B70B-BB65757EC76A}" type="slidenum">
              <a:rPr lang="en-US"/>
              <a:pPr/>
              <a:t>25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74937-634B-8347-944E-53A33FF2F97E}" type="slidenum">
              <a:rPr lang="en-US"/>
              <a:pPr/>
              <a:t>26</a:t>
            </a:fld>
            <a:endParaRPr lang="en-US"/>
          </a:p>
        </p:txBody>
      </p:sp>
      <p:sp>
        <p:nvSpPr>
          <p:cNvPr id="103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8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AF26C-D4ED-284A-8320-D754B64E9ED0}" type="slidenum">
              <a:rPr lang="en-US"/>
              <a:pPr/>
              <a:t>27</a:t>
            </a:fld>
            <a:endParaRPr lang="en-US"/>
          </a:p>
        </p:txBody>
      </p:sp>
      <p:sp>
        <p:nvSpPr>
          <p:cNvPr id="104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2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5B77B-C67B-4F41-8C13-8CC7C9078B13}" type="slidenum">
              <a:rPr lang="en-US"/>
              <a:pPr/>
              <a:t>28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5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00242-7016-D54B-B997-F2E8E0ADD7CB}" type="slidenum">
              <a:rPr lang="en-US"/>
              <a:pPr/>
              <a:t>29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2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92185-4086-5440-AA05-464F07B683BF}" type="slidenum">
              <a:rPr lang="en-US"/>
              <a:pPr/>
              <a:t>30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53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96808-55A4-6845-948E-E0D423C7853D}" type="slidenum">
              <a:rPr lang="en-US"/>
              <a:pPr/>
              <a:t>31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462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D2DCC-6E40-2F42-9F37-AF495F6709C1}" type="slidenum">
              <a:rPr lang="en-US"/>
              <a:pPr/>
              <a:t>32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9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0F047-8BE8-914D-BB3A-A93B7C90BB60}" type="slidenum">
              <a:rPr lang="en-US"/>
              <a:pPr/>
              <a:t>33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9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23CB1-6EEC-FD4D-8DFC-EE4065E9D460}" type="slidenum">
              <a:rPr lang="en-US"/>
              <a:pPr/>
              <a:t>34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2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0AA68-8441-A248-992F-E7659BC079D2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2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A2B01-A9A5-DC48-88A2-93FEA8B175F8}" type="slidenum">
              <a:rPr lang="en-US"/>
              <a:pPr/>
              <a:t>35</a:t>
            </a:fld>
            <a:endParaRPr lang="en-US"/>
          </a:p>
        </p:txBody>
      </p:sp>
      <p:sp>
        <p:nvSpPr>
          <p:cNvPr id="1121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97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A6796-3F7A-A240-951C-AAF125D48232}" type="slidenum">
              <a:rPr lang="en-US"/>
              <a:pPr/>
              <a:t>36</a:t>
            </a:fld>
            <a:endParaRPr lang="en-US"/>
          </a:p>
        </p:txBody>
      </p:sp>
      <p:sp>
        <p:nvSpPr>
          <p:cNvPr id="1212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1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37B5AF-9499-5342-9865-2BEB343988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68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2AF208-45AF-6F4E-83E3-53F30ABE3241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50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232A1-3BA4-4743-8D6B-B9FAA645207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4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AAB95A2E-241E-0944-99D8-E11AAB691D54}" type="slidenum">
              <a:rPr lang="en-US" sz="1200">
                <a:solidFill>
                  <a:srgbClr val="000000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28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87736-83AD-5C41-B38E-280B099E62D5}" type="slidenum">
              <a:rPr lang="en-US"/>
              <a:pPr/>
              <a:t>40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57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73D51-BC3E-0146-AA82-71B258655389}" type="slidenum">
              <a:rPr lang="en-US"/>
              <a:pPr/>
              <a:t>41</a:t>
            </a:fld>
            <a:endParaRPr lang="en-US"/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98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04478-F89D-7741-BFF2-3239664C0882}" type="slidenum">
              <a:rPr lang="en-US"/>
              <a:pPr/>
              <a:t>42</a:t>
            </a:fld>
            <a:endParaRPr lang="en-US"/>
          </a:p>
        </p:txBody>
      </p:sp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96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430E9-053E-CD4D-B8BF-FAB50B6B299A}" type="slidenum">
              <a:rPr lang="en-US"/>
              <a:pPr/>
              <a:t>44</a:t>
            </a:fld>
            <a:endParaRPr lang="en-US"/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71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FE2CD-4682-0A4E-B5CA-DC4317747E35}" type="slidenum">
              <a:rPr lang="en-US"/>
              <a:pPr/>
              <a:t>45</a:t>
            </a:fld>
            <a:endParaRPr lang="en-US"/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7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E10CE-1090-ED42-8D2D-B4BBDDE337D8}" type="slidenum">
              <a:rPr lang="en-US"/>
              <a:pPr/>
              <a:t>6</a:t>
            </a:fld>
            <a:endParaRPr lang="en-US"/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72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903B6-7E74-1543-9D81-CDE29FCA45E1}" type="slidenum">
              <a:rPr lang="en-US"/>
              <a:pPr/>
              <a:t>46</a:t>
            </a:fld>
            <a:endParaRPr lang="en-US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70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A3C45C-6477-3941-BDC1-B0D3EE69746D}" type="slidenum">
              <a:rPr lang="en-US"/>
              <a:pPr/>
              <a:t>47</a:t>
            </a:fld>
            <a:endParaRPr lang="en-US"/>
          </a:p>
        </p:txBody>
      </p:sp>
      <p:sp>
        <p:nvSpPr>
          <p:cNvPr id="104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00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550BD7-4CB8-B54D-88EC-3747A7C6A10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208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A521F-B982-E040-8E99-234A72FBA3F7}" type="slidenum">
              <a:rPr lang="en-US"/>
              <a:pPr/>
              <a:t>54</a:t>
            </a:fld>
            <a:endParaRPr lang="en-US"/>
          </a:p>
        </p:txBody>
      </p:sp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32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C22035-69CC-6346-A5A6-071EC640C7F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56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8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9DD1BF8D-E99F-9F4A-A3CA-430949429831}" type="slidenum">
              <a:rPr lang="en-US" sz="1200">
                <a:solidFill>
                  <a:srgbClr val="000000"/>
                </a:solidFill>
                <a:cs typeface="Arial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81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01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67ADA-9860-4B43-A53D-9DD233B41584}" type="slidenum">
              <a:rPr lang="en-US"/>
              <a:pPr/>
              <a:t>57</a:t>
            </a:fld>
            <a:endParaRPr lang="en-US"/>
          </a:p>
        </p:txBody>
      </p:sp>
      <p:sp>
        <p:nvSpPr>
          <p:cNvPr id="113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22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83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7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4DADC-D78F-D546-BE8B-F2B72BB4E02D}" type="slidenum">
              <a:rPr lang="en-US"/>
              <a:pPr/>
              <a:t>7</a:t>
            </a:fld>
            <a:endParaRPr lang="en-US"/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E597C-D427-644F-97FD-DCCF53717ACB}" type="slidenum">
              <a:rPr lang="en-US"/>
              <a:pPr/>
              <a:t>8</a:t>
            </a:fld>
            <a:endParaRPr lang="en-US"/>
          </a:p>
        </p:txBody>
      </p:sp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6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D838A2-EB7E-F64F-B85C-40591DBC713C}" type="slidenum">
              <a:rPr lang="en-US"/>
              <a:pPr/>
              <a:t>9</a:t>
            </a:fld>
            <a:endParaRPr lang="en-US"/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8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2F996-B6D1-FE4A-A3D7-5ABF558264F9}" type="slidenum">
              <a:rPr lang="en-US"/>
              <a:pPr/>
              <a:t>10</a:t>
            </a:fld>
            <a:endParaRPr lang="en-US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5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FA748A-261C-9A4C-A832-91273DA19BA8}" type="slidenum">
              <a:rPr lang="en-US"/>
              <a:pPr/>
              <a:t>11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2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2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1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8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952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Times New Roman" charset="0"/>
            </a:endParaRPr>
          </a:p>
        </p:txBody>
      </p:sp>
      <p:sp>
        <p:nvSpPr>
          <p:cNvPr id="27955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Times New Roman" charset="0"/>
            </a:endParaRPr>
          </a:p>
        </p:txBody>
      </p:sp>
      <p:sp>
        <p:nvSpPr>
          <p:cNvPr id="27955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charset="0"/>
              <a:buNone/>
              <a:defRPr sz="33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9559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279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95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5E8230CE-7C56-794F-BCE8-F9E25C9B5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D7CFA-AB80-3042-9C2A-11871420C9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74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65F51-5547-404B-AFBB-A5921F80E4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22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472F4-79ED-C74F-84DA-AD6F37C65A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27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EE8ED-B64D-554D-B704-A3D6CC54E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0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BC56B-C149-DC44-89D5-D3183FB6B7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36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D2F72-3552-284B-983E-229B6826A0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1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CB48-514F-484C-A69C-9A0B9F247F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5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BC47-C891-C24C-AB47-AC9E1913D9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1B72B-B6D9-CC4D-8E25-3AC4C2C25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0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5B55A-8130-6843-AF9E-646DD77B89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24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D0BB50-0B02-2D44-8145-19D48BE1FC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751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B975A3-9E1B-4A40-A120-089C74091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629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44C82D-3136-7B40-816E-9EE0D7A43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27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203" y="1125141"/>
            <a:ext cx="4045148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508" y="1125141"/>
            <a:ext cx="4045148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6B2614-E729-2246-93BF-EED6D74F2B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011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82DCCC-0167-2141-9A46-1E29C1E69A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78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1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650EDE-0470-A046-8A75-77A311FB8C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1367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CE9AB1-1C44-8F43-996D-DB608E440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110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4C4284-A5C2-D64C-AF38-4AF7A16025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9874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A33A34-3045-F444-A71C-209DC6D142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7111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B98979-4B68-784B-A9D7-AA9A4C037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4228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93" y="0"/>
            <a:ext cx="2049363" cy="66704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203" y="0"/>
            <a:ext cx="6040934" cy="66704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85E70A-0587-E74D-9ACF-9A54B02F9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6327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31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26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98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8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5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10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52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6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85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07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04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9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95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0117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71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2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94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231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1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03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1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24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36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6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6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74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86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7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35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61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47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75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02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4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5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81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585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1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87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57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oleObject" Target="../embeddings/Microsoft_Word_97_-_2003_Document1.doc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4" r:id="rId12"/>
    <p:sldLayoutId id="2147483687" r:id="rId13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8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fld id="{F76953FE-5564-314B-B5E7-006D07E9BAC2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78535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78536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charset="0"/>
              </a:endParaRPr>
            </a:p>
          </p:txBody>
        </p:sp>
        <p:sp>
          <p:nvSpPr>
            <p:cNvPr id="278537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78719" y="0"/>
            <a:ext cx="7277695" cy="87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76356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203" y="1125141"/>
            <a:ext cx="8197453" cy="554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76356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820299" y="6563320"/>
            <a:ext cx="258961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300" b="1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defRPr>
            </a:lvl1pPr>
          </a:lstStyle>
          <a:p>
            <a:pPr eaLnBrk="1" hangingPunct="1"/>
            <a:fld id="{31E9B47F-6600-8943-AB7D-B9AB684AF0C0}" type="slidenum">
              <a:rPr lang="en-US" smtClean="0"/>
              <a:pPr eaLnBrk="1" hangingPunct="1"/>
              <a:t>‹#›</a:t>
            </a:fld>
            <a:endParaRPr lang="en-US" smtClean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 userDrawn="1"/>
        </p:nvGraphicFramePr>
        <p:xfrm>
          <a:off x="0" y="0"/>
          <a:ext cx="855018" cy="91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r:id="rId14" imgW="1407960" imgH="1581480" progId="Word.Document.8">
                  <p:embed/>
                </p:oleObj>
              </mc:Choice>
              <mc:Fallback>
                <p:oleObj name="Document" r:id="rId14" imgW="1407960" imgH="158148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24" t="573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55018" cy="914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442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hf hdr="0" ftr="0" dt="0"/>
  <p:txStyles>
    <p:titleStyle>
      <a:lvl1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+mj-lt"/>
          <a:ea typeface="+mj-ea"/>
          <a:cs typeface="+mj-cs"/>
        </a:defRPr>
      </a:lvl1pPr>
      <a:lvl2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2pPr>
      <a:lvl3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3pPr>
      <a:lvl4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4pPr>
      <a:lvl5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5pPr>
      <a:lvl6pPr marL="325922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6pPr>
      <a:lvl7pPr marL="647379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7pPr>
      <a:lvl8pPr marL="968837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8pPr>
      <a:lvl9pPr marL="1290294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9pPr>
    </p:titleStyle>
    <p:bodyStyle>
      <a:lvl1pPr marL="358291" indent="-330387" algn="l" rtl="0" fontAlgn="base">
        <a:spcBef>
          <a:spcPts val="773"/>
        </a:spcBef>
        <a:spcAft>
          <a:spcPct val="0"/>
        </a:spcAft>
        <a:buClr>
          <a:srgbClr val="666666"/>
        </a:buClr>
        <a:buSzPct val="125000"/>
        <a:buFont typeface="Helvetica Neue Light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644031" indent="-330387" algn="l" rtl="0" fontAlgn="base">
        <a:spcBef>
          <a:spcPts val="703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7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965488" indent="-330387" algn="l" rtl="0" fontAlgn="base">
        <a:spcBef>
          <a:spcPts val="56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286946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1608403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1929860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251318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2572775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2894232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5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1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4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1.mpeg"/><Relationship Id="rId7" Type="http://schemas.openxmlformats.org/officeDocument/2006/relationships/image" Target="../media/image29.jpeg"/><Relationship Id="rId2" Type="http://schemas.microsoft.com/office/2007/relationships/media" Target="../media/media1.m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9.jpe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8.png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4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5.emf"/><Relationship Id="rId4" Type="http://schemas.openxmlformats.org/officeDocument/2006/relationships/oleObject" Target="../embeddings/Microsoft_Word_97_-_2003_Document2.doc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8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localhost/Users/sbravo/Dropbox/10ms_event_movie.avi" TargetMode="External"/><Relationship Id="rId1" Type="http://schemas.microsoft.com/office/2007/relationships/media" Target="file://localhost/Users/sbravo/Dropbox/10ms_event_movie.avi" TargetMode="Externa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17161" name="Object 9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08" name="Photo Editor Photo" r:id="rId4" imgW="15238095" imgH="11428571" progId="">
                  <p:embed/>
                </p:oleObj>
              </mc:Choice>
              <mc:Fallback>
                <p:oleObj name="Photo Editor Photo" r:id="rId4" imgW="15238095" imgH="11428571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676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Towards Neutrino Astronomy: </a:t>
            </a:r>
            <a:b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</a:b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the </a:t>
            </a:r>
            <a:r>
              <a:rPr lang="en-US" dirty="0" err="1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 Experiment </a:t>
            </a:r>
            <a:b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</a:b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at the South Pole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453597"/>
            <a:ext cx="7924800" cy="1185203"/>
          </a:xfrm>
          <a:solidFill>
            <a:schemeClr val="tx1">
              <a:alpha val="42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Jim </a:t>
            </a:r>
            <a:r>
              <a:rPr lang="en-US" dirty="0" smtClean="0">
                <a:solidFill>
                  <a:schemeClr val="bg1"/>
                </a:solidFill>
                <a:latin typeface="Myriad Pro"/>
                <a:cs typeface="Myriad Pro"/>
              </a:rPr>
              <a:t>Madsen</a:t>
            </a:r>
            <a:endParaRPr lang="en-US" dirty="0">
              <a:solidFill>
                <a:schemeClr val="bg1"/>
              </a:solidFill>
              <a:latin typeface="Myriad Pro"/>
              <a:cs typeface="Myriad Pro"/>
            </a:endParaRPr>
          </a:p>
          <a:p>
            <a:r>
              <a:rPr lang="en-US" i="1" dirty="0" err="1" smtClean="0">
                <a:solidFill>
                  <a:schemeClr val="bg1"/>
                </a:solidFill>
                <a:latin typeface="Myriad Pro"/>
                <a:cs typeface="Myriad Pro"/>
              </a:rPr>
              <a:t>IceCube</a:t>
            </a:r>
            <a:r>
              <a:rPr lang="en-US" i="1" dirty="0" smtClean="0">
                <a:solidFill>
                  <a:schemeClr val="bg1"/>
                </a:solidFill>
                <a:latin typeface="Myriad Pro"/>
                <a:cs typeface="Myriad Pro"/>
              </a:rPr>
              <a:t> Associate Director for Education and Outreach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Myriad Pro"/>
                <a:cs typeface="Myriad Pro"/>
              </a:rPr>
              <a:t>May 21, 2014</a:t>
            </a:r>
            <a:endParaRPr lang="en-US" i="1" dirty="0">
              <a:solidFill>
                <a:schemeClr val="bg1"/>
              </a:solidFill>
              <a:latin typeface="Myriad Pro"/>
              <a:cs typeface="Myriad Pro"/>
            </a:endParaRPr>
          </a:p>
          <a:p>
            <a:endParaRPr lang="en-US" i="1" dirty="0"/>
          </a:p>
        </p:txBody>
      </p:sp>
      <p:pic>
        <p:nvPicPr>
          <p:cNvPr id="2" name="Picture 1" descr="masterclass_logo_hori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2" y="5791200"/>
            <a:ext cx="7086836" cy="914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Neutrinos: the ghost particles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751" y="990600"/>
            <a:ext cx="9071317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The neutrino </a:t>
            </a:r>
            <a:r>
              <a:rPr lang="en-US" b="0" i="1" dirty="0">
                <a:latin typeface="Myriad Pro"/>
                <a:cs typeface="Myriad Pro"/>
              </a:rPr>
              <a:t>was</a:t>
            </a:r>
            <a:r>
              <a:rPr lang="en-US" b="0" dirty="0">
                <a:latin typeface="Myriad Pro"/>
                <a:cs typeface="Myriad Pro"/>
              </a:rPr>
              <a:t> eventually detected by </a:t>
            </a:r>
            <a:r>
              <a:rPr lang="en-US" b="0" dirty="0" err="1">
                <a:latin typeface="Myriad Pro"/>
                <a:cs typeface="Myriad Pro"/>
              </a:rPr>
              <a:t>Reines</a:t>
            </a:r>
            <a:r>
              <a:rPr lang="en-US" b="0" dirty="0">
                <a:latin typeface="Myriad Pro"/>
                <a:cs typeface="Myriad Pro"/>
              </a:rPr>
              <a:t> and Cowan in 1956 in a nuclear reactor, three years before Pauli</a:t>
            </a:r>
            <a:r>
              <a:rPr lang="ja-JP" altLang="en-US" b="0" dirty="0">
                <a:latin typeface="Myriad Pro"/>
                <a:cs typeface="Myriad Pro"/>
              </a:rPr>
              <a:t>’</a:t>
            </a:r>
            <a:r>
              <a:rPr lang="en-US" b="0" dirty="0">
                <a:latin typeface="Myriad Pro"/>
                <a:cs typeface="Myriad Pro"/>
              </a:rPr>
              <a:t>s death.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Pauli</a:t>
            </a:r>
            <a:r>
              <a:rPr lang="ja-JP" alt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’</a:t>
            </a: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s response: </a:t>
            </a:r>
            <a:r>
              <a:rPr lang="ja-JP" alt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Everything comes to him who knows how to wait.</a:t>
            </a:r>
            <a:r>
              <a:rPr lang="ja-JP" alt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endParaRPr lang="en-US" b="0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b="0" dirty="0">
              <a:solidFill>
                <a:schemeClr val="accent2"/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b="0" dirty="0" smtClean="0"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b="0" dirty="0">
              <a:latin typeface="Myriad Pro"/>
              <a:cs typeface="Myriad Pro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3" t="23781" r="38071" b="52126"/>
          <a:stretch/>
        </p:blipFill>
        <p:spPr bwMode="auto">
          <a:xfrm>
            <a:off x="3344857" y="2438400"/>
            <a:ext cx="5775749" cy="3093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Fred Reines and Clyde Cow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2990"/>
            <a:ext cx="3344857" cy="2557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199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9909" name="Text Box 5"/>
          <p:cNvSpPr txBox="1">
            <a:spLocks noChangeArrowheads="1"/>
          </p:cNvSpPr>
          <p:nvPr/>
        </p:nvSpPr>
        <p:spPr bwMode="auto">
          <a:xfrm>
            <a:off x="974725" y="581025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Sun</a:t>
            </a:r>
            <a:endParaRPr lang="en-US"/>
          </a:p>
        </p:txBody>
      </p:sp>
      <p:sp>
        <p:nvSpPr>
          <p:cNvPr id="1019910" name="Text Box 6"/>
          <p:cNvSpPr txBox="1">
            <a:spLocks noChangeArrowheads="1"/>
          </p:cNvSpPr>
          <p:nvPr/>
        </p:nvSpPr>
        <p:spPr bwMode="auto">
          <a:xfrm>
            <a:off x="5410200" y="381000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Big Bang</a:t>
            </a:r>
            <a:endParaRPr lang="en-US"/>
          </a:p>
        </p:txBody>
      </p:sp>
      <p:sp>
        <p:nvSpPr>
          <p:cNvPr id="1019911" name="Text Box 7"/>
          <p:cNvSpPr txBox="1">
            <a:spLocks noChangeArrowheads="1"/>
          </p:cNvSpPr>
          <p:nvPr/>
        </p:nvSpPr>
        <p:spPr bwMode="auto">
          <a:xfrm>
            <a:off x="1676400" y="4572000"/>
            <a:ext cx="1489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Nuclear </a:t>
            </a:r>
          </a:p>
          <a:p>
            <a:r>
              <a:rPr lang="en-US" b="1">
                <a:solidFill>
                  <a:srgbClr val="FFFF33"/>
                </a:solidFill>
              </a:rPr>
              <a:t>Reactors</a:t>
            </a:r>
            <a:endParaRPr lang="en-US"/>
          </a:p>
        </p:txBody>
      </p:sp>
      <p:sp>
        <p:nvSpPr>
          <p:cNvPr id="1019912" name="Text Box 8"/>
          <p:cNvSpPr txBox="1">
            <a:spLocks noChangeArrowheads="1"/>
          </p:cNvSpPr>
          <p:nvPr/>
        </p:nvSpPr>
        <p:spPr bwMode="auto">
          <a:xfrm>
            <a:off x="7385050" y="2133600"/>
            <a:ext cx="1758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Supernova</a:t>
            </a:r>
          </a:p>
          <a:p>
            <a:r>
              <a:rPr lang="en-US" b="1">
                <a:solidFill>
                  <a:srgbClr val="FFFF33"/>
                </a:solidFill>
              </a:rPr>
              <a:t>1987a</a:t>
            </a:r>
            <a:endParaRPr lang="en-US"/>
          </a:p>
        </p:txBody>
      </p:sp>
      <p:sp>
        <p:nvSpPr>
          <p:cNvPr id="1019913" name="Text Box 9"/>
          <p:cNvSpPr txBox="1">
            <a:spLocks noChangeArrowheads="1"/>
          </p:cNvSpPr>
          <p:nvPr/>
        </p:nvSpPr>
        <p:spPr bwMode="auto">
          <a:xfrm>
            <a:off x="3505200" y="37338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Human Body</a:t>
            </a:r>
            <a:endParaRPr lang="en-US"/>
          </a:p>
        </p:txBody>
      </p:sp>
      <p:sp>
        <p:nvSpPr>
          <p:cNvPr id="1019914" name="Text Box 10"/>
          <p:cNvSpPr txBox="1">
            <a:spLocks noChangeArrowheads="1"/>
          </p:cNvSpPr>
          <p:nvPr/>
        </p:nvSpPr>
        <p:spPr bwMode="auto">
          <a:xfrm>
            <a:off x="5410200" y="2971800"/>
            <a:ext cx="196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Atmosphere</a:t>
            </a:r>
            <a:endParaRPr lang="en-US"/>
          </a:p>
        </p:txBody>
      </p:sp>
      <p:sp>
        <p:nvSpPr>
          <p:cNvPr id="1019915" name="Text Box 11"/>
          <p:cNvSpPr txBox="1">
            <a:spLocks noChangeArrowheads="1"/>
          </p:cNvSpPr>
          <p:nvPr/>
        </p:nvSpPr>
        <p:spPr bwMode="auto">
          <a:xfrm>
            <a:off x="3962400" y="6096000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Earth</a:t>
            </a:r>
            <a:endParaRPr lang="en-US"/>
          </a:p>
        </p:txBody>
      </p:sp>
      <p:sp>
        <p:nvSpPr>
          <p:cNvPr id="1019916" name="Text Box 12"/>
          <p:cNvSpPr txBox="1">
            <a:spLocks noChangeArrowheads="1"/>
          </p:cNvSpPr>
          <p:nvPr/>
        </p:nvSpPr>
        <p:spPr bwMode="auto">
          <a:xfrm>
            <a:off x="7010400" y="4800600"/>
            <a:ext cx="203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Accelerators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800" y="0"/>
            <a:ext cx="8265213" cy="6019800"/>
            <a:chOff x="1600200" y="838200"/>
            <a:chExt cx="7350813" cy="4673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838200"/>
              <a:ext cx="5923280" cy="467360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 bwMode="auto">
            <a:xfrm rot="2543678">
              <a:off x="5186940" y="3933208"/>
              <a:ext cx="2495583" cy="782373"/>
            </a:xfrm>
            <a:prstGeom prst="ellipse">
              <a:avLst/>
            </a:prstGeom>
            <a:solidFill>
              <a:schemeClr val="accent6">
                <a:alpha val="16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00" y="4267200"/>
              <a:ext cx="1331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2D2D8A"/>
                  </a:solidFill>
                </a:rPr>
                <a:t>IceCube</a:t>
              </a:r>
              <a:endParaRPr lang="en-US" dirty="0">
                <a:solidFill>
                  <a:srgbClr val="2D2D8A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1"/>
              <a:endCxn id="4" idx="7"/>
            </p:cNvCxnSpPr>
            <p:nvPr/>
          </p:nvCxnSpPr>
          <p:spPr bwMode="auto">
            <a:xfrm flipH="1">
              <a:off x="7272842" y="4498033"/>
              <a:ext cx="347158" cy="2169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" name="TextBox 5"/>
          <p:cNvSpPr txBox="1"/>
          <p:nvPr/>
        </p:nvSpPr>
        <p:spPr>
          <a:xfrm>
            <a:off x="4953000" y="457200"/>
            <a:ext cx="36263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trillion/sec per person!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419600" y="762000"/>
            <a:ext cx="609600" cy="304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23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78948" name="Picture 3" descr="Cully_SouthPoleS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89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3600" dirty="0">
                <a:solidFill>
                  <a:schemeClr val="bg1"/>
                </a:solidFill>
                <a:latin typeface="Myriad Pro"/>
                <a:cs typeface="Myriad Pro"/>
              </a:rPr>
              <a:t>   Why do we expect to see neutrinos from astrophysical sources?</a:t>
            </a:r>
            <a:endParaRPr lang="en-US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Victor Hess, 1912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834354"/>
            <a:ext cx="4876800" cy="1524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Electroscopes discharge slowly even if no radioactive material is around - does the Earth radiate?</a:t>
            </a:r>
            <a:endParaRPr lang="en-US" sz="1800" b="0" dirty="0">
              <a:solidFill>
                <a:schemeClr val="tx2"/>
              </a:solidFill>
              <a:latin typeface="Myriad Pro"/>
              <a:cs typeface="Myriad Pro"/>
            </a:endParaRPr>
          </a:p>
        </p:txBody>
      </p:sp>
      <p:pic>
        <p:nvPicPr>
          <p:cNvPr id="637956" name="Picture 4" descr="h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2286000" cy="3962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637957" name="Picture 5" descr="h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4800"/>
            <a:ext cx="9525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5867400" y="5257800"/>
            <a:ext cx="21082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Myriad Pro"/>
                <a:cs typeface="Myriad Pro"/>
              </a:rPr>
              <a:t>Victor Hess (1883-1964)</a:t>
            </a:r>
          </a:p>
        </p:txBody>
      </p:sp>
      <p:pic>
        <p:nvPicPr>
          <p:cNvPr id="637959" name="Picture 7" descr="electrosc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28035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Cosmic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Rays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4953000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Nuclei?  Electrons?  </a:t>
            </a:r>
            <a:r>
              <a:rPr lang="en-US" b="0" dirty="0" smtClean="0">
                <a:latin typeface="Myriad Pro"/>
                <a:cs typeface="Myriad Pro"/>
              </a:rPr>
              <a:t>Photons? the composition </a:t>
            </a:r>
            <a:r>
              <a:rPr lang="en-US" b="0" dirty="0">
                <a:latin typeface="Myriad Pro"/>
                <a:cs typeface="Myriad Pro"/>
              </a:rPr>
              <a:t>of cosmic </a:t>
            </a:r>
            <a:r>
              <a:rPr lang="ja-JP" altLang="en-US" b="0" dirty="0">
                <a:latin typeface="Myriad Pro"/>
                <a:cs typeface="Myriad Pro"/>
              </a:rPr>
              <a:t>“</a:t>
            </a:r>
            <a:r>
              <a:rPr lang="en-US" b="0" dirty="0">
                <a:latin typeface="Myriad Pro"/>
                <a:cs typeface="Myriad Pro"/>
              </a:rPr>
              <a:t>radiation</a:t>
            </a:r>
            <a:r>
              <a:rPr lang="ja-JP" altLang="en-US" b="0" dirty="0">
                <a:latin typeface="Myriad Pro"/>
                <a:cs typeface="Myriad Pro"/>
              </a:rPr>
              <a:t>”</a:t>
            </a:r>
            <a:r>
              <a:rPr lang="en-US" b="0" dirty="0">
                <a:latin typeface="Myriad Pro"/>
                <a:cs typeface="Myriad Pro"/>
              </a:rPr>
              <a:t> was unclear for some time.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None/>
            </a:pPr>
            <a:endParaRPr lang="en-US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The name </a:t>
            </a:r>
            <a:r>
              <a:rPr lang="ja-JP" altLang="en-US" b="0" dirty="0">
                <a:latin typeface="Myriad Pro"/>
                <a:cs typeface="Myriad Pro"/>
              </a:rPr>
              <a:t>“</a:t>
            </a:r>
            <a:r>
              <a:rPr lang="en-US" b="0" dirty="0">
                <a:latin typeface="Myriad Pro"/>
                <a:cs typeface="Myriad Pro"/>
              </a:rPr>
              <a:t>cosmic rays</a:t>
            </a:r>
            <a:r>
              <a:rPr lang="ja-JP" altLang="en-US" b="0" dirty="0">
                <a:latin typeface="Myriad Pro"/>
                <a:cs typeface="Myriad Pro"/>
              </a:rPr>
              <a:t>”</a:t>
            </a:r>
            <a:r>
              <a:rPr lang="en-US" b="0" dirty="0">
                <a:latin typeface="Myriad Pro"/>
                <a:cs typeface="Myriad Pro"/>
              </a:rPr>
              <a:t> reflects Robert Millikan</a:t>
            </a:r>
            <a:r>
              <a:rPr lang="ja-JP" altLang="en-US" b="0" dirty="0">
                <a:latin typeface="Myriad Pro"/>
                <a:cs typeface="Myriad Pro"/>
              </a:rPr>
              <a:t>’</a:t>
            </a:r>
            <a:r>
              <a:rPr lang="en-US" b="0" dirty="0">
                <a:latin typeface="Myriad Pro"/>
                <a:cs typeface="Myriad Pro"/>
              </a:rPr>
              <a:t>s belief that they were gamma rays from space.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 smtClean="0">
                <a:latin typeface="Myriad Pro"/>
                <a:cs typeface="Myriad Pro"/>
              </a:rPr>
              <a:t>~ 1930s,  clear that cosmic </a:t>
            </a:r>
            <a:r>
              <a:rPr lang="en-US" b="0" dirty="0">
                <a:latin typeface="Myriad Pro"/>
                <a:cs typeface="Myriad Pro"/>
              </a:rPr>
              <a:t>rays are mainly energetic particles.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Most ultra-high-energy cosmic rays are protons and heavier nuclei.</a:t>
            </a:r>
          </a:p>
          <a:p>
            <a:endParaRPr lang="en-US" sz="1800" dirty="0"/>
          </a:p>
        </p:txBody>
      </p:sp>
      <p:pic>
        <p:nvPicPr>
          <p:cNvPr id="970756" name="Picture 4" descr="millik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125412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0757" name="Picture 5" descr="comp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125412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70758" name="Text Box 6"/>
          <p:cNvSpPr txBox="1">
            <a:spLocks noChangeArrowheads="1"/>
          </p:cNvSpPr>
          <p:nvPr/>
        </p:nvSpPr>
        <p:spPr bwMode="auto">
          <a:xfrm>
            <a:off x="2667000" y="4084638"/>
            <a:ext cx="162628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Myriad Pro"/>
                <a:cs typeface="Myriad Pro"/>
              </a:rPr>
              <a:t>Robert A. Millikan</a:t>
            </a:r>
          </a:p>
          <a:p>
            <a:r>
              <a:rPr lang="en-US" sz="1600" i="1" dirty="0">
                <a:latin typeface="Myriad Pro"/>
                <a:cs typeface="Myriad Pro"/>
              </a:rPr>
              <a:t>(1868-1953)</a:t>
            </a:r>
            <a:endParaRPr lang="en-US" sz="2000" dirty="0">
              <a:latin typeface="Myriad Pro"/>
              <a:cs typeface="Myriad Pro"/>
            </a:endParaRPr>
          </a:p>
        </p:txBody>
      </p:sp>
      <p:sp>
        <p:nvSpPr>
          <p:cNvPr id="970759" name="Text Box 7"/>
          <p:cNvSpPr txBox="1">
            <a:spLocks noChangeArrowheads="1"/>
          </p:cNvSpPr>
          <p:nvPr/>
        </p:nvSpPr>
        <p:spPr bwMode="auto">
          <a:xfrm>
            <a:off x="4495800" y="4770438"/>
            <a:ext cx="17517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Myriad Pro"/>
                <a:cs typeface="Myriad Pro"/>
              </a:rPr>
              <a:t>Arthur H. Compton</a:t>
            </a:r>
          </a:p>
          <a:p>
            <a:r>
              <a:rPr lang="en-US" sz="1600" i="1" dirty="0">
                <a:latin typeface="Myriad Pro"/>
                <a:cs typeface="Myriad Pro"/>
              </a:rPr>
              <a:t>(1892-1962)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8304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83044" name="Picture 4" descr="millikan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381000" y="838200"/>
            <a:ext cx="2568575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3045" name="Picture 5" descr="millikan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2843213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3046" name="Picture 6" descr="millikan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806700" cy="5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3048" name="Picture 8" descr="nytlogo379x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397250" cy="5730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86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86118" name="Picture 6" descr="nytlogo379x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397250" cy="5730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6119" name="Picture 7" descr="millikan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400425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6120" name="Text Box 8"/>
          <p:cNvSpPr txBox="1">
            <a:spLocks noChangeArrowheads="1"/>
          </p:cNvSpPr>
          <p:nvPr/>
        </p:nvSpPr>
        <p:spPr bwMode="auto">
          <a:xfrm>
            <a:off x="4267200" y="1295400"/>
            <a:ext cx="458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i="1">
                <a:solidFill>
                  <a:schemeClr val="bg2"/>
                </a:solidFill>
              </a:rPr>
              <a:t>New York Times, Oct. 2, 1935</a:t>
            </a:r>
          </a:p>
          <a:p>
            <a:r>
              <a:rPr lang="en-US" sz="2000" i="1">
                <a:solidFill>
                  <a:schemeClr val="bg2"/>
                </a:solidFill>
              </a:rPr>
              <a:t>Opening of the Hayden Planetarium at the American Museum of Natural History</a:t>
            </a:r>
          </a:p>
        </p:txBody>
      </p:sp>
      <p:sp>
        <p:nvSpPr>
          <p:cNvPr id="986121" name="Text Box 9"/>
          <p:cNvSpPr txBox="1">
            <a:spLocks noChangeArrowheads="1"/>
          </p:cNvSpPr>
          <p:nvPr/>
        </p:nvSpPr>
        <p:spPr bwMode="auto">
          <a:xfrm>
            <a:off x="4632325" y="3400425"/>
            <a:ext cx="39782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Calibri" pitchFamily="34" charset="0"/>
              </a:rPr>
              <a:t>“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So far as is known, this will be the first time that a cosmic ray… will be made to perform a useful task at the bidding of man.</a:t>
            </a:r>
            <a:r>
              <a:rPr lang="ja-JP" altLang="en-US">
                <a:solidFill>
                  <a:schemeClr val="bg1"/>
                </a:solidFill>
                <a:latin typeface="Calibri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6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Cosmic rays are charged particles (protons or heavier nuclei) that continuously rain down on Earth from outer space.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2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A small fraction of them have energies </a:t>
            </a:r>
            <a:r>
              <a:rPr lang="en-US" sz="2600" b="0" dirty="0" smtClean="0">
                <a:latin typeface="Myriad Pro"/>
                <a:cs typeface="Myriad Pro"/>
              </a:rPr>
              <a:t>~10</a:t>
            </a:r>
            <a:r>
              <a:rPr lang="en-US" sz="2600" b="0" baseline="30000" dirty="0" smtClean="0">
                <a:latin typeface="Myriad Pro"/>
                <a:cs typeface="Myriad Pro"/>
              </a:rPr>
              <a:t>20</a:t>
            </a:r>
            <a:r>
              <a:rPr lang="en-US" sz="2600" b="0" dirty="0" smtClean="0">
                <a:latin typeface="Myriad Pro"/>
                <a:cs typeface="Myriad Pro"/>
              </a:rPr>
              <a:t> eV, the </a:t>
            </a:r>
            <a:r>
              <a:rPr lang="en-US" sz="2600" b="0" dirty="0" smtClean="0">
                <a:latin typeface="Myriad Pro"/>
                <a:cs typeface="Myriad Pro"/>
              </a:rPr>
              <a:t>highest energy </a:t>
            </a:r>
            <a:r>
              <a:rPr lang="en-US" sz="2600" b="0" dirty="0" smtClean="0">
                <a:latin typeface="Myriad Pro"/>
                <a:cs typeface="Myriad Pro"/>
              </a:rPr>
              <a:t>particles known</a:t>
            </a:r>
            <a:endParaRPr lang="en-US" sz="26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2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Where do they come from?  Do they point back to their sources?  Can we do</a:t>
            </a:r>
            <a:r>
              <a:rPr lang="en-US" sz="2600" b="0" i="1" dirty="0" smtClean="0">
                <a:latin typeface="Myriad Pro"/>
                <a:cs typeface="Myriad Pro"/>
              </a:rPr>
              <a:t> astronomy </a:t>
            </a:r>
            <a:r>
              <a:rPr lang="en-US" sz="2600" b="0" dirty="0" smtClean="0">
                <a:latin typeface="Myriad Pro"/>
                <a:cs typeface="Myriad Pro"/>
              </a:rPr>
              <a:t>with these particles?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endParaRPr lang="en-US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Cosmic rays: the highest energy particles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90" name="Rectangle 6"/>
          <p:cNvSpPr>
            <a:spLocks noGrp="1" noChangeArrowheads="1"/>
          </p:cNvSpPr>
          <p:nvPr>
            <p:ph type="title"/>
          </p:nvPr>
        </p:nvSpPr>
        <p:spPr>
          <a:xfrm>
            <a:off x="5723579" y="838200"/>
            <a:ext cx="3276600" cy="5334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Cosmic Rays Energy Spectrum</a:t>
            </a:r>
          </a:p>
        </p:txBody>
      </p:sp>
      <p:sp>
        <p:nvSpPr>
          <p:cNvPr id="11683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723578" y="2209800"/>
            <a:ext cx="3420421" cy="3487615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accent6"/>
              </a:buClr>
              <a:buNone/>
            </a:pPr>
            <a:r>
              <a:rPr lang="en-US" sz="2400" b="0" dirty="0">
                <a:latin typeface="Myriad Pro"/>
                <a:cs typeface="Myriad Pro"/>
              </a:rPr>
              <a:t>O</a:t>
            </a:r>
            <a:r>
              <a:rPr lang="en-US" sz="2400" b="0" dirty="0" smtClean="0">
                <a:latin typeface="Myriad Pro"/>
                <a:cs typeface="Myriad Pro"/>
              </a:rPr>
              <a:t>rigins </a:t>
            </a:r>
            <a:r>
              <a:rPr lang="en-US" sz="2400" b="0" dirty="0">
                <a:latin typeface="Myriad Pro"/>
                <a:cs typeface="Myriad Pro"/>
              </a:rPr>
              <a:t>of cosmic rays at energies above </a:t>
            </a:r>
            <a:r>
              <a:rPr lang="en-US" sz="2400" b="0" dirty="0" err="1" smtClean="0">
                <a:latin typeface="Myriad Pro"/>
                <a:cs typeface="Myriad Pro"/>
              </a:rPr>
              <a:t>GeV</a:t>
            </a:r>
            <a:r>
              <a:rPr lang="en-US" sz="2400" b="0" dirty="0">
                <a:latin typeface="Myriad Pro"/>
                <a:cs typeface="Myriad Pro"/>
              </a:rPr>
              <a:t>?</a:t>
            </a:r>
            <a:endParaRPr lang="en-US" sz="2400" b="0" dirty="0" smtClean="0">
              <a:latin typeface="Myriad Pro"/>
              <a:cs typeface="Myriad Pro"/>
            </a:endParaRPr>
          </a:p>
          <a:p>
            <a:pPr marL="0" indent="0">
              <a:lnSpc>
                <a:spcPct val="90000"/>
              </a:lnSpc>
              <a:buClr>
                <a:schemeClr val="accent6"/>
              </a:buClr>
              <a:buNone/>
            </a:pPr>
            <a:endParaRPr lang="en-US" sz="2400" b="0" i="1" dirty="0">
              <a:latin typeface="Myriad Pro"/>
            </a:endParaRPr>
          </a:p>
          <a:p>
            <a:pPr>
              <a:lnSpc>
                <a:spcPct val="90000"/>
              </a:lnSpc>
              <a:buClr>
                <a:schemeClr val="accent6"/>
              </a:buClr>
            </a:pPr>
            <a:r>
              <a:rPr lang="en-US" sz="2400" b="0" i="1" dirty="0" smtClean="0">
                <a:latin typeface="Myriad Pro"/>
              </a:rPr>
              <a:t>Supernova </a:t>
            </a:r>
          </a:p>
          <a:p>
            <a:pPr>
              <a:lnSpc>
                <a:spcPct val="90000"/>
              </a:lnSpc>
              <a:buClr>
                <a:schemeClr val="accent6"/>
              </a:buClr>
            </a:pPr>
            <a:r>
              <a:rPr lang="en-US" sz="2400" b="0" i="1" dirty="0" smtClean="0">
                <a:latin typeface="Myriad Pro"/>
              </a:rPr>
              <a:t>Gamma ray bursts</a:t>
            </a:r>
          </a:p>
          <a:p>
            <a:pPr>
              <a:lnSpc>
                <a:spcPct val="90000"/>
              </a:lnSpc>
              <a:buClr>
                <a:schemeClr val="accent6"/>
              </a:buClr>
            </a:pPr>
            <a:r>
              <a:rPr lang="en-US" sz="2400" b="0" i="1" dirty="0" smtClean="0">
                <a:latin typeface="Myriad Pro"/>
              </a:rPr>
              <a:t>Active Galactic Nuclei</a:t>
            </a:r>
            <a:endParaRPr lang="en-US" sz="2400" b="0" i="1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94979" cy="618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-266700"/>
            <a:ext cx="9220201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613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Myriad Pro"/>
                <a:cs typeface="Myriad Pro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</a:b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remnants</a:t>
            </a:r>
            <a:endParaRPr lang="de-DE" sz="40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375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1" name="Object 3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230" r:id="rId5" imgW="12215873" imgH="9168254" progId="">
                  <p:embed/>
                </p:oleObj>
              </mc:Choice>
              <mc:Fallback>
                <p:oleObj r:id="rId5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42" name="Picture 2" descr="XmasBurst_single_ps_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841500"/>
            <a:ext cx="5080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4" name="Rectangle 5"/>
          <p:cNvSpPr>
            <a:spLocks noChangeArrowheads="1"/>
          </p:cNvSpPr>
          <p:nvPr/>
        </p:nvSpPr>
        <p:spPr bwMode="auto">
          <a:xfrm>
            <a:off x="4800600" y="1524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…and if the star collapses to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a black hole…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gamma ray burst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646488"/>
            <a:ext cx="4572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happens in seconds</a:t>
            </a: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not </a:t>
            </a: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thousands of </a:t>
            </a: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years</a:t>
            </a: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beamed along the spin</a:t>
            </a: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axis </a:t>
            </a: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of the black hole</a:t>
            </a:r>
            <a:b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</a:b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simulation not image</a:t>
            </a:r>
            <a:endParaRPr lang="en-US" sz="1600" kern="0" dirty="0">
              <a:solidFill>
                <a:sysClr val="windowText" lastClr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7" name="97790main_simulation_small.mpe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791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6717"/>
              </p:ext>
            </p:extLst>
          </p:nvPr>
        </p:nvGraphicFramePr>
        <p:xfrm>
          <a:off x="-228599" y="0"/>
          <a:ext cx="93725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253" name="Document" r:id="rId3" imgW="16461498" imgH="13184440" progId="Word.Document.12">
                  <p:link updateAutomatic="1"/>
                </p:oleObj>
              </mc:Choice>
              <mc:Fallback>
                <p:oleObj name="Document" r:id="rId3" imgW="16461498" imgH="1318444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599" y="0"/>
                        <a:ext cx="937259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4467" name="Group 4"/>
          <p:cNvGrpSpPr>
            <a:grpSpLocks/>
          </p:cNvGrpSpPr>
          <p:nvPr/>
        </p:nvGrpSpPr>
        <p:grpSpPr bwMode="auto">
          <a:xfrm rot="-6480447">
            <a:off x="2710656" y="794544"/>
            <a:ext cx="2960688" cy="2438400"/>
            <a:chOff x="3016" y="799"/>
            <a:chExt cx="1769" cy="1543"/>
          </a:xfrm>
        </p:grpSpPr>
        <p:sp>
          <p:nvSpPr>
            <p:cNvPr id="574469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4470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74468" name="Title 1"/>
          <p:cNvSpPr>
            <a:spLocks noGrp="1"/>
          </p:cNvSpPr>
          <p:nvPr>
            <p:ph type="title" idx="4294967295"/>
          </p:nvPr>
        </p:nvSpPr>
        <p:spPr>
          <a:xfrm>
            <a:off x="6248400" y="5334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active galaxy</a:t>
            </a:r>
            <a:b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particle flows near</a:t>
            </a:r>
            <a:b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supermassive</a:t>
            </a:r>
            <a:b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black hole</a:t>
            </a:r>
            <a:r>
              <a:rPr lang="en-US" sz="4000" dirty="0">
                <a:latin typeface="Myriad Pro"/>
                <a:ea typeface="ＭＳ Ｐゴシック" charset="0"/>
                <a:cs typeface="Myriad Pro"/>
              </a:rPr>
              <a:t/>
            </a:r>
            <a:br>
              <a:rPr lang="en-US" sz="4000" dirty="0">
                <a:latin typeface="Myriad Pro"/>
                <a:ea typeface="ＭＳ Ｐゴシック" charset="0"/>
                <a:cs typeface="Myriad Pro"/>
              </a:rPr>
            </a:br>
            <a:endParaRPr lang="en-US" sz="4000" dirty="0">
              <a:latin typeface="Myriad Pro"/>
              <a:ea typeface="ＭＳ Ｐゴシック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638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14625" y="583844"/>
            <a:ext cx="2362200" cy="533400"/>
          </a:xfr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Myriad Pro"/>
                <a:cs typeface="Myriad Pro"/>
              </a:rPr>
              <a:t>Origin of Cosmic Rays</a:t>
            </a:r>
          </a:p>
        </p:txBody>
      </p:sp>
      <p:sp>
        <p:nvSpPr>
          <p:cNvPr id="1003529" name="Line 9"/>
          <p:cNvSpPr>
            <a:spLocks noChangeShapeType="1"/>
          </p:cNvSpPr>
          <p:nvPr/>
        </p:nvSpPr>
        <p:spPr bwMode="auto">
          <a:xfrm flipH="1" flipV="1">
            <a:off x="2225674" y="2046924"/>
            <a:ext cx="1889125" cy="107727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33" name="Text Box 13"/>
          <p:cNvSpPr txBox="1">
            <a:spLocks noChangeArrowheads="1"/>
          </p:cNvSpPr>
          <p:nvPr/>
        </p:nvSpPr>
        <p:spPr bwMode="auto">
          <a:xfrm>
            <a:off x="7162800" y="1981200"/>
            <a:ext cx="1844675" cy="13843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Extragalactic origin</a:t>
            </a:r>
          </a:p>
          <a:p>
            <a:r>
              <a:rPr lang="en-US" sz="1600" b="1" dirty="0"/>
              <a:t>- Active Galactic Nuclei</a:t>
            </a:r>
          </a:p>
          <a:p>
            <a:r>
              <a:rPr lang="en-US" sz="1600" b="1" dirty="0"/>
              <a:t>- 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28800" y="0"/>
            <a:ext cx="5486399" cy="6248400"/>
            <a:chOff x="2606675" y="914400"/>
            <a:chExt cx="4556125" cy="48544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6675" y="914400"/>
              <a:ext cx="4315968" cy="4854448"/>
            </a:xfrm>
            <a:prstGeom prst="rect">
              <a:avLst/>
            </a:prstGeom>
          </p:spPr>
        </p:pic>
        <p:grpSp>
          <p:nvGrpSpPr>
            <p:cNvPr id="1003524" name="Group 4"/>
            <p:cNvGrpSpPr>
              <a:grpSpLocks noChangeAspect="1"/>
            </p:cNvGrpSpPr>
            <p:nvPr/>
          </p:nvGrpSpPr>
          <p:grpSpPr bwMode="auto">
            <a:xfrm>
              <a:off x="5238834" y="3058418"/>
              <a:ext cx="1403943" cy="366626"/>
              <a:chOff x="4560" y="2087"/>
              <a:chExt cx="693" cy="192"/>
            </a:xfrm>
          </p:grpSpPr>
          <p:sp>
            <p:nvSpPr>
              <p:cNvPr id="1003526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4886" y="2087"/>
                <a:ext cx="36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1">
                    <a:solidFill>
                      <a:srgbClr val="928EE3"/>
                    </a:solidFill>
                  </a:rPr>
                  <a:t>Knee</a:t>
                </a:r>
                <a:endParaRPr lang="en-US" sz="1800" b="1">
                  <a:solidFill>
                    <a:srgbClr val="0066FF"/>
                  </a:solidFill>
                </a:endParaRPr>
              </a:p>
            </p:txBody>
          </p:sp>
          <p:sp>
            <p:nvSpPr>
              <p:cNvPr id="1003527" name="Line 7"/>
              <p:cNvSpPr>
                <a:spLocks noChangeAspect="1" noChangeShapeType="1"/>
              </p:cNvSpPr>
              <p:nvPr/>
            </p:nvSpPr>
            <p:spPr bwMode="auto">
              <a:xfrm flipH="1">
                <a:off x="4560" y="2208"/>
                <a:ext cx="336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03528" name="Oval 8"/>
            <p:cNvSpPr>
              <a:spLocks noChangeArrowheads="1"/>
            </p:cNvSpPr>
            <p:nvPr/>
          </p:nvSpPr>
          <p:spPr bwMode="auto">
            <a:xfrm>
              <a:off x="4114800" y="2656524"/>
              <a:ext cx="1905000" cy="161067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534" name="Line 14"/>
            <p:cNvSpPr>
              <a:spLocks noChangeShapeType="1"/>
            </p:cNvSpPr>
            <p:nvPr/>
          </p:nvSpPr>
          <p:spPr bwMode="auto">
            <a:xfrm flipH="1">
              <a:off x="6553200" y="3505200"/>
              <a:ext cx="609600" cy="13716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535" name="Oval 15"/>
            <p:cNvSpPr>
              <a:spLocks noChangeArrowheads="1"/>
            </p:cNvSpPr>
            <p:nvPr/>
          </p:nvSpPr>
          <p:spPr bwMode="auto">
            <a:xfrm>
              <a:off x="5578475" y="4495800"/>
              <a:ext cx="1524000" cy="9906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532" name="Text Box 12"/>
          <p:cNvSpPr txBox="1">
            <a:spLocks noChangeArrowheads="1"/>
          </p:cNvSpPr>
          <p:nvPr/>
        </p:nvSpPr>
        <p:spPr bwMode="auto">
          <a:xfrm>
            <a:off x="2719201" y="3784880"/>
            <a:ext cx="1844675" cy="865187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Galactic origin</a:t>
            </a:r>
          </a:p>
          <a:p>
            <a:r>
              <a:rPr lang="en-US" sz="1600" b="1" dirty="0"/>
              <a:t>- Supernovae</a:t>
            </a:r>
          </a:p>
          <a:p>
            <a:r>
              <a:rPr lang="en-US" sz="1600" b="1" dirty="0"/>
              <a:t>-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Extragalactic Sources?</a:t>
            </a:r>
          </a:p>
        </p:txBody>
      </p:sp>
      <p:pic>
        <p:nvPicPr>
          <p:cNvPr id="7" name="Picture 6" descr="Screen Shot 2014-05-15 at 1.2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5591810" cy="4717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924800" cy="4953000"/>
          </a:xfrm>
        </p:spPr>
        <p:txBody>
          <a:bodyPr/>
          <a:lstStyle/>
          <a:p>
            <a:pPr marL="0" indent="0">
              <a:buClr>
                <a:schemeClr val="accent6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Myriad Pro"/>
                <a:cs typeface="Myriad Pro"/>
              </a:rPr>
              <a:t>How can we find the sources of cosmic rays?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Myriad Pro"/>
                <a:cs typeface="Myriad Pro"/>
              </a:rPr>
              <a:t>Do cosmic rays point back to their sources?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Myriad Pro"/>
                <a:cs typeface="Myriad Pro"/>
              </a:rPr>
              <a:t>Is astronomy with (charged) particles possible?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A World-Wide Effort</a:t>
            </a:r>
          </a:p>
        </p:txBody>
      </p:sp>
      <p:pic>
        <p:nvPicPr>
          <p:cNvPr id="1029123" name="Picture 3" descr="world-map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6986588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125" name="Picture 5" descr="pm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8"/>
          <a:stretch>
            <a:fillRect/>
          </a:stretch>
        </p:blipFill>
        <p:spPr bwMode="auto">
          <a:xfrm>
            <a:off x="228600" y="2209800"/>
            <a:ext cx="1069975" cy="13414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9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289050" cy="965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029127" name="Text Box 7"/>
          <p:cNvSpPr txBox="1">
            <a:spLocks noChangeArrowheads="1"/>
          </p:cNvSpPr>
          <p:nvPr/>
        </p:nvSpPr>
        <p:spPr bwMode="auto">
          <a:xfrm>
            <a:off x="533400" y="3276600"/>
            <a:ext cx="1143000" cy="342900"/>
          </a:xfrm>
          <a:prstGeom prst="rect">
            <a:avLst/>
          </a:prstGeom>
          <a:solidFill>
            <a:srgbClr val="FF9900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HiRes/TA</a:t>
            </a:r>
            <a:endParaRPr lang="en-US" sz="1600"/>
          </a:p>
        </p:txBody>
      </p:sp>
      <p:sp>
        <p:nvSpPr>
          <p:cNvPr id="1029128" name="Line 8"/>
          <p:cNvSpPr>
            <a:spLocks noChangeShapeType="1"/>
          </p:cNvSpPr>
          <p:nvPr/>
        </p:nvSpPr>
        <p:spPr bwMode="auto">
          <a:xfrm flipV="1">
            <a:off x="1676400" y="3581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31" name="Text Box 11"/>
          <p:cNvSpPr txBox="1">
            <a:spLocks noChangeArrowheads="1"/>
          </p:cNvSpPr>
          <p:nvPr/>
        </p:nvSpPr>
        <p:spPr bwMode="auto">
          <a:xfrm>
            <a:off x="1600200" y="5105400"/>
            <a:ext cx="838200" cy="342900"/>
          </a:xfrm>
          <a:prstGeom prst="rect">
            <a:avLst/>
          </a:prstGeom>
          <a:solidFill>
            <a:srgbClr val="FF9900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Auger </a:t>
            </a:r>
            <a:endParaRPr lang="en-US" sz="1600"/>
          </a:p>
        </p:txBody>
      </p:sp>
      <p:sp>
        <p:nvSpPr>
          <p:cNvPr id="1029132" name="Line 12"/>
          <p:cNvSpPr>
            <a:spLocks noChangeShapeType="1"/>
          </p:cNvSpPr>
          <p:nvPr/>
        </p:nvSpPr>
        <p:spPr bwMode="auto">
          <a:xfrm flipV="1">
            <a:off x="2438400" y="5334000"/>
            <a:ext cx="685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33" name="Text Box 13"/>
          <p:cNvSpPr txBox="1">
            <a:spLocks noChangeArrowheads="1"/>
          </p:cNvSpPr>
          <p:nvPr/>
        </p:nvSpPr>
        <p:spPr bwMode="auto">
          <a:xfrm>
            <a:off x="685800" y="3581400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Utah</a:t>
            </a:r>
            <a:endParaRPr lang="en-US" sz="2000" baseline="-25000"/>
          </a:p>
        </p:txBody>
      </p:sp>
      <p:sp>
        <p:nvSpPr>
          <p:cNvPr id="1029134" name="Text Box 14"/>
          <p:cNvSpPr txBox="1">
            <a:spLocks noChangeArrowheads="1"/>
          </p:cNvSpPr>
          <p:nvPr/>
        </p:nvSpPr>
        <p:spPr bwMode="auto">
          <a:xfrm>
            <a:off x="1828800" y="5410200"/>
            <a:ext cx="105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Argentina</a:t>
            </a:r>
            <a:endParaRPr lang="en-US" sz="2000"/>
          </a:p>
        </p:txBody>
      </p:sp>
      <p:sp>
        <p:nvSpPr>
          <p:cNvPr id="1029135" name="Text Box 15"/>
          <p:cNvSpPr txBox="1">
            <a:spLocks noChangeArrowheads="1"/>
          </p:cNvSpPr>
          <p:nvPr/>
        </p:nvSpPr>
        <p:spPr bwMode="auto">
          <a:xfrm>
            <a:off x="6858000" y="3606800"/>
            <a:ext cx="796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AGASA</a:t>
            </a:r>
            <a:endParaRPr lang="en-US" sz="1600"/>
          </a:p>
        </p:txBody>
      </p:sp>
      <p:sp>
        <p:nvSpPr>
          <p:cNvPr id="1029137" name="Text Box 17"/>
          <p:cNvSpPr txBox="1">
            <a:spLocks noChangeArrowheads="1"/>
          </p:cNvSpPr>
          <p:nvPr/>
        </p:nvSpPr>
        <p:spPr bwMode="auto">
          <a:xfrm>
            <a:off x="6918325" y="5040313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SUGAR</a:t>
            </a:r>
            <a:endParaRPr lang="en-US" sz="2000"/>
          </a:p>
        </p:txBody>
      </p:sp>
      <p:sp>
        <p:nvSpPr>
          <p:cNvPr id="1029138" name="Text Box 18"/>
          <p:cNvSpPr txBox="1">
            <a:spLocks noChangeArrowheads="1"/>
          </p:cNvSpPr>
          <p:nvPr/>
        </p:nvSpPr>
        <p:spPr bwMode="auto">
          <a:xfrm>
            <a:off x="6400800" y="2819400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Yakutsk</a:t>
            </a:r>
            <a:endParaRPr lang="en-US" sz="2000"/>
          </a:p>
        </p:txBody>
      </p:sp>
      <p:sp>
        <p:nvSpPr>
          <p:cNvPr id="1029153" name="Text Box 33"/>
          <p:cNvSpPr txBox="1">
            <a:spLocks noChangeArrowheads="1"/>
          </p:cNvSpPr>
          <p:nvPr/>
        </p:nvSpPr>
        <p:spPr bwMode="auto">
          <a:xfrm>
            <a:off x="4267200" y="5791200"/>
            <a:ext cx="1066800" cy="342900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IceCube</a:t>
            </a:r>
            <a:endParaRPr lang="en-US" sz="1600"/>
          </a:p>
        </p:txBody>
      </p:sp>
      <p:sp>
        <p:nvSpPr>
          <p:cNvPr id="1029154" name="Text Box 34"/>
          <p:cNvSpPr txBox="1">
            <a:spLocks noChangeArrowheads="1"/>
          </p:cNvSpPr>
          <p:nvPr/>
        </p:nvSpPr>
        <p:spPr bwMode="auto">
          <a:xfrm>
            <a:off x="4343400" y="6096000"/>
            <a:ext cx="117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South Pole</a:t>
            </a:r>
            <a:endParaRPr lang="en-US" sz="2000"/>
          </a:p>
        </p:txBody>
      </p:sp>
      <p:sp>
        <p:nvSpPr>
          <p:cNvPr id="1029156" name="Line 36"/>
          <p:cNvSpPr>
            <a:spLocks noChangeShapeType="1"/>
          </p:cNvSpPr>
          <p:nvPr/>
        </p:nvSpPr>
        <p:spPr bwMode="auto">
          <a:xfrm flipV="1">
            <a:off x="4572000" y="2057400"/>
            <a:ext cx="914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57" name="Text Box 37"/>
          <p:cNvSpPr txBox="1">
            <a:spLocks noChangeArrowheads="1"/>
          </p:cNvSpPr>
          <p:nvPr/>
        </p:nvSpPr>
        <p:spPr bwMode="auto">
          <a:xfrm>
            <a:off x="3962400" y="2971800"/>
            <a:ext cx="1271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Haverah Park</a:t>
            </a:r>
            <a:endParaRPr lang="en-US" sz="1600"/>
          </a:p>
        </p:txBody>
      </p:sp>
      <p:sp>
        <p:nvSpPr>
          <p:cNvPr id="1029158" name="Text Box 38"/>
          <p:cNvSpPr txBox="1">
            <a:spLocks noChangeArrowheads="1"/>
          </p:cNvSpPr>
          <p:nvPr/>
        </p:nvSpPr>
        <p:spPr bwMode="auto">
          <a:xfrm>
            <a:off x="5181600" y="3429000"/>
            <a:ext cx="1103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Lake Baikal</a:t>
            </a:r>
            <a:endParaRPr lang="en-US" sz="1600"/>
          </a:p>
        </p:txBody>
      </p:sp>
      <p:sp>
        <p:nvSpPr>
          <p:cNvPr id="1029160" name="Line 40"/>
          <p:cNvSpPr>
            <a:spLocks noChangeShapeType="1"/>
          </p:cNvSpPr>
          <p:nvPr/>
        </p:nvSpPr>
        <p:spPr bwMode="auto">
          <a:xfrm>
            <a:off x="2286000" y="1905000"/>
            <a:ext cx="15240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1" name="Text Box 41"/>
          <p:cNvSpPr txBox="1">
            <a:spLocks noChangeArrowheads="1"/>
          </p:cNvSpPr>
          <p:nvPr/>
        </p:nvSpPr>
        <p:spPr bwMode="auto">
          <a:xfrm>
            <a:off x="1447800" y="1905000"/>
            <a:ext cx="873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Arizona</a:t>
            </a:r>
            <a:endParaRPr lang="en-US" sz="2000" baseline="-25000"/>
          </a:p>
        </p:txBody>
      </p:sp>
      <p:sp>
        <p:nvSpPr>
          <p:cNvPr id="1029163" name="Line 43"/>
          <p:cNvSpPr>
            <a:spLocks noChangeShapeType="1"/>
          </p:cNvSpPr>
          <p:nvPr/>
        </p:nvSpPr>
        <p:spPr bwMode="auto">
          <a:xfrm flipV="1">
            <a:off x="4724400" y="4876800"/>
            <a:ext cx="3048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4" name="Text Box 44"/>
          <p:cNvSpPr txBox="1">
            <a:spLocks noChangeArrowheads="1"/>
          </p:cNvSpPr>
          <p:nvPr/>
        </p:nvSpPr>
        <p:spPr bwMode="auto">
          <a:xfrm>
            <a:off x="5334000" y="4876800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Namibia</a:t>
            </a:r>
            <a:endParaRPr lang="en-US" sz="2000"/>
          </a:p>
        </p:txBody>
      </p:sp>
      <p:pic>
        <p:nvPicPr>
          <p:cNvPr id="1029165" name="Picture 45" descr="veri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9159" name="Text Box 39"/>
          <p:cNvSpPr txBox="1">
            <a:spLocks noChangeArrowheads="1"/>
          </p:cNvSpPr>
          <p:nvPr/>
        </p:nvSpPr>
        <p:spPr bwMode="auto">
          <a:xfrm>
            <a:off x="1447800" y="1600200"/>
            <a:ext cx="9144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Veritas</a:t>
            </a:r>
            <a:endParaRPr lang="en-US" sz="1600"/>
          </a:p>
        </p:txBody>
      </p:sp>
      <p:sp>
        <p:nvSpPr>
          <p:cNvPr id="1029166" name="Text Box 46"/>
          <p:cNvSpPr txBox="1">
            <a:spLocks noChangeArrowheads="1"/>
          </p:cNvSpPr>
          <p:nvPr/>
        </p:nvSpPr>
        <p:spPr bwMode="auto">
          <a:xfrm>
            <a:off x="2514600" y="3581400"/>
            <a:ext cx="76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Milagro</a:t>
            </a:r>
            <a:endParaRPr lang="en-US" sz="1600"/>
          </a:p>
        </p:txBody>
      </p:sp>
      <p:sp>
        <p:nvSpPr>
          <p:cNvPr id="1029167" name="Text Box 47"/>
          <p:cNvSpPr txBox="1">
            <a:spLocks noChangeArrowheads="1"/>
          </p:cNvSpPr>
          <p:nvPr/>
        </p:nvSpPr>
        <p:spPr bwMode="auto">
          <a:xfrm>
            <a:off x="609600" y="4267200"/>
            <a:ext cx="8382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HAWC</a:t>
            </a:r>
            <a:endParaRPr lang="en-US" sz="1600"/>
          </a:p>
        </p:txBody>
      </p:sp>
      <p:sp>
        <p:nvSpPr>
          <p:cNvPr id="1029168" name="Line 48"/>
          <p:cNvSpPr>
            <a:spLocks noChangeShapeType="1"/>
          </p:cNvSpPr>
          <p:nvPr/>
        </p:nvSpPr>
        <p:spPr bwMode="auto">
          <a:xfrm flipV="1">
            <a:off x="1447800" y="4191000"/>
            <a:ext cx="1219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9" name="Text Box 49"/>
          <p:cNvSpPr txBox="1">
            <a:spLocks noChangeArrowheads="1"/>
          </p:cNvSpPr>
          <p:nvPr/>
        </p:nvSpPr>
        <p:spPr bwMode="auto">
          <a:xfrm>
            <a:off x="685800" y="45720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Mexico</a:t>
            </a:r>
            <a:endParaRPr lang="en-US" sz="2000"/>
          </a:p>
        </p:txBody>
      </p:sp>
      <p:pic>
        <p:nvPicPr>
          <p:cNvPr id="1029170" name="Picture 50" descr="anta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9155" name="Text Box 35"/>
          <p:cNvSpPr txBox="1">
            <a:spLocks noChangeArrowheads="1"/>
          </p:cNvSpPr>
          <p:nvPr/>
        </p:nvSpPr>
        <p:spPr bwMode="auto">
          <a:xfrm>
            <a:off x="4876800" y="1447800"/>
            <a:ext cx="1143000" cy="587375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Antares/</a:t>
            </a:r>
          </a:p>
          <a:p>
            <a:r>
              <a:rPr lang="en-US" sz="1600" b="1"/>
              <a:t>KM3NeT</a:t>
            </a:r>
            <a:endParaRPr lang="en-US" sz="1600"/>
          </a:p>
        </p:txBody>
      </p:sp>
      <p:sp>
        <p:nvSpPr>
          <p:cNvPr id="1029162" name="Text Box 42"/>
          <p:cNvSpPr txBox="1">
            <a:spLocks noChangeArrowheads="1"/>
          </p:cNvSpPr>
          <p:nvPr/>
        </p:nvSpPr>
        <p:spPr bwMode="auto">
          <a:xfrm>
            <a:off x="4876800" y="4572000"/>
            <a:ext cx="9906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H.E.S.S.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Integral Flux</a:t>
            </a:r>
          </a:p>
        </p:txBody>
      </p:sp>
      <p:sp>
        <p:nvSpPr>
          <p:cNvPr id="1042436" name="Line 4"/>
          <p:cNvSpPr>
            <a:spLocks noChangeShapeType="1"/>
          </p:cNvSpPr>
          <p:nvPr/>
        </p:nvSpPr>
        <p:spPr bwMode="auto">
          <a:xfrm>
            <a:off x="1676400" y="1600200"/>
            <a:ext cx="0" cy="373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37" name="Line 5"/>
          <p:cNvSpPr>
            <a:spLocks noChangeShapeType="1"/>
          </p:cNvSpPr>
          <p:nvPr/>
        </p:nvSpPr>
        <p:spPr bwMode="auto">
          <a:xfrm flipH="1">
            <a:off x="1676400" y="5334000"/>
            <a:ext cx="60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38" name="Line 6"/>
          <p:cNvSpPr>
            <a:spLocks noChangeShapeType="1"/>
          </p:cNvSpPr>
          <p:nvPr/>
        </p:nvSpPr>
        <p:spPr bwMode="auto">
          <a:xfrm>
            <a:off x="2286000" y="1752600"/>
            <a:ext cx="25908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39" name="Line 7"/>
          <p:cNvSpPr>
            <a:spLocks noChangeShapeType="1"/>
          </p:cNvSpPr>
          <p:nvPr/>
        </p:nvSpPr>
        <p:spPr bwMode="auto">
          <a:xfrm>
            <a:off x="4876800" y="3124200"/>
            <a:ext cx="16764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0" name="Line 8"/>
          <p:cNvSpPr>
            <a:spLocks noChangeShapeType="1"/>
          </p:cNvSpPr>
          <p:nvPr/>
        </p:nvSpPr>
        <p:spPr bwMode="auto">
          <a:xfrm>
            <a:off x="6553200" y="4800600"/>
            <a:ext cx="914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1" name="Text Box 9"/>
          <p:cNvSpPr txBox="1">
            <a:spLocks noChangeArrowheads="1"/>
          </p:cNvSpPr>
          <p:nvPr/>
        </p:nvSpPr>
        <p:spPr bwMode="auto">
          <a:xfrm>
            <a:off x="1050925" y="111442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flux</a:t>
            </a:r>
            <a:endParaRPr lang="en-US" dirty="0"/>
          </a:p>
        </p:txBody>
      </p:sp>
      <p:sp>
        <p:nvSpPr>
          <p:cNvPr id="1042442" name="Text Box 10"/>
          <p:cNvSpPr txBox="1">
            <a:spLocks noChangeArrowheads="1"/>
          </p:cNvSpPr>
          <p:nvPr/>
        </p:nvSpPr>
        <p:spPr bwMode="auto">
          <a:xfrm>
            <a:off x="6918325" y="5457825"/>
            <a:ext cx="118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energy</a:t>
            </a:r>
            <a:endParaRPr lang="en-US"/>
          </a:p>
        </p:txBody>
      </p:sp>
      <p:sp>
        <p:nvSpPr>
          <p:cNvPr id="1042443" name="Rectangle 11"/>
          <p:cNvSpPr>
            <a:spLocks noChangeArrowheads="1"/>
          </p:cNvSpPr>
          <p:nvPr/>
        </p:nvSpPr>
        <p:spPr bwMode="auto">
          <a:xfrm>
            <a:off x="3276600" y="1143000"/>
            <a:ext cx="2133600" cy="5334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1 particle </a:t>
            </a:r>
          </a:p>
          <a:p>
            <a:pPr algn="ctr"/>
            <a:r>
              <a:rPr lang="en-US" sz="1800" dirty="0"/>
              <a:t>per m</a:t>
            </a:r>
            <a:r>
              <a:rPr lang="en-US" sz="1800" baseline="30000" dirty="0"/>
              <a:t>2</a:t>
            </a:r>
            <a:r>
              <a:rPr lang="en-US" sz="1800" dirty="0"/>
              <a:t> per second</a:t>
            </a:r>
          </a:p>
        </p:txBody>
      </p:sp>
      <p:sp>
        <p:nvSpPr>
          <p:cNvPr id="1042444" name="Line 12"/>
          <p:cNvSpPr>
            <a:spLocks noChangeShapeType="1"/>
          </p:cNvSpPr>
          <p:nvPr/>
        </p:nvSpPr>
        <p:spPr bwMode="auto">
          <a:xfrm flipH="1">
            <a:off x="3276600" y="1676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5" name="Rectangle 13"/>
          <p:cNvSpPr>
            <a:spLocks noChangeArrowheads="1"/>
          </p:cNvSpPr>
          <p:nvPr/>
        </p:nvSpPr>
        <p:spPr bwMode="auto">
          <a:xfrm>
            <a:off x="4724400" y="2133600"/>
            <a:ext cx="2133600" cy="5334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1 particle </a:t>
            </a:r>
          </a:p>
          <a:p>
            <a:pPr algn="ctr"/>
            <a:r>
              <a:rPr lang="en-US" sz="1800" dirty="0"/>
              <a:t>per m</a:t>
            </a:r>
            <a:r>
              <a:rPr lang="en-US" sz="1800" baseline="30000" dirty="0"/>
              <a:t>2</a:t>
            </a:r>
            <a:r>
              <a:rPr lang="en-US" sz="1800" dirty="0"/>
              <a:t> per year</a:t>
            </a:r>
          </a:p>
        </p:txBody>
      </p:sp>
      <p:sp>
        <p:nvSpPr>
          <p:cNvPr id="1042446" name="Text Box 14"/>
          <p:cNvSpPr txBox="1">
            <a:spLocks noChangeArrowheads="1"/>
          </p:cNvSpPr>
          <p:nvPr/>
        </p:nvSpPr>
        <p:spPr bwMode="auto">
          <a:xfrm>
            <a:off x="3886200" y="31242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b="1"/>
              <a:t>“</a:t>
            </a:r>
            <a:r>
              <a:rPr lang="en-US" sz="1800" b="1"/>
              <a:t>Knee</a:t>
            </a:r>
            <a:r>
              <a:rPr lang="ja-JP" altLang="en-US" sz="1800" b="1"/>
              <a:t>”</a:t>
            </a:r>
            <a:endParaRPr lang="en-US" sz="1800" b="1"/>
          </a:p>
        </p:txBody>
      </p:sp>
      <p:sp>
        <p:nvSpPr>
          <p:cNvPr id="1042447" name="Line 15"/>
          <p:cNvSpPr>
            <a:spLocks noChangeShapeType="1"/>
          </p:cNvSpPr>
          <p:nvPr/>
        </p:nvSpPr>
        <p:spPr bwMode="auto">
          <a:xfrm flipH="1">
            <a:off x="6553200" y="41148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8" name="Line 16"/>
          <p:cNvSpPr>
            <a:spLocks noChangeShapeType="1"/>
          </p:cNvSpPr>
          <p:nvPr/>
        </p:nvSpPr>
        <p:spPr bwMode="auto">
          <a:xfrm flipH="1">
            <a:off x="4876800" y="26670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9" name="Rectangle 17"/>
          <p:cNvSpPr>
            <a:spLocks noChangeArrowheads="1"/>
          </p:cNvSpPr>
          <p:nvPr/>
        </p:nvSpPr>
        <p:spPr bwMode="auto">
          <a:xfrm>
            <a:off x="6781800" y="3581400"/>
            <a:ext cx="2133600" cy="5334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1 particle </a:t>
            </a:r>
          </a:p>
          <a:p>
            <a:pPr algn="ctr"/>
            <a:r>
              <a:rPr lang="en-US" sz="1800" dirty="0"/>
              <a:t>per km</a:t>
            </a:r>
            <a:r>
              <a:rPr lang="en-US" sz="1800" baseline="30000" dirty="0"/>
              <a:t>2</a:t>
            </a:r>
            <a:r>
              <a:rPr lang="en-US" sz="1800" dirty="0"/>
              <a:t> per year</a:t>
            </a:r>
          </a:p>
        </p:txBody>
      </p:sp>
      <p:sp>
        <p:nvSpPr>
          <p:cNvPr id="1042450" name="Text Box 18"/>
          <p:cNvSpPr txBox="1">
            <a:spLocks noChangeArrowheads="1"/>
          </p:cNvSpPr>
          <p:nvPr/>
        </p:nvSpPr>
        <p:spPr bwMode="auto">
          <a:xfrm>
            <a:off x="5486400" y="4800600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b="1"/>
              <a:t>“</a:t>
            </a:r>
            <a:r>
              <a:rPr lang="en-US" sz="1800" b="1"/>
              <a:t>Ankle</a:t>
            </a:r>
            <a:r>
              <a:rPr lang="ja-JP" altLang="en-US" sz="1800" b="1"/>
              <a:t>”</a:t>
            </a:r>
            <a:endParaRPr lang="en-US" sz="1800" b="1"/>
          </a:p>
        </p:txBody>
      </p:sp>
      <p:sp>
        <p:nvSpPr>
          <p:cNvPr id="1042454" name="Text Box 22"/>
          <p:cNvSpPr txBox="1">
            <a:spLocks noChangeArrowheads="1"/>
          </p:cNvSpPr>
          <p:nvPr/>
        </p:nvSpPr>
        <p:spPr bwMode="auto">
          <a:xfrm>
            <a:off x="457200" y="4648200"/>
            <a:ext cx="3563938" cy="83185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Requires large, </a:t>
            </a:r>
          </a:p>
          <a:p>
            <a:r>
              <a:rPr lang="en-US" b="1" dirty="0">
                <a:solidFill>
                  <a:schemeClr val="bg1"/>
                </a:solidFill>
              </a:rPr>
              <a:t>Earth-bound detectors!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0578" name="Picture 2" descr="n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2626" name="Picture 2" descr="ny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IceCube: </a:t>
            </a:r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an incredible detector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05800" cy="49530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2800" b="0" dirty="0" smtClean="0">
                <a:latin typeface="Myriad Pro"/>
                <a:cs typeface="Myriad Pro"/>
              </a:rPr>
              <a:t>~ cubic-kilometer with &gt;5,000 </a:t>
            </a:r>
            <a:r>
              <a:rPr lang="en-US" sz="2800" b="0" dirty="0" smtClean="0">
                <a:latin typeface="Myriad Pro"/>
                <a:cs typeface="Myriad Pro"/>
              </a:rPr>
              <a:t>light detectors frozen in the Antarctic ice at depths between 1,500 and 2,500 meters. 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en-US" sz="2800" b="0" dirty="0" smtClean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2800" b="0" dirty="0" smtClean="0">
                <a:latin typeface="Myriad Pro"/>
                <a:cs typeface="Myriad Pro"/>
              </a:rPr>
              <a:t>searc</a:t>
            </a:r>
            <a:r>
              <a:rPr lang="en-US" sz="2800" b="0" dirty="0" smtClean="0">
                <a:latin typeface="Myriad Pro"/>
                <a:cs typeface="Myriad Pro"/>
              </a:rPr>
              <a:t>hes for </a:t>
            </a:r>
            <a:r>
              <a:rPr lang="en-US" sz="2800" b="0" dirty="0" smtClean="0">
                <a:latin typeface="Myriad Pro"/>
                <a:cs typeface="Myriad Pro"/>
              </a:rPr>
              <a:t>neutrinos </a:t>
            </a:r>
            <a:r>
              <a:rPr lang="en-US" sz="2800" b="0" dirty="0" smtClean="0">
                <a:latin typeface="Myriad Pro"/>
                <a:cs typeface="Myriad Pro"/>
              </a:rPr>
              <a:t>produced in galactic and extragalactic </a:t>
            </a:r>
            <a:r>
              <a:rPr lang="en-US" sz="2800" b="0" dirty="0" smtClean="0">
                <a:latin typeface="Myriad Pro"/>
                <a:cs typeface="Myriad Pro"/>
              </a:rPr>
              <a:t>sources to learn about </a:t>
            </a:r>
            <a:r>
              <a:rPr lang="en-US" sz="2800" b="0" dirty="0">
                <a:latin typeface="Myriad Pro"/>
                <a:cs typeface="Myriad Pro"/>
              </a:rPr>
              <a:t>the most energetic </a:t>
            </a:r>
            <a:r>
              <a:rPr lang="en-US" sz="2800" b="0" dirty="0" smtClean="0">
                <a:latin typeface="Myriad Pro"/>
                <a:cs typeface="Myriad Pro"/>
              </a:rPr>
              <a:t>and extreme </a:t>
            </a:r>
            <a:r>
              <a:rPr lang="en-US" sz="2800" b="0" dirty="0">
                <a:latin typeface="Myriad Pro"/>
                <a:cs typeface="Myriad Pro"/>
              </a:rPr>
              <a:t>objects in the Universe</a:t>
            </a:r>
            <a:r>
              <a:rPr lang="en-US" sz="2800" b="0" dirty="0" smtClean="0">
                <a:latin typeface="Myriad Pro"/>
                <a:cs typeface="Myriad Pro"/>
              </a:rPr>
              <a:t>!</a:t>
            </a:r>
          </a:p>
          <a:p>
            <a:pPr marL="0" indent="0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US" sz="2800" b="0" dirty="0" smtClean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2800" b="0" dirty="0">
                <a:latin typeface="Myriad Pro"/>
                <a:cs typeface="Myriad Pro"/>
              </a:rPr>
              <a:t>s</a:t>
            </a:r>
            <a:r>
              <a:rPr lang="en-US" sz="2800" b="0" dirty="0" smtClean="0">
                <a:latin typeface="Myriad Pro"/>
                <a:cs typeface="Myriad Pro"/>
              </a:rPr>
              <a:t>ees particles from atmospheric cosmic ray interactions                study neutrino and cosmic ray physics </a:t>
            </a:r>
            <a:endParaRPr lang="en-US" sz="2800" b="0" dirty="0">
              <a:latin typeface="Myriad Pro"/>
              <a:cs typeface="Myriad Pro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2895600" y="5105400"/>
            <a:ext cx="978408" cy="4846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4674" name="Picture 2" descr="ny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6722" name="Picture 2" descr="ny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8770" name="Picture 2" descr="n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90818" name="Picture 2" descr="ny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7524" name="Picture 4" descr="ny-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4632325" y="4848225"/>
            <a:ext cx="3218110" cy="830997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  <a:latin typeface="Myriad Pro"/>
                <a:cs typeface="Myriad Pro"/>
              </a:rPr>
              <a:t>muon</a:t>
            </a:r>
            <a:r>
              <a:rPr lang="en-US" b="1" dirty="0">
                <a:solidFill>
                  <a:srgbClr val="FFFFFF"/>
                </a:solidFill>
                <a:latin typeface="Myriad Pro"/>
                <a:cs typeface="Myriad Pro"/>
              </a:rPr>
              <a:t> flux at sea level:</a:t>
            </a:r>
          </a:p>
          <a:p>
            <a:r>
              <a:rPr lang="en-US" b="1" dirty="0">
                <a:solidFill>
                  <a:srgbClr val="FFFFFF"/>
                </a:solidFill>
                <a:latin typeface="Myriad Pro"/>
                <a:cs typeface="Myriad Pro"/>
              </a:rPr>
              <a:t>1 per cm</a:t>
            </a:r>
            <a:r>
              <a:rPr lang="en-US" b="1" baseline="30000" dirty="0">
                <a:solidFill>
                  <a:srgbClr val="FFFFFF"/>
                </a:solidFill>
                <a:latin typeface="Myriad Pro"/>
                <a:cs typeface="Myriad Pro"/>
              </a:rPr>
              <a:t>2</a:t>
            </a:r>
            <a:r>
              <a:rPr lang="en-US" b="1" dirty="0">
                <a:solidFill>
                  <a:srgbClr val="FFFFFF"/>
                </a:solidFill>
                <a:latin typeface="Myriad Pro"/>
                <a:cs typeface="Myriad Pro"/>
              </a:rPr>
              <a:t> per minute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20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4953000"/>
          </a:xfrm>
        </p:spPr>
        <p:txBody>
          <a:bodyPr/>
          <a:lstStyle/>
          <a:p>
            <a:pPr marL="0" indent="0">
              <a:buClr>
                <a:schemeClr val="accent6"/>
              </a:buClr>
              <a:buNone/>
            </a:pPr>
            <a:r>
              <a:rPr lang="en-US" sz="2400" b="0" dirty="0">
                <a:solidFill>
                  <a:schemeClr val="bg1"/>
                </a:solidFill>
                <a:latin typeface="Myriad Pro"/>
                <a:cs typeface="Myriad Pro"/>
              </a:rPr>
              <a:t>There are first indications that the cosmic ray flux might not be isotropic at the highest energies, but no source has been positively identified so far.</a:t>
            </a:r>
          </a:p>
          <a:p>
            <a:pPr>
              <a:buClr>
                <a:schemeClr val="accent6"/>
              </a:buClr>
            </a:pPr>
            <a:endParaRPr lang="en-US" sz="2400" b="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b="0" dirty="0">
                <a:solidFill>
                  <a:schemeClr val="bg1"/>
                </a:solidFill>
                <a:latin typeface="Myriad Pro"/>
                <a:cs typeface="Myriad Pro"/>
              </a:rPr>
              <a:t>Maybe the particles do not point back to their sources - intergalactic and Galactic magnetic fields might scramble the arrival directions even at the highest energies!</a:t>
            </a:r>
          </a:p>
          <a:p>
            <a:pPr>
              <a:buClr>
                <a:schemeClr val="accent6"/>
              </a:buClr>
            </a:pPr>
            <a:endParaRPr lang="en-US" sz="2400" b="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b="0" dirty="0">
                <a:solidFill>
                  <a:schemeClr val="bg1"/>
                </a:solidFill>
                <a:latin typeface="Myriad Pro"/>
                <a:cs typeface="Myriad Pro"/>
              </a:rPr>
              <a:t>Cosmic rays are not the only messenger from high energy sources -where there are cosmic rays, there are also neutrinos!</a:t>
            </a:r>
            <a:endParaRPr lang="en-US" b="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299075" y="381000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1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Messenger Particles</a:t>
            </a:r>
          </a:p>
        </p:txBody>
      </p:sp>
      <p:sp>
        <p:nvSpPr>
          <p:cNvPr id="1211396" name="Line 4"/>
          <p:cNvSpPr>
            <a:spLocks noChangeShapeType="1"/>
          </p:cNvSpPr>
          <p:nvPr/>
        </p:nvSpPr>
        <p:spPr bwMode="auto">
          <a:xfrm>
            <a:off x="5105400" y="5486400"/>
            <a:ext cx="9906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1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648200" cy="49530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600" dirty="0">
                <a:latin typeface="Myriad Pro"/>
                <a:cs typeface="Myriad Pro"/>
              </a:rPr>
              <a:t>Cosmic rays are not the only messenger from high energy sources - a cosmic ray source is also a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beam-dump.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i="1" dirty="0">
              <a:solidFill>
                <a:schemeClr val="accent2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600" dirty="0">
                <a:latin typeface="Myriad Pro"/>
                <a:cs typeface="Myriad Pro"/>
              </a:rPr>
              <a:t>Cosmic rays inevitably interact with radiation and gas surrounding their source, </a:t>
            </a:r>
            <a:r>
              <a:rPr lang="en-US" sz="1600" i="1" dirty="0">
                <a:latin typeface="Myriad Pro"/>
                <a:cs typeface="Myriad Pro"/>
              </a:rPr>
              <a:t>e.g.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600" dirty="0">
                <a:latin typeface="Myriad Pro"/>
                <a:cs typeface="Myriad Pro"/>
              </a:rPr>
              <a:t>Energy escaping the source is distributed among </a:t>
            </a:r>
            <a:r>
              <a:rPr lang="en-US" sz="1600" i="1" dirty="0">
                <a:solidFill>
                  <a:srgbClr val="404040"/>
                </a:solidFill>
                <a:latin typeface="Myriad Pro"/>
                <a:cs typeface="Myriad Pro"/>
              </a:rPr>
              <a:t>cosmic rays</a:t>
            </a:r>
            <a:r>
              <a:rPr lang="en-US" sz="1600" dirty="0">
                <a:solidFill>
                  <a:srgbClr val="404040"/>
                </a:solidFill>
                <a:latin typeface="Myriad Pro"/>
                <a:cs typeface="Myriad Pro"/>
              </a:rPr>
              <a:t>, </a:t>
            </a:r>
            <a:r>
              <a:rPr lang="en-US" sz="1600" i="1" dirty="0">
                <a:solidFill>
                  <a:srgbClr val="404040"/>
                </a:solidFill>
                <a:latin typeface="Myriad Pro"/>
                <a:cs typeface="Myriad Pro"/>
              </a:rPr>
              <a:t>gamma rays</a:t>
            </a:r>
            <a:r>
              <a:rPr lang="en-US" sz="1600" dirty="0">
                <a:solidFill>
                  <a:srgbClr val="404040"/>
                </a:solidFill>
                <a:latin typeface="Myriad Pro"/>
                <a:cs typeface="Myriad Pro"/>
              </a:rPr>
              <a:t>, and </a:t>
            </a:r>
            <a:r>
              <a:rPr lang="en-US" sz="1600" i="1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1600" dirty="0">
                <a:solidFill>
                  <a:srgbClr val="404040"/>
                </a:solidFill>
                <a:latin typeface="Myriad Pro"/>
                <a:cs typeface="Myriad Pro"/>
              </a:rPr>
              <a:t>. </a:t>
            </a:r>
          </a:p>
          <a:p>
            <a:pPr>
              <a:lnSpc>
                <a:spcPct val="90000"/>
              </a:lnSpc>
              <a:buClr>
                <a:schemeClr val="accent6"/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graphicFrame>
        <p:nvGraphicFramePr>
          <p:cNvPr id="12113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321590"/>
              </p:ext>
            </p:extLst>
          </p:nvPr>
        </p:nvGraphicFramePr>
        <p:xfrm>
          <a:off x="1111250" y="3048000"/>
          <a:ext cx="3163888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439" name="Equation" r:id="rId6" imgW="1855800" imgH="740520" progId="Equation.3">
                  <p:embed/>
                </p:oleObj>
              </mc:Choice>
              <mc:Fallback>
                <p:oleObj name="Equation" r:id="rId6" imgW="1855800" imgH="74052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3048000"/>
                        <a:ext cx="3163888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9585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5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9586" name="Picture 3"/>
          <p:cNvPicPr>
            <a:picLocks noChangeAspect="1" noChangeArrowheads="1"/>
          </p:cNvPicPr>
          <p:nvPr/>
        </p:nvPicPr>
        <p:blipFill>
          <a:blip r:embed="rId6">
            <a:lum bright="-2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-122238"/>
            <a:ext cx="6929437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7" name="Text Box 4"/>
          <p:cNvSpPr txBox="1">
            <a:spLocks noChangeArrowheads="1"/>
          </p:cNvSpPr>
          <p:nvPr/>
        </p:nvSpPr>
        <p:spPr bwMode="auto">
          <a:xfrm>
            <a:off x="-76200" y="47625"/>
            <a:ext cx="2286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cs typeface="Myriad Pro"/>
              </a:rPr>
              <a:t>neutrinos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cs typeface="Myriad Pro"/>
              </a:rPr>
              <a:t>from supernova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cs typeface="Myriad Pro"/>
              </a:rPr>
              <a:t>remnants</a:t>
            </a:r>
            <a:r>
              <a:rPr lang="en-US" sz="2800" dirty="0">
                <a:solidFill>
                  <a:srgbClr val="FFFFFF"/>
                </a:solidFill>
                <a:latin typeface="Myriad Pro"/>
                <a:cs typeface="Myriad Pro"/>
              </a:rPr>
              <a:t> :</a:t>
            </a:r>
            <a:endParaRPr lang="en-US" sz="2800" dirty="0">
              <a:solidFill>
                <a:srgbClr val="FFFFFF"/>
              </a:solidFill>
              <a:latin typeface="Myriad Pro"/>
              <a:cs typeface="Myriad Pro"/>
              <a:sym typeface="Wingdings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Myriad Pro"/>
                <a:cs typeface="Myriad Pro"/>
              </a:rPr>
              <a:t>molecular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Myriad Pro"/>
                <a:cs typeface="Myriad Pro"/>
              </a:rPr>
              <a:t>clouds in star-forming regions where super-nova explode: beam dumps</a:t>
            </a:r>
            <a:r>
              <a:rPr lang="en-US" dirty="0">
                <a:solidFill>
                  <a:srgbClr val="FFFFFF"/>
                </a:solidFill>
              </a:rPr>
              <a:t>!</a:t>
            </a:r>
            <a:endParaRPr lang="en-US" sz="2800" dirty="0">
              <a:solidFill>
                <a:srgbClr val="FCFF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06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-88900" y="0"/>
            <a:ext cx="5084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324600" y="2708275"/>
            <a:ext cx="2274888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93D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320" tIns="274320" rIns="274320" bIns="2743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>
                <a:solidFill>
                  <a:srgbClr val="FFFFFF"/>
                </a:solidFill>
                <a:latin typeface="Impact" charset="0"/>
              </a:rPr>
              <a:t>radiation</a:t>
            </a:r>
          </a:p>
          <a:p>
            <a:pPr algn="ctr">
              <a:lnSpc>
                <a:spcPct val="85000"/>
              </a:lnSpc>
            </a:pPr>
            <a:r>
              <a:rPr lang="en-US" sz="3600">
                <a:solidFill>
                  <a:srgbClr val="FFFFFF"/>
                </a:solidFill>
                <a:latin typeface="Impact" charset="0"/>
              </a:rPr>
              <a:t>and dust</a:t>
            </a:r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133600" y="16764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2514600" y="34290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324600" y="1111250"/>
            <a:ext cx="2590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93D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274320" tIns="274320" rIns="274320" bIns="274320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Impact" charset="0"/>
              </a:rPr>
              <a:t>black hole</a:t>
            </a:r>
            <a:endParaRPr lang="en-US" sz="3600">
              <a:solidFill>
                <a:srgbClr val="3333CC"/>
              </a:solidFill>
              <a:latin typeface="Times" charset="0"/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5410200" y="5562600"/>
            <a:ext cx="3810000" cy="13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BFF0E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B2B2B2"/>
                </a:solidFill>
                <a:latin typeface="Times" charset="0"/>
              </a:rPr>
              <a:t>              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 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</a:rPr>
              <a:t>0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>
              <a:lnSpc>
                <a:spcPct val="70000"/>
              </a:lnSpc>
            </a:pP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 algn="ctr">
              <a:lnSpc>
                <a:spcPct val="65000"/>
              </a:lnSpc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</a:rPr>
              <a:t>~ cosmic ray + gamma</a:t>
            </a:r>
            <a:endParaRPr lang="en-US" sz="3600" baseline="30000" dirty="0">
              <a:solidFill>
                <a:srgbClr val="B2B2B2"/>
              </a:solidFill>
              <a:latin typeface="Times" charset="0"/>
            </a:endParaRPr>
          </a:p>
          <a:p>
            <a:pPr algn="ctr">
              <a:lnSpc>
                <a:spcPct val="65000"/>
              </a:lnSpc>
            </a:pPr>
            <a:endParaRPr lang="en-US" sz="4000" b="1" baseline="30000" dirty="0">
              <a:solidFill>
                <a:srgbClr val="B2B2B2"/>
              </a:solidFill>
              <a:latin typeface="Times" charset="0"/>
            </a:endParaRP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228600" y="6096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57200" y="579438"/>
            <a:ext cx="3611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Impact" charset="0"/>
              </a:rPr>
              <a:t>NEUTRINO BEAMS: HEAVEN &amp; EARTH</a:t>
            </a:r>
            <a:endParaRPr lang="en-US" sz="20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457200" y="5334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349250" y="228600"/>
            <a:ext cx="4146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55"/>
                </a:solidFill>
                <a:latin typeface="Impact" charset="0"/>
              </a:rPr>
              <a:t>Neutrino</a:t>
            </a:r>
            <a:r>
              <a:rPr lang="en-US">
                <a:solidFill>
                  <a:srgbClr val="000000"/>
                </a:solidFill>
                <a:latin typeface="Impact" charset="0"/>
              </a:rPr>
              <a:t> Beams: Heaven &amp; Earth</a:t>
            </a:r>
          </a:p>
        </p:txBody>
      </p:sp>
      <p:pic>
        <p:nvPicPr>
          <p:cNvPr id="252941" name="Picture 13" descr="Shi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" y="152400"/>
            <a:ext cx="5054600" cy="6542088"/>
          </a:xfrm>
          <a:prstGeom prst="rect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516563" y="4453540"/>
            <a:ext cx="3779837" cy="126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42C2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>
              <a:lnSpc>
                <a:spcPct val="35000"/>
              </a:lnSpc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 algn="ctr">
              <a:lnSpc>
                <a:spcPct val="65000"/>
              </a:lnSpc>
            </a:pPr>
            <a:r>
              <a:rPr lang="en-US" sz="3200" dirty="0">
                <a:solidFill>
                  <a:srgbClr val="B2B2B2"/>
                </a:solidFill>
                <a:latin typeface="Times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</a:rPr>
              <a:t>g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 n + </a:t>
            </a:r>
            <a:r>
              <a:rPr lang="en-US" sz="3200" dirty="0">
                <a:solidFill>
                  <a:srgbClr val="B2B2B2"/>
                </a:solidFill>
                <a:latin typeface="Symbol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</a:rPr>
              <a:t>+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>
              <a:lnSpc>
                <a:spcPct val="65000"/>
              </a:lnSpc>
            </a:pPr>
            <a:endParaRPr lang="en-US" sz="3600" baseline="30000" dirty="0">
              <a:solidFill>
                <a:srgbClr val="B2B2B2"/>
              </a:solidFill>
              <a:latin typeface="Times" charset="0"/>
            </a:endParaRPr>
          </a:p>
          <a:p>
            <a:pPr>
              <a:lnSpc>
                <a:spcPct val="65000"/>
              </a:lnSpc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</a:rPr>
              <a:t>~ cosmic ray + neutrino</a:t>
            </a:r>
            <a:r>
              <a:rPr lang="en-US" sz="4000" dirty="0">
                <a:solidFill>
                  <a:srgbClr val="FF8000"/>
                </a:solidFill>
                <a:latin typeface="Times" charset="0"/>
              </a:rPr>
              <a:t> </a:t>
            </a:r>
          </a:p>
        </p:txBody>
      </p:sp>
      <p:sp>
        <p:nvSpPr>
          <p:cNvPr id="252943" name="Oval 15"/>
          <p:cNvSpPr>
            <a:spLocks noChangeArrowheads="1"/>
          </p:cNvSpPr>
          <p:nvPr/>
        </p:nvSpPr>
        <p:spPr bwMode="auto">
          <a:xfrm>
            <a:off x="7575240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4" name="Oval 16"/>
          <p:cNvSpPr>
            <a:spLocks noChangeArrowheads="1"/>
          </p:cNvSpPr>
          <p:nvPr/>
        </p:nvSpPr>
        <p:spPr bwMode="auto">
          <a:xfrm>
            <a:off x="8272656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5" name="Oval 17"/>
          <p:cNvSpPr>
            <a:spLocks noChangeArrowheads="1"/>
          </p:cNvSpPr>
          <p:nvPr/>
        </p:nvSpPr>
        <p:spPr bwMode="auto">
          <a:xfrm>
            <a:off x="8153400" y="55626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>
            <a:off x="2912530" y="16764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3386663" y="34290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1489152" y="2819400"/>
            <a:ext cx="1295400" cy="2133600"/>
          </a:xfrm>
          <a:prstGeom prst="rect">
            <a:avLst/>
          </a:prstGeom>
          <a:solidFill>
            <a:srgbClr val="0033CC">
              <a:alpha val="17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193752" y="263525"/>
            <a:ext cx="4817695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prstClr val="white"/>
                </a:solidFill>
                <a:latin typeface="Symbol" charset="0"/>
              </a:rPr>
              <a:t>n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>
                <a:solidFill>
                  <a:prstClr val="white"/>
                </a:solidFill>
                <a:latin typeface="Symbol" charset="0"/>
              </a:rPr>
              <a:t>g</a:t>
            </a:r>
            <a:r>
              <a:rPr lang="en-US" dirty="0">
                <a:solidFill>
                  <a:prstClr val="white"/>
                </a:solidFill>
              </a:rPr>
              <a:t> beams : heaven and earth</a:t>
            </a:r>
          </a:p>
        </p:txBody>
      </p:sp>
    </p:spTree>
    <p:extLst>
      <p:ext uri="{BB962C8B-B14F-4D97-AF65-F5344CB8AC3E}">
        <p14:creationId xmlns:p14="http://schemas.microsoft.com/office/powerpoint/2010/main" val="224677468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6" grpId="0" autoUpdateAnimBg="0"/>
      <p:bldP spid="252942" grpId="0"/>
      <p:bldP spid="252943" grpId="0" animBg="1"/>
      <p:bldP spid="252944" grpId="0" animBg="1"/>
      <p:bldP spid="2529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1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0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682" name="Rectangle 3"/>
          <p:cNvSpPr>
            <a:spLocks noChangeArrowheads="1"/>
          </p:cNvSpPr>
          <p:nvPr/>
        </p:nvSpPr>
        <p:spPr bwMode="auto">
          <a:xfrm>
            <a:off x="5715000" y="2133600"/>
            <a:ext cx="126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>
                <a:solidFill>
                  <a:srgbClr val="333399"/>
                </a:solidFill>
                <a:latin typeface="Symbol" charset="0"/>
                <a:ea typeface="ＭＳ Ｐゴシック" charset="0"/>
                <a:cs typeface="ＭＳ Ｐゴシック" charset="0"/>
              </a:rPr>
              <a:t>  </a:t>
            </a: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3" name="Rectangle 4"/>
          <p:cNvSpPr>
            <a:spLocks noChangeArrowheads="1"/>
          </p:cNvSpPr>
          <p:nvPr/>
        </p:nvSpPr>
        <p:spPr bwMode="auto">
          <a:xfrm>
            <a:off x="6858000" y="2133600"/>
            <a:ext cx="124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    m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4" name="Rectangle 5"/>
          <p:cNvSpPr>
            <a:spLocks noChangeArrowheads="1"/>
          </p:cNvSpPr>
          <p:nvPr/>
        </p:nvSpPr>
        <p:spPr bwMode="auto">
          <a:xfrm>
            <a:off x="7010400" y="4419600"/>
            <a:ext cx="619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5" name="Rectangle 6"/>
          <p:cNvSpPr>
            <a:spLocks noChangeArrowheads="1"/>
          </p:cNvSpPr>
          <p:nvPr/>
        </p:nvSpPr>
        <p:spPr bwMode="auto">
          <a:xfrm>
            <a:off x="6019800" y="1219200"/>
            <a:ext cx="606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6" name="Rectangle 7"/>
          <p:cNvSpPr>
            <a:spLocks noChangeArrowheads="1"/>
          </p:cNvSpPr>
          <p:nvPr/>
        </p:nvSpPr>
        <p:spPr bwMode="auto">
          <a:xfrm>
            <a:off x="7162800" y="1143000"/>
            <a:ext cx="536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7" name="Line 8"/>
          <p:cNvSpPr>
            <a:spLocks noChangeShapeType="1"/>
          </p:cNvSpPr>
          <p:nvPr/>
        </p:nvSpPr>
        <p:spPr bwMode="auto">
          <a:xfrm flipH="1">
            <a:off x="7086600" y="17526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8" name="Line 9"/>
          <p:cNvSpPr>
            <a:spLocks noChangeShapeType="1"/>
          </p:cNvSpPr>
          <p:nvPr/>
        </p:nvSpPr>
        <p:spPr bwMode="auto">
          <a:xfrm rot="18733452" flipH="1">
            <a:off x="7505700" y="17907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9" name="Line 10"/>
          <p:cNvSpPr>
            <a:spLocks noChangeShapeType="1"/>
          </p:cNvSpPr>
          <p:nvPr/>
        </p:nvSpPr>
        <p:spPr bwMode="auto">
          <a:xfrm rot="18733452" flipH="1">
            <a:off x="6438900" y="18669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0" name="Line 11"/>
          <p:cNvSpPr>
            <a:spLocks noChangeShapeType="1"/>
          </p:cNvSpPr>
          <p:nvPr/>
        </p:nvSpPr>
        <p:spPr bwMode="auto">
          <a:xfrm>
            <a:off x="6629400" y="2743200"/>
            <a:ext cx="533400" cy="1828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1" name="Line 12"/>
          <p:cNvSpPr>
            <a:spLocks noChangeShapeType="1"/>
          </p:cNvSpPr>
          <p:nvPr/>
        </p:nvSpPr>
        <p:spPr bwMode="auto">
          <a:xfrm flipH="1">
            <a:off x="6629400" y="5029200"/>
            <a:ext cx="304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2" name="Line 13"/>
          <p:cNvSpPr>
            <a:spLocks noChangeShapeType="1"/>
          </p:cNvSpPr>
          <p:nvPr/>
        </p:nvSpPr>
        <p:spPr bwMode="auto">
          <a:xfrm rot="18733452" flipH="1">
            <a:off x="7585869" y="4909344"/>
            <a:ext cx="87312" cy="501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3" name="Line 14"/>
          <p:cNvSpPr>
            <a:spLocks noChangeShapeType="1"/>
          </p:cNvSpPr>
          <p:nvPr/>
        </p:nvSpPr>
        <p:spPr bwMode="auto">
          <a:xfrm>
            <a:off x="7239000" y="5029200"/>
            <a:ext cx="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4" name="Rectangle 15"/>
          <p:cNvSpPr>
            <a:spLocks noChangeArrowheads="1"/>
          </p:cNvSpPr>
          <p:nvPr/>
        </p:nvSpPr>
        <p:spPr bwMode="auto">
          <a:xfrm>
            <a:off x="6172200" y="5257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5" name="Rectangle 16"/>
          <p:cNvSpPr>
            <a:spLocks noChangeArrowheads="1"/>
          </p:cNvSpPr>
          <p:nvPr/>
        </p:nvSpPr>
        <p:spPr bwMode="auto">
          <a:xfrm>
            <a:off x="7010400" y="5226050"/>
            <a:ext cx="592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endParaRPr lang="en-GB" sz="3600" baseline="-250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6" name="Rectangle 17"/>
          <p:cNvSpPr>
            <a:spLocks noChangeArrowheads="1"/>
          </p:cNvSpPr>
          <p:nvPr/>
        </p:nvSpPr>
        <p:spPr bwMode="auto">
          <a:xfrm>
            <a:off x="4191000" y="2971800"/>
            <a:ext cx="116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    </a:t>
            </a: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7" name="Rectangle 18"/>
          <p:cNvSpPr>
            <a:spLocks noChangeArrowheads="1"/>
          </p:cNvSpPr>
          <p:nvPr/>
        </p:nvSpPr>
        <p:spPr bwMode="auto">
          <a:xfrm>
            <a:off x="3886200" y="3733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8" name="Line 19"/>
          <p:cNvSpPr>
            <a:spLocks noChangeShapeType="1"/>
          </p:cNvSpPr>
          <p:nvPr/>
        </p:nvSpPr>
        <p:spPr bwMode="auto">
          <a:xfrm flipH="1">
            <a:off x="4191000" y="3505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9" name="Rectangle 20"/>
          <p:cNvSpPr>
            <a:spLocks noChangeArrowheads="1"/>
          </p:cNvSpPr>
          <p:nvPr/>
        </p:nvSpPr>
        <p:spPr bwMode="auto">
          <a:xfrm>
            <a:off x="45720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0" name="Rectangle 21"/>
          <p:cNvSpPr>
            <a:spLocks noChangeArrowheads="1"/>
          </p:cNvSpPr>
          <p:nvPr/>
        </p:nvSpPr>
        <p:spPr bwMode="auto">
          <a:xfrm>
            <a:off x="4800600" y="1219200"/>
            <a:ext cx="58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1" name="Rectangle 22"/>
          <p:cNvSpPr>
            <a:spLocks noChangeArrowheads="1"/>
          </p:cNvSpPr>
          <p:nvPr/>
        </p:nvSpPr>
        <p:spPr bwMode="auto">
          <a:xfrm>
            <a:off x="51054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2" name="Rectangle 23"/>
          <p:cNvSpPr>
            <a:spLocks noChangeArrowheads="1"/>
          </p:cNvSpPr>
          <p:nvPr/>
        </p:nvSpPr>
        <p:spPr bwMode="auto">
          <a:xfrm>
            <a:off x="4419600" y="37338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3" name="Line 24"/>
          <p:cNvSpPr>
            <a:spLocks noChangeShapeType="1"/>
          </p:cNvSpPr>
          <p:nvPr/>
        </p:nvSpPr>
        <p:spPr bwMode="auto">
          <a:xfrm rot="18733452" flipH="1">
            <a:off x="4838700" y="2705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4" name="Line 25"/>
          <p:cNvSpPr>
            <a:spLocks noChangeShapeType="1"/>
          </p:cNvSpPr>
          <p:nvPr/>
        </p:nvSpPr>
        <p:spPr bwMode="auto">
          <a:xfrm flipH="1">
            <a:off x="4495800" y="2743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5" name="Line 26"/>
          <p:cNvSpPr>
            <a:spLocks noChangeShapeType="1"/>
          </p:cNvSpPr>
          <p:nvPr/>
        </p:nvSpPr>
        <p:spPr bwMode="auto">
          <a:xfrm rot="18733452" flipH="1">
            <a:off x="4457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6" name="Line 27"/>
          <p:cNvSpPr>
            <a:spLocks noChangeShapeType="1"/>
          </p:cNvSpPr>
          <p:nvPr/>
        </p:nvSpPr>
        <p:spPr bwMode="auto">
          <a:xfrm rot="18733452" flipH="1">
            <a:off x="5219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7" name="Rectangle 28"/>
          <p:cNvSpPr>
            <a:spLocks noChangeArrowheads="1"/>
          </p:cNvSpPr>
          <p:nvPr/>
        </p:nvSpPr>
        <p:spPr bwMode="auto">
          <a:xfrm>
            <a:off x="5181600" y="3733800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8" name="Line 29"/>
          <p:cNvSpPr>
            <a:spLocks noChangeShapeType="1"/>
          </p:cNvSpPr>
          <p:nvPr/>
        </p:nvSpPr>
        <p:spPr bwMode="auto">
          <a:xfrm flipH="1">
            <a:off x="4800600" y="19050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9" name="Line 30"/>
          <p:cNvSpPr>
            <a:spLocks noChangeShapeType="1"/>
          </p:cNvSpPr>
          <p:nvPr/>
        </p:nvSpPr>
        <p:spPr bwMode="auto">
          <a:xfrm rot="18733452" flipH="1">
            <a:off x="5067300" y="1943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0" name="Line 31"/>
          <p:cNvSpPr>
            <a:spLocks noChangeShapeType="1"/>
          </p:cNvSpPr>
          <p:nvPr/>
        </p:nvSpPr>
        <p:spPr bwMode="auto">
          <a:xfrm flipH="1">
            <a:off x="5943600" y="18288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1" name="Rectangle 32"/>
          <p:cNvSpPr>
            <a:spLocks noChangeArrowheads="1"/>
          </p:cNvSpPr>
          <p:nvPr/>
        </p:nvSpPr>
        <p:spPr bwMode="auto">
          <a:xfrm>
            <a:off x="3505200" y="45720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2" name="Rectangle 33"/>
          <p:cNvSpPr>
            <a:spLocks noChangeArrowheads="1"/>
          </p:cNvSpPr>
          <p:nvPr/>
        </p:nvSpPr>
        <p:spPr bwMode="auto">
          <a:xfrm>
            <a:off x="4114800" y="45720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3" name="Line 34"/>
          <p:cNvSpPr>
            <a:spLocks noChangeShapeType="1"/>
          </p:cNvSpPr>
          <p:nvPr/>
        </p:nvSpPr>
        <p:spPr bwMode="auto">
          <a:xfrm flipH="1">
            <a:off x="3810000" y="43434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4" name="Line 35"/>
          <p:cNvSpPr>
            <a:spLocks noChangeShapeType="1"/>
          </p:cNvSpPr>
          <p:nvPr/>
        </p:nvSpPr>
        <p:spPr bwMode="auto">
          <a:xfrm rot="18733452" flipH="1">
            <a:off x="4152900" y="4305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5" name="Line 36"/>
          <p:cNvSpPr>
            <a:spLocks noChangeShapeType="1"/>
          </p:cNvSpPr>
          <p:nvPr/>
        </p:nvSpPr>
        <p:spPr bwMode="auto">
          <a:xfrm>
            <a:off x="7848600" y="2743200"/>
            <a:ext cx="1219200" cy="3200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6" name="Rectangle 37"/>
          <p:cNvSpPr>
            <a:spLocks noChangeArrowheads="1"/>
          </p:cNvSpPr>
          <p:nvPr/>
        </p:nvSpPr>
        <p:spPr bwMode="auto">
          <a:xfrm>
            <a:off x="7731125" y="5257800"/>
            <a:ext cx="598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endParaRPr lang="en-GB" sz="3600" baseline="-250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630" name="Text Box 38"/>
          <p:cNvSpPr txBox="1">
            <a:spLocks noChangeArrowheads="1"/>
          </p:cNvSpPr>
          <p:nvPr/>
        </p:nvSpPr>
        <p:spPr bwMode="auto">
          <a:xfrm>
            <a:off x="228600" y="1195388"/>
            <a:ext cx="3254375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neutral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 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gamma rays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charged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neutrinos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83718" name="Rectangle 39"/>
          <p:cNvSpPr>
            <a:spLocks noChangeArrowheads="1"/>
          </p:cNvSpPr>
          <p:nvPr/>
        </p:nvSpPr>
        <p:spPr bwMode="auto">
          <a:xfrm>
            <a:off x="4114800" y="1219200"/>
            <a:ext cx="4343400" cy="160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9" name="Oval 41"/>
          <p:cNvSpPr>
            <a:spLocks noChangeArrowheads="1"/>
          </p:cNvSpPr>
          <p:nvPr/>
        </p:nvSpPr>
        <p:spPr bwMode="auto">
          <a:xfrm>
            <a:off x="57150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0" name="Oval 42"/>
          <p:cNvSpPr>
            <a:spLocks noChangeArrowheads="1"/>
          </p:cNvSpPr>
          <p:nvPr/>
        </p:nvSpPr>
        <p:spPr bwMode="auto">
          <a:xfrm>
            <a:off x="7772400" y="53340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1" name="Oval 43"/>
          <p:cNvSpPr>
            <a:spLocks noChangeArrowheads="1"/>
          </p:cNvSpPr>
          <p:nvPr/>
        </p:nvSpPr>
        <p:spPr bwMode="auto">
          <a:xfrm>
            <a:off x="44196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2" name="Oval 44"/>
          <p:cNvSpPr>
            <a:spLocks noChangeArrowheads="1"/>
          </p:cNvSpPr>
          <p:nvPr/>
        </p:nvSpPr>
        <p:spPr bwMode="auto">
          <a:xfrm>
            <a:off x="50292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3723" name="Object 3"/>
          <p:cNvGraphicFramePr>
            <a:graphicFrameLocks noChangeAspect="1"/>
          </p:cNvGraphicFramePr>
          <p:nvPr/>
        </p:nvGraphicFramePr>
        <p:xfrm>
          <a:off x="1600200" y="5562600"/>
          <a:ext cx="324961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02" name="Equation" r:id="rId6" imgW="939392" imgH="241195" progId="Equation.3">
                  <p:embed/>
                </p:oleObj>
              </mc:Choice>
              <mc:Fallback>
                <p:oleObj name="Equation" r:id="rId6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562600"/>
                        <a:ext cx="3249613" cy="8350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47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86470" name="Rectangle 6"/>
          <p:cNvSpPr>
            <a:spLocks noChangeArrowheads="1"/>
          </p:cNvSpPr>
          <p:nvPr/>
        </p:nvSpPr>
        <p:spPr bwMode="auto">
          <a:xfrm>
            <a:off x="1098550" y="6342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6471" name="Text Box 7"/>
          <p:cNvSpPr txBox="1">
            <a:spLocks noChangeArrowheads="1"/>
          </p:cNvSpPr>
          <p:nvPr/>
        </p:nvSpPr>
        <p:spPr bwMode="auto">
          <a:xfrm>
            <a:off x="228600" y="6553200"/>
            <a:ext cx="3021013" cy="30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FFFF"/>
                </a:solidFill>
              </a:rPr>
              <a:t>Amundsen-Scott South Pole Station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6153" y="194102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6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375275" y="304800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Neutrino Production</a:t>
            </a:r>
          </a:p>
        </p:txBody>
      </p:sp>
      <p:sp>
        <p:nvSpPr>
          <p:cNvPr id="869383" name="Line 7"/>
          <p:cNvSpPr>
            <a:spLocks noChangeShapeType="1"/>
          </p:cNvSpPr>
          <p:nvPr/>
        </p:nvSpPr>
        <p:spPr bwMode="auto">
          <a:xfrm>
            <a:off x="5105400" y="5486400"/>
            <a:ext cx="9906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8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6482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Neutrinos</a:t>
            </a:r>
            <a:r>
              <a:rPr lang="en-US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dirty="0">
                <a:latin typeface="Myriad Pro"/>
                <a:cs typeface="Myriad Pro"/>
              </a:rPr>
              <a:t>are the ideal </a:t>
            </a:r>
            <a:r>
              <a:rPr lang="ja-JP" altLang="en-US" dirty="0">
                <a:latin typeface="Myriad Pro"/>
                <a:cs typeface="Myriad Pro"/>
              </a:rPr>
              <a:t>“</a:t>
            </a:r>
            <a:r>
              <a:rPr lang="en-US" dirty="0">
                <a:latin typeface="Myriad Pro"/>
                <a:cs typeface="Myriad Pro"/>
              </a:rPr>
              <a:t>messenger particle:</a:t>
            </a:r>
            <a:r>
              <a:rPr lang="ja-JP" altLang="en-US" dirty="0">
                <a:latin typeface="Myriad Pro"/>
                <a:cs typeface="Myriad Pro"/>
              </a:rPr>
              <a:t>”</a:t>
            </a:r>
            <a:endParaRPr lang="en-US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>
                <a:latin typeface="Myriad Pro"/>
                <a:cs typeface="Myriad Pro"/>
              </a:rPr>
              <a:t>Neutrinos propagate in a straight line and are not easily absorbed - they can get away from the source!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>
                <a:latin typeface="Myriad Pro"/>
                <a:cs typeface="Myriad Pro"/>
              </a:rPr>
              <a:t>However, they are not easily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 </a:t>
            </a:r>
            <a:r>
              <a:rPr lang="ja-JP" altLang="en-US" dirty="0">
                <a:solidFill>
                  <a:schemeClr val="tx2"/>
                </a:solidFill>
                <a:latin typeface="Myriad Pro"/>
                <a:cs typeface="Myriad Pro"/>
              </a:rPr>
              <a:t>“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absorbed</a:t>
            </a:r>
            <a:r>
              <a:rPr lang="ja-JP" altLang="en-US" dirty="0">
                <a:solidFill>
                  <a:schemeClr val="tx2"/>
                </a:solidFill>
                <a:latin typeface="Myriad Pro"/>
                <a:cs typeface="Myriad Pro"/>
              </a:rPr>
              <a:t>”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 in detectors, either… we need km</a:t>
            </a:r>
            <a:r>
              <a:rPr lang="en-US" baseline="30000" dirty="0">
                <a:solidFill>
                  <a:schemeClr val="tx2"/>
                </a:solidFill>
                <a:latin typeface="Myriad Pro"/>
                <a:cs typeface="Myriad Pro"/>
              </a:rPr>
              <a:t>3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 size detectors!</a:t>
            </a:r>
            <a:endParaRPr lang="en-US" dirty="0">
              <a:latin typeface="Myriad Pro"/>
              <a:cs typeface="Myriad Pro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5334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Myriad Pro"/>
                <a:cs typeface="Myriad Pro"/>
              </a:rPr>
              <a:t>Requirements for a Neutrino Detector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9492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Large detector volumes </a:t>
            </a:r>
            <a:r>
              <a:rPr lang="en-US" sz="2200" b="0" dirty="0">
                <a:latin typeface="Myriad Pro"/>
                <a:cs typeface="Myriad Pro"/>
              </a:rPr>
              <a:t>- of order ~ km</a:t>
            </a:r>
            <a:r>
              <a:rPr lang="en-US" sz="2200" b="0" baseline="30000" dirty="0">
                <a:latin typeface="Myriad Pro"/>
                <a:cs typeface="Myriad Pro"/>
              </a:rPr>
              <a:t>3</a:t>
            </a:r>
            <a:r>
              <a:rPr lang="en-US" sz="2200" b="0" dirty="0">
                <a:latin typeface="Myriad Pro"/>
                <a:cs typeface="Myriad Pro"/>
              </a:rPr>
              <a:t> if we want to detect a few neutrinos from astrophysical sources per year…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Neutrinos must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interact</a:t>
            </a:r>
            <a:r>
              <a:rPr lang="en-US" sz="2200" b="0" dirty="0">
                <a:latin typeface="Myriad Pro"/>
                <a:cs typeface="Myriad Pro"/>
              </a:rPr>
              <a:t> near or in the detector and produce a particle that can be detected, for example a </a:t>
            </a:r>
            <a:r>
              <a:rPr lang="en-US" sz="2200" b="0" dirty="0" err="1">
                <a:latin typeface="Myriad Pro"/>
                <a:cs typeface="Myriad Pro"/>
              </a:rPr>
              <a:t>muon</a:t>
            </a:r>
            <a:r>
              <a:rPr lang="en-US" sz="2200" b="0" dirty="0">
                <a:latin typeface="Myriad Pro"/>
                <a:cs typeface="Myriad Pro"/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The detector must be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shielded from the enormous background </a:t>
            </a:r>
            <a:r>
              <a:rPr lang="en-US" sz="2200" b="0" dirty="0">
                <a:latin typeface="Myriad Pro"/>
                <a:cs typeface="Myriad Pro"/>
              </a:rPr>
              <a:t>of atmospheric </a:t>
            </a:r>
            <a:r>
              <a:rPr lang="en-US" sz="2200" b="0" dirty="0" err="1">
                <a:latin typeface="Myriad Pro"/>
                <a:cs typeface="Myriad Pro"/>
              </a:rPr>
              <a:t>muons</a:t>
            </a:r>
            <a:r>
              <a:rPr lang="en-US" sz="2200" b="0" dirty="0">
                <a:latin typeface="Myriad Pro"/>
                <a:cs typeface="Myriad Pro"/>
              </a:rPr>
              <a:t>, so it needs to be deep below some absorbing material.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At the same time, the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absorbing material </a:t>
            </a:r>
            <a:r>
              <a:rPr lang="en-US" sz="2200" b="0" dirty="0">
                <a:latin typeface="Myriad Pro"/>
                <a:cs typeface="Myriad Pro"/>
              </a:rPr>
              <a:t>must allow for detection of light from particles created by neutrinos.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1906466" y="5457825"/>
            <a:ext cx="533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/>
                <a:cs typeface="Myriad Pro"/>
              </a:rPr>
              <a:t>Blue light travels 200+ meters in ice…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179388" y="355600"/>
            <a:ext cx="216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FFFFFF"/>
                </a:solidFill>
              </a:rPr>
              <a:t>M. </a:t>
            </a:r>
            <a:r>
              <a:rPr lang="de-DE" sz="3200" b="1" dirty="0" err="1">
                <a:solidFill>
                  <a:srgbClr val="FFFFFF"/>
                </a:solidFill>
              </a:rPr>
              <a:t>Markov</a:t>
            </a:r>
            <a:endParaRPr lang="de-DE" sz="3200" b="1" dirty="0">
              <a:solidFill>
                <a:srgbClr val="FFFF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FFFFFF"/>
                </a:solidFill>
              </a:rPr>
              <a:t>1960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334000" y="355600"/>
            <a:ext cx="3836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        B. Pontecorvo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304800" y="4775200"/>
            <a:ext cx="3803650" cy="1930400"/>
          </a:xfrm>
          <a:prstGeom prst="rect">
            <a:avLst/>
          </a:prstGeom>
          <a:solidFill>
            <a:srgbClr val="B2B2B2">
              <a:alpha val="81175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M.Markov :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we propose to install detectors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deep in a lake or in the sea and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to determine the direction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charged particles with the help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of Cherenkov radiation.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13424" name="Rectangle 16"/>
          <p:cNvSpPr>
            <a:spLocks noChangeArrowheads="1"/>
          </p:cNvSpPr>
          <p:nvPr/>
        </p:nvSpPr>
        <p:spPr bwMode="auto">
          <a:xfrm>
            <a:off x="0" y="990600"/>
            <a:ext cx="9144000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13423" name="Object 15"/>
          <p:cNvGraphicFramePr>
            <a:graphicFrameLocks noChangeAspect="1"/>
          </p:cNvGraphicFramePr>
          <p:nvPr/>
        </p:nvGraphicFramePr>
        <p:xfrm>
          <a:off x="0" y="1143000"/>
          <a:ext cx="6858000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486" name="Image" r:id="rId4" imgW="6374603" imgH="4952381" progId="">
                  <p:embed/>
                </p:oleObj>
              </mc:Choice>
              <mc:Fallback>
                <p:oleObj name="Image" r:id="rId4" imgW="6374603" imgH="4952381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858000" cy="532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3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 Concept</a:t>
            </a:r>
          </a:p>
        </p:txBody>
      </p:sp>
      <p:sp>
        <p:nvSpPr>
          <p:cNvPr id="913413" name="Line 5"/>
          <p:cNvSpPr>
            <a:spLocks noChangeShapeType="1"/>
          </p:cNvSpPr>
          <p:nvPr/>
        </p:nvSpPr>
        <p:spPr bwMode="auto">
          <a:xfrm>
            <a:off x="4648200" y="4419600"/>
            <a:ext cx="4114800" cy="1676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4" name="Line 6"/>
          <p:cNvSpPr>
            <a:spLocks noChangeShapeType="1"/>
          </p:cNvSpPr>
          <p:nvPr/>
        </p:nvSpPr>
        <p:spPr bwMode="auto">
          <a:xfrm flipH="1" flipV="1">
            <a:off x="5943600" y="48006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6" name="Line 8"/>
          <p:cNvSpPr>
            <a:spLocks noChangeShapeType="1"/>
          </p:cNvSpPr>
          <p:nvPr/>
        </p:nvSpPr>
        <p:spPr bwMode="auto">
          <a:xfrm flipH="1" flipV="1">
            <a:off x="381000" y="2438400"/>
            <a:ext cx="4191000" cy="190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8" name="Text Box 10"/>
          <p:cNvSpPr txBox="1">
            <a:spLocks noChangeArrowheads="1"/>
          </p:cNvSpPr>
          <p:nvPr/>
        </p:nvSpPr>
        <p:spPr bwMode="auto">
          <a:xfrm>
            <a:off x="5470525" y="5013325"/>
            <a:ext cx="646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4000" baseline="-25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  <a:endParaRPr lang="en-US"/>
          </a:p>
        </p:txBody>
      </p:sp>
      <p:sp>
        <p:nvSpPr>
          <p:cNvPr id="913419" name="Text Box 11"/>
          <p:cNvSpPr txBox="1">
            <a:spLocks noChangeArrowheads="1"/>
          </p:cNvSpPr>
          <p:nvPr/>
        </p:nvSpPr>
        <p:spPr bwMode="auto">
          <a:xfrm>
            <a:off x="3352800" y="3124200"/>
            <a:ext cx="47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</a:p>
        </p:txBody>
      </p:sp>
      <p:sp>
        <p:nvSpPr>
          <p:cNvPr id="913421" name="Text Box 13"/>
          <p:cNvSpPr txBox="1">
            <a:spLocks noChangeArrowheads="1"/>
          </p:cNvSpPr>
          <p:nvPr/>
        </p:nvSpPr>
        <p:spPr bwMode="auto">
          <a:xfrm>
            <a:off x="5638800" y="2971800"/>
            <a:ext cx="327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yriad Pro"/>
                <a:cs typeface="Myriad Pro"/>
              </a:rPr>
              <a:t>The </a:t>
            </a:r>
            <a:r>
              <a:rPr lang="en-US" sz="2000" b="1" dirty="0" err="1">
                <a:solidFill>
                  <a:schemeClr val="bg1"/>
                </a:solidFill>
                <a:latin typeface="Myriad Pro"/>
                <a:cs typeface="Myriad Pro"/>
              </a:rPr>
              <a:t>muon</a:t>
            </a:r>
            <a:r>
              <a:rPr lang="en-US" sz="2000" b="1" dirty="0">
                <a:solidFill>
                  <a:schemeClr val="bg1"/>
                </a:solidFill>
                <a:latin typeface="Myriad Pro"/>
                <a:cs typeface="Myriad Pro"/>
              </a:rPr>
              <a:t> produces Cherenkov light, and photomultipliers capture and map the light.</a:t>
            </a:r>
          </a:p>
        </p:txBody>
      </p:sp>
      <p:sp>
        <p:nvSpPr>
          <p:cNvPr id="913422" name="AutoShape 14"/>
          <p:cNvSpPr>
            <a:spLocks noChangeArrowheads="1"/>
          </p:cNvSpPr>
          <p:nvPr/>
        </p:nvSpPr>
        <p:spPr bwMode="auto">
          <a:xfrm>
            <a:off x="4343400" y="4114800"/>
            <a:ext cx="533400" cy="533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24354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24355" name="Object 3"/>
          <p:cNvGraphicFramePr>
            <a:graphicFrameLocks noChangeAspect="1"/>
          </p:cNvGraphicFramePr>
          <p:nvPr/>
        </p:nvGraphicFramePr>
        <p:xfrm>
          <a:off x="0" y="1143000"/>
          <a:ext cx="6858000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425" name="Image" r:id="rId4" imgW="6374603" imgH="4952381" progId="">
                  <p:embed/>
                </p:oleObj>
              </mc:Choice>
              <mc:Fallback>
                <p:oleObj name="Image" r:id="rId4" imgW="6374603" imgH="4952381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858000" cy="532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4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Concept</a:t>
            </a:r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4648200" y="4419600"/>
            <a:ext cx="4114800" cy="1676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8" name="Line 6"/>
          <p:cNvSpPr>
            <a:spLocks noChangeShapeType="1"/>
          </p:cNvSpPr>
          <p:nvPr/>
        </p:nvSpPr>
        <p:spPr bwMode="auto">
          <a:xfrm flipH="1" flipV="1">
            <a:off x="5943600" y="48006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9" name="Line 7"/>
          <p:cNvSpPr>
            <a:spLocks noChangeShapeType="1"/>
          </p:cNvSpPr>
          <p:nvPr/>
        </p:nvSpPr>
        <p:spPr bwMode="auto">
          <a:xfrm flipH="1" flipV="1">
            <a:off x="381000" y="2438400"/>
            <a:ext cx="4191000" cy="190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5470525" y="5013325"/>
            <a:ext cx="646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4000" baseline="-25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  <a:endParaRPr lang="en-US"/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3352800" y="3124200"/>
            <a:ext cx="47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638800" y="2971800"/>
            <a:ext cx="327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The muon produces Cherenkov light, and photomultipliers capture and map the light.</a:t>
            </a:r>
          </a:p>
        </p:txBody>
      </p:sp>
      <p:sp>
        <p:nvSpPr>
          <p:cNvPr id="1124363" name="AutoShape 11"/>
          <p:cNvSpPr>
            <a:spLocks noChangeArrowheads="1"/>
          </p:cNvSpPr>
          <p:nvPr/>
        </p:nvSpPr>
        <p:spPr bwMode="auto">
          <a:xfrm>
            <a:off x="4343400" y="4114800"/>
            <a:ext cx="533400" cy="533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44483" name="Picture 3" descr="supers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Cherenkov Light</a:t>
            </a:r>
          </a:p>
        </p:txBody>
      </p:sp>
      <p:sp>
        <p:nvSpPr>
          <p:cNvPr id="1044484" name="Text Box 4"/>
          <p:cNvSpPr txBox="1">
            <a:spLocks noChangeArrowheads="1"/>
          </p:cNvSpPr>
          <p:nvPr/>
        </p:nvSpPr>
        <p:spPr bwMode="auto">
          <a:xfrm>
            <a:off x="2514600" y="5562600"/>
            <a:ext cx="575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optical equivalent to supersonic boost</a:t>
            </a:r>
          </a:p>
        </p:txBody>
      </p:sp>
      <p:sp>
        <p:nvSpPr>
          <p:cNvPr id="1044485" name="Text Box 5"/>
          <p:cNvSpPr txBox="1">
            <a:spLocks noChangeArrowheads="1"/>
          </p:cNvSpPr>
          <p:nvPr/>
        </p:nvSpPr>
        <p:spPr bwMode="auto">
          <a:xfrm>
            <a:off x="669925" y="1266825"/>
            <a:ext cx="8474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… is produced by charged particles traveling faster than the speed of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43459" name="Object 3"/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499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8017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-57150"/>
          <a:ext cx="9217025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30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7150"/>
                        <a:ext cx="9217025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18" name="Text Box 5"/>
          <p:cNvSpPr txBox="1">
            <a:spLocks noChangeArrowheads="1"/>
          </p:cNvSpPr>
          <p:nvPr/>
        </p:nvSpPr>
        <p:spPr bwMode="auto">
          <a:xfrm>
            <a:off x="304800" y="266700"/>
            <a:ext cx="6019800" cy="14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Myriad Pro"/>
                <a:cs typeface="Myriad Pro"/>
              </a:rPr>
              <a:t>photomultiplier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Myriad Pro"/>
                <a:cs typeface="Myriad Pro"/>
              </a:rPr>
              <a:t>tube</a:t>
            </a:r>
            <a:endParaRPr lang="en-US" sz="44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192826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720" cy="6892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8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720" cy="6892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cherenk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15 at 12.58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15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hotons from an electromagnetic shower in South Pole ice [1080p]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3281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IceCube Site</a:t>
            </a:r>
          </a:p>
        </p:txBody>
      </p:sp>
      <p:pic>
        <p:nvPicPr>
          <p:cNvPr id="622594" name="Picture 3" descr="_K7A0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5" name="Rectangle 4"/>
          <p:cNvSpPr>
            <a:spLocks noChangeArrowheads="1"/>
          </p:cNvSpPr>
          <p:nvPr/>
        </p:nvSpPr>
        <p:spPr bwMode="auto">
          <a:xfrm>
            <a:off x="4191000" y="4919663"/>
            <a:ext cx="6477000" cy="1938337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nozzle delivers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200 gallons per minute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7 Mpa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90 degree C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4.8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megawatt heating plant</a:t>
            </a:r>
          </a:p>
        </p:txBody>
      </p:sp>
    </p:spTree>
    <p:extLst>
      <p:ext uri="{BB962C8B-B14F-4D97-AF65-F5344CB8AC3E}">
        <p14:creationId xmlns:p14="http://schemas.microsoft.com/office/powerpoint/2010/main" val="38269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31759"/>
              </p:ext>
            </p:extLst>
          </p:nvPr>
        </p:nvGraphicFramePr>
        <p:xfrm>
          <a:off x="-20120" y="20994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2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120" y="20994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42" name="ZoneTexte 9"/>
          <p:cNvSpPr txBox="1">
            <a:spLocks noChangeArrowheads="1"/>
          </p:cNvSpPr>
          <p:nvPr/>
        </p:nvSpPr>
        <p:spPr bwMode="auto">
          <a:xfrm>
            <a:off x="6465888" y="1644650"/>
            <a:ext cx="2646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2</a:t>
            </a:r>
            <a:r>
              <a:rPr lang="fr-FR" sz="2800" b="1" smtClean="0">
                <a:solidFill>
                  <a:srgbClr val="FFFFFF"/>
                </a:solidFill>
              </a:rPr>
              <a:t> </a:t>
            </a:r>
            <a:r>
              <a:rPr lang="fr-FR" sz="2800" smtClean="0">
                <a:solidFill>
                  <a:srgbClr val="FFFFFF"/>
                </a:solidFill>
              </a:rPr>
              <a:t>days per hole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3.5 cm/second</a:t>
            </a:r>
          </a:p>
        </p:txBody>
      </p:sp>
      <p:sp>
        <p:nvSpPr>
          <p:cNvPr id="624643" name="Titre 1"/>
          <p:cNvSpPr txBox="1">
            <a:spLocks/>
          </p:cNvSpPr>
          <p:nvPr/>
        </p:nvSpPr>
        <p:spPr bwMode="auto">
          <a:xfrm>
            <a:off x="76200" y="7620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4400" smtClean="0">
                <a:solidFill>
                  <a:srgbClr val="FFFFFF"/>
                </a:solidFill>
              </a:rPr>
              <a:t>drilling and deployment</a:t>
            </a:r>
          </a:p>
        </p:txBody>
      </p:sp>
      <p:pic>
        <p:nvPicPr>
          <p:cNvPr id="624644" name="Image 9" descr="IMG_08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55292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IMG_08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711450"/>
            <a:ext cx="5529262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IMG_066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6395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7" name="ZoneTexte 11"/>
          <p:cNvSpPr txBox="1">
            <a:spLocks noChangeArrowheads="1"/>
          </p:cNvSpPr>
          <p:nvPr/>
        </p:nvSpPr>
        <p:spPr bwMode="auto">
          <a:xfrm>
            <a:off x="8867775" y="6551613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1336A7-4B21-E64B-8DD9-F114A8B16A8F}" type="slidenum">
              <a:rPr lang="fr-FR" sz="1400" smtClean="0">
                <a:solidFill>
                  <a:srgbClr val="7F7F7F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fr-FR" sz="1400" smtClean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81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919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958112"/>
              </p:ext>
            </p:extLst>
          </p:nvPr>
        </p:nvGraphicFramePr>
        <p:xfrm>
          <a:off x="31985" y="-1270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599" name="Document" r:id="rId4" imgW="4891320" imgH="3675240" progId="Word.Document.8">
                  <p:embed/>
                </p:oleObj>
              </mc:Choice>
              <mc:Fallback>
                <p:oleObj name="Document" r:id="rId4" imgW="4891320" imgH="3675240" progId="Word.Documen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5" y="-1270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7" name="Rectangle 5"/>
          <p:cNvSpPr>
            <a:spLocks noChangeArrowheads="1"/>
          </p:cNvSpPr>
          <p:nvPr/>
        </p:nvSpPr>
        <p:spPr bwMode="auto">
          <a:xfrm>
            <a:off x="5562600" y="4724400"/>
            <a:ext cx="29235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Myriad Arabic"/>
                <a:cs typeface="Myriad Arabic"/>
              </a:rPr>
              <a:t>A photomultiplier</a:t>
            </a:r>
          </a:p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Myriad Arabic"/>
                <a:cs typeface="Myriad Arabic"/>
              </a:rPr>
              <a:t>starts its journey</a:t>
            </a:r>
          </a:p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Myriad Arabic"/>
                <a:cs typeface="Myriad Arabic"/>
              </a:rPr>
              <a:t>to 2500 m…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315294"/>
              </p:ext>
            </p:extLst>
          </p:nvPr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4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228600"/>
            <a:ext cx="7772400" cy="1143000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  <a:latin typeface="Myriad Pro"/>
                <a:cs typeface="Myriad Pro"/>
              </a:rPr>
              <a:t>architecture of independent DOMs</a:t>
            </a:r>
          </a:p>
        </p:txBody>
      </p:sp>
      <p:grpSp>
        <p:nvGrpSpPr>
          <p:cNvPr id="292867" name="Group 3"/>
          <p:cNvGrpSpPr>
            <a:grpSpLocks/>
          </p:cNvGrpSpPr>
          <p:nvPr/>
        </p:nvGrpSpPr>
        <p:grpSpPr bwMode="auto">
          <a:xfrm>
            <a:off x="568325" y="1311275"/>
            <a:ext cx="8007350" cy="5260976"/>
            <a:chOff x="506" y="826"/>
            <a:chExt cx="5044" cy="3314"/>
          </a:xfrm>
        </p:grpSpPr>
        <p:pic>
          <p:nvPicPr>
            <p:cNvPr id="2928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828"/>
              <a:ext cx="2032" cy="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8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" y="826"/>
              <a:ext cx="2024" cy="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870" name="Line 6"/>
            <p:cNvSpPr>
              <a:spLocks noChangeShapeType="1"/>
            </p:cNvSpPr>
            <p:nvPr/>
          </p:nvSpPr>
          <p:spPr bwMode="auto">
            <a:xfrm flipV="1">
              <a:off x="1344" y="2728"/>
              <a:ext cx="1224" cy="9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1" name="Line 7"/>
            <p:cNvSpPr>
              <a:spLocks noChangeShapeType="1"/>
            </p:cNvSpPr>
            <p:nvPr/>
          </p:nvSpPr>
          <p:spPr bwMode="auto">
            <a:xfrm flipV="1">
              <a:off x="976" y="1360"/>
              <a:ext cx="832" cy="6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2" name="Text Box 8"/>
            <p:cNvSpPr txBox="1">
              <a:spLocks noChangeArrowheads="1"/>
            </p:cNvSpPr>
            <p:nvPr/>
          </p:nvSpPr>
          <p:spPr bwMode="auto">
            <a:xfrm>
              <a:off x="514" y="3617"/>
              <a:ext cx="86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Myriad Pro"/>
                  <a:ea typeface="ＭＳ Ｐゴシック" charset="0"/>
                  <a:cs typeface="Myriad Pro"/>
                </a:rPr>
                <a:t>main board</a:t>
              </a:r>
              <a:endParaRPr lang="en-US" sz="4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endParaRPr>
            </a:p>
          </p:txBody>
        </p:sp>
        <p:sp>
          <p:nvSpPr>
            <p:cNvPr id="292873" name="Text Box 9"/>
            <p:cNvSpPr txBox="1">
              <a:spLocks noChangeArrowheads="1"/>
            </p:cNvSpPr>
            <p:nvPr/>
          </p:nvSpPr>
          <p:spPr bwMode="auto">
            <a:xfrm>
              <a:off x="506" y="1692"/>
              <a:ext cx="86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Myriad Pro"/>
                  <a:ea typeface="ＭＳ Ｐゴシック" charset="0"/>
                  <a:cs typeface="Myriad Pro"/>
                </a:rPr>
                <a:t>LED flasher board</a:t>
              </a:r>
              <a:endParaRPr lang="en-US" sz="4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endParaRPr>
            </a:p>
          </p:txBody>
        </p:sp>
      </p:grp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7399338" y="5532438"/>
            <a:ext cx="1385877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HV board</a:t>
            </a: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H="1" flipV="1">
            <a:off x="7010400" y="2895600"/>
            <a:ext cx="8382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4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6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Impact" charset="0"/>
                <a:ea typeface="ＭＳ Ｐゴシック" charset="0"/>
                <a:cs typeface="Arial" charset="0"/>
              </a:rPr>
              <a:t> </a:t>
            </a:r>
            <a:r>
              <a:rPr lang="en-US" sz="4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Digital Optical Module (DOM)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609600" y="1066800"/>
            <a:ext cx="79248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>
                <a:alpha val="84999"/>
              </a:schemeClr>
            </a:outerShdw>
          </a:effec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 each DOM independently collects light signals like this…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CED0C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…time stamps them with 2 nanoseconds precision and sends them to a computer that sorts them into muon and neutrino events…</a:t>
            </a:r>
          </a:p>
        </p:txBody>
      </p:sp>
      <p:grpSp>
        <p:nvGrpSpPr>
          <p:cNvPr id="13317" name="Group 7"/>
          <p:cNvGrpSpPr>
            <a:grpSpLocks/>
          </p:cNvGrpSpPr>
          <p:nvPr/>
        </p:nvGrpSpPr>
        <p:grpSpPr bwMode="auto">
          <a:xfrm>
            <a:off x="1524000" y="1962150"/>
            <a:ext cx="6027738" cy="2686050"/>
            <a:chOff x="1499" y="1144"/>
            <a:chExt cx="3797" cy="1692"/>
          </a:xfrm>
        </p:grpSpPr>
        <p:pic>
          <p:nvPicPr>
            <p:cNvPr id="396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" y="1144"/>
              <a:ext cx="3797" cy="1692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9"/>
            <p:cNvSpPr txBox="1">
              <a:spLocks noChangeArrowheads="1"/>
            </p:cNvSpPr>
            <p:nvPr/>
          </p:nvSpPr>
          <p:spPr bwMode="auto">
            <a:xfrm>
              <a:off x="3572" y="1939"/>
              <a:ext cx="12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CC"/>
                  </a:solidFill>
                  <a:latin typeface="Verdana" charset="0"/>
                  <a:cs typeface="Arial" charset="0"/>
                </a:rPr>
                <a:t>Digitized Waveform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73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30498" name="Freeform 2"/>
          <p:cNvSpPr>
            <a:spLocks/>
          </p:cNvSpPr>
          <p:nvPr/>
        </p:nvSpPr>
        <p:spPr bwMode="auto">
          <a:xfrm>
            <a:off x="-341313" y="1679575"/>
            <a:ext cx="10107613" cy="4722813"/>
          </a:xfrm>
          <a:custGeom>
            <a:avLst/>
            <a:gdLst>
              <a:gd name="T0" fmla="*/ 0 w 21600"/>
              <a:gd name="T1" fmla="*/ 6479 h 21600"/>
              <a:gd name="T2" fmla="*/ 5750 w 21600"/>
              <a:gd name="T3" fmla="*/ 0 h 21600"/>
              <a:gd name="T4" fmla="*/ 15596 w 21600"/>
              <a:gd name="T5" fmla="*/ 0 h 21600"/>
              <a:gd name="T6" fmla="*/ 21600 w 21600"/>
              <a:gd name="T7" fmla="*/ 7241 h 21600"/>
              <a:gd name="T8" fmla="*/ 17173 w 21600"/>
              <a:gd name="T9" fmla="*/ 21600 h 21600"/>
              <a:gd name="T10" fmla="*/ 2163 w 21600"/>
              <a:gd name="T11" fmla="*/ 21600 h 21600"/>
              <a:gd name="T12" fmla="*/ 0 w 21600"/>
              <a:gd name="T13" fmla="*/ 6479 h 21600"/>
              <a:gd name="T14" fmla="*/ 0 w 21600"/>
              <a:gd name="T15" fmla="*/ 647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6479"/>
                </a:moveTo>
                <a:lnTo>
                  <a:pt x="5750" y="0"/>
                </a:lnTo>
                <a:lnTo>
                  <a:pt x="15596" y="0"/>
                </a:lnTo>
                <a:lnTo>
                  <a:pt x="21600" y="7241"/>
                </a:lnTo>
                <a:lnTo>
                  <a:pt x="17173" y="21600"/>
                </a:lnTo>
                <a:lnTo>
                  <a:pt x="2163" y="21600"/>
                </a:lnTo>
                <a:lnTo>
                  <a:pt x="0" y="6479"/>
                </a:lnTo>
                <a:close/>
                <a:moveTo>
                  <a:pt x="0" y="6479"/>
                </a:moveTo>
              </a:path>
            </a:pathLst>
          </a:custGeom>
          <a:solidFill>
            <a:srgbClr val="E6E6E6"/>
          </a:solidFill>
          <a:ln>
            <a:noFill/>
          </a:ln>
          <a:effectLst>
            <a:outerShdw blurRad="393700" dist="127000" dir="4320003" algn="ctr" rotWithShape="0">
              <a:schemeClr val="bg2">
                <a:alpha val="53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99" name="Rectangle 3"/>
          <p:cNvSpPr>
            <a:spLocks/>
          </p:cNvSpPr>
          <p:nvPr/>
        </p:nvSpPr>
        <p:spPr bwMode="auto">
          <a:xfrm>
            <a:off x="1473200" y="6589713"/>
            <a:ext cx="61880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algn="ctr" defTabSz="642938" eaLnBrk="1" hangingPunct="1"/>
            <a:r>
              <a:rPr lang="en-US" sz="900">
                <a:solidFill>
                  <a:srgbClr val="4D4D4D"/>
                </a:solidFill>
                <a:latin typeface="Helvetica Neue" charset="0"/>
                <a:cs typeface="Helvetica Neue" charset="0"/>
                <a:sym typeface="Helvetica Neue" charset="0"/>
              </a:rPr>
              <a:t>M. Santander</a:t>
            </a:r>
          </a:p>
        </p:txBody>
      </p:sp>
      <p:sp>
        <p:nvSpPr>
          <p:cNvPr id="1130502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57150"/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Configurations</a:t>
            </a:r>
          </a:p>
        </p:txBody>
      </p:sp>
      <p:pic>
        <p:nvPicPr>
          <p:cNvPr id="11305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812925"/>
            <a:ext cx="743108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0504" name="Freeform 8"/>
          <p:cNvSpPr>
            <a:spLocks/>
          </p:cNvSpPr>
          <p:nvPr/>
        </p:nvSpPr>
        <p:spPr bwMode="auto">
          <a:xfrm>
            <a:off x="4543425" y="2732088"/>
            <a:ext cx="3182938" cy="1393825"/>
          </a:xfrm>
          <a:custGeom>
            <a:avLst/>
            <a:gdLst>
              <a:gd name="T0" fmla="*/ 18024 w 21600"/>
              <a:gd name="T1" fmla="*/ 21600 h 21600"/>
              <a:gd name="T2" fmla="*/ 5173 w 21600"/>
              <a:gd name="T3" fmla="*/ 21600 h 21600"/>
              <a:gd name="T4" fmla="*/ 0 w 21600"/>
              <a:gd name="T5" fmla="*/ 9692 h 21600"/>
              <a:gd name="T6" fmla="*/ 3576 w 21600"/>
              <a:gd name="T7" fmla="*/ 3738 h 21600"/>
              <a:gd name="T8" fmla="*/ 7032 w 21600"/>
              <a:gd name="T9" fmla="*/ 3738 h 21600"/>
              <a:gd name="T10" fmla="*/ 8810 w 21600"/>
              <a:gd name="T11" fmla="*/ 0 h 21600"/>
              <a:gd name="T12" fmla="*/ 15195 w 21600"/>
              <a:gd name="T13" fmla="*/ 0 h 21600"/>
              <a:gd name="T14" fmla="*/ 21600 w 21600"/>
              <a:gd name="T15" fmla="*/ 9831 h 21600"/>
              <a:gd name="T16" fmla="*/ 18024 w 21600"/>
              <a:gd name="T17" fmla="*/ 21600 h 21600"/>
              <a:gd name="T18" fmla="*/ 18024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18024" y="21600"/>
                </a:moveTo>
                <a:lnTo>
                  <a:pt x="5173" y="21600"/>
                </a:lnTo>
                <a:lnTo>
                  <a:pt x="0" y="9692"/>
                </a:lnTo>
                <a:lnTo>
                  <a:pt x="3576" y="3738"/>
                </a:lnTo>
                <a:lnTo>
                  <a:pt x="7032" y="3738"/>
                </a:lnTo>
                <a:lnTo>
                  <a:pt x="8810" y="0"/>
                </a:lnTo>
                <a:lnTo>
                  <a:pt x="15195" y="0"/>
                </a:lnTo>
                <a:lnTo>
                  <a:pt x="21600" y="9831"/>
                </a:lnTo>
                <a:lnTo>
                  <a:pt x="18024" y="21600"/>
                </a:lnTo>
                <a:close/>
                <a:moveTo>
                  <a:pt x="18024" y="21600"/>
                </a:moveTo>
              </a:path>
            </a:pathLst>
          </a:custGeom>
          <a:solidFill>
            <a:srgbClr val="6666FF">
              <a:alpha val="5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54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5" name="Freeform 9"/>
          <p:cNvSpPr>
            <a:spLocks/>
          </p:cNvSpPr>
          <p:nvPr/>
        </p:nvSpPr>
        <p:spPr bwMode="auto">
          <a:xfrm>
            <a:off x="3243263" y="3357563"/>
            <a:ext cx="3954462" cy="2119312"/>
          </a:xfrm>
          <a:custGeom>
            <a:avLst/>
            <a:gdLst>
              <a:gd name="T0" fmla="*/ 4554 w 21600"/>
              <a:gd name="T1" fmla="*/ 21570 h 21600"/>
              <a:gd name="T2" fmla="*/ 11776 w 21600"/>
              <a:gd name="T3" fmla="*/ 21600 h 21600"/>
              <a:gd name="T4" fmla="*/ 15875 w 21600"/>
              <a:gd name="T5" fmla="*/ 13106 h 21600"/>
              <a:gd name="T6" fmla="*/ 19323 w 21600"/>
              <a:gd name="T7" fmla="*/ 13106 h 21600"/>
              <a:gd name="T8" fmla="*/ 21600 w 21600"/>
              <a:gd name="T9" fmla="*/ 7827 h 21600"/>
              <a:gd name="T10" fmla="*/ 11320 w 21600"/>
              <a:gd name="T11" fmla="*/ 7827 h 21600"/>
              <a:gd name="T12" fmla="*/ 7092 w 21600"/>
              <a:gd name="T13" fmla="*/ 0 h 21600"/>
              <a:gd name="T14" fmla="*/ 0 w 21600"/>
              <a:gd name="T15" fmla="*/ 8191 h 21600"/>
              <a:gd name="T16" fmla="*/ 4554 w 21600"/>
              <a:gd name="T17" fmla="*/ 21570 h 21600"/>
              <a:gd name="T18" fmla="*/ 4554 w 21600"/>
              <a:gd name="T19" fmla="*/ 2157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4554" y="21570"/>
                </a:moveTo>
                <a:lnTo>
                  <a:pt x="11776" y="21600"/>
                </a:lnTo>
                <a:lnTo>
                  <a:pt x="15875" y="13106"/>
                </a:lnTo>
                <a:lnTo>
                  <a:pt x="19323" y="13106"/>
                </a:lnTo>
                <a:lnTo>
                  <a:pt x="21600" y="7827"/>
                </a:lnTo>
                <a:lnTo>
                  <a:pt x="11320" y="7827"/>
                </a:lnTo>
                <a:lnTo>
                  <a:pt x="7092" y="0"/>
                </a:lnTo>
                <a:lnTo>
                  <a:pt x="0" y="8191"/>
                </a:lnTo>
                <a:lnTo>
                  <a:pt x="4554" y="21570"/>
                </a:lnTo>
                <a:close/>
                <a:moveTo>
                  <a:pt x="4554" y="21570"/>
                </a:moveTo>
              </a:path>
            </a:pathLst>
          </a:custGeom>
          <a:solidFill>
            <a:srgbClr val="FF0000">
              <a:alpha val="51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51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6" name="Freeform 10"/>
          <p:cNvSpPr>
            <a:spLocks/>
          </p:cNvSpPr>
          <p:nvPr/>
        </p:nvSpPr>
        <p:spPr bwMode="auto">
          <a:xfrm>
            <a:off x="1776413" y="3687763"/>
            <a:ext cx="2319337" cy="1778000"/>
          </a:xfrm>
          <a:custGeom>
            <a:avLst/>
            <a:gdLst>
              <a:gd name="T0" fmla="*/ 21600 w 21600"/>
              <a:gd name="T1" fmla="*/ 21600 h 21600"/>
              <a:gd name="T2" fmla="*/ 6072 w 21600"/>
              <a:gd name="T3" fmla="*/ 21600 h 21600"/>
              <a:gd name="T4" fmla="*/ 0 w 21600"/>
              <a:gd name="T5" fmla="*/ 5644 h 21600"/>
              <a:gd name="T6" fmla="*/ 6072 w 21600"/>
              <a:gd name="T7" fmla="*/ 0 h 21600"/>
              <a:gd name="T8" fmla="*/ 20935 w 21600"/>
              <a:gd name="T9" fmla="*/ 0 h 21600"/>
              <a:gd name="T10" fmla="*/ 13836 w 21600"/>
              <a:gd name="T11" fmla="*/ 5644 h 21600"/>
              <a:gd name="T12" fmla="*/ 21600 w 21600"/>
              <a:gd name="T13" fmla="*/ 21600 h 21600"/>
              <a:gd name="T14" fmla="*/ 21600 w 21600"/>
              <a:gd name="T1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6072" y="21600"/>
                </a:lnTo>
                <a:lnTo>
                  <a:pt x="0" y="5644"/>
                </a:lnTo>
                <a:lnTo>
                  <a:pt x="6072" y="0"/>
                </a:lnTo>
                <a:lnTo>
                  <a:pt x="20935" y="0"/>
                </a:lnTo>
                <a:lnTo>
                  <a:pt x="13836" y="5644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408000">
              <a:alpha val="2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23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7" name="Freeform 11"/>
          <p:cNvSpPr>
            <a:spLocks/>
          </p:cNvSpPr>
          <p:nvPr/>
        </p:nvSpPr>
        <p:spPr bwMode="auto">
          <a:xfrm>
            <a:off x="1612900" y="3670300"/>
            <a:ext cx="833438" cy="466725"/>
          </a:xfrm>
          <a:custGeom>
            <a:avLst/>
            <a:gdLst>
              <a:gd name="T0" fmla="*/ 21600 w 21600"/>
              <a:gd name="T1" fmla="*/ 688 h 21600"/>
              <a:gd name="T2" fmla="*/ 0 w 21600"/>
              <a:gd name="T3" fmla="*/ 0 h 21600"/>
              <a:gd name="T4" fmla="*/ 4937 w 21600"/>
              <a:gd name="T5" fmla="*/ 21600 h 21600"/>
              <a:gd name="T6" fmla="*/ 21600 w 21600"/>
              <a:gd name="T7" fmla="*/ 688 h 21600"/>
              <a:gd name="T8" fmla="*/ 21600 w 21600"/>
              <a:gd name="T9" fmla="*/ 68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688"/>
                </a:moveTo>
                <a:lnTo>
                  <a:pt x="0" y="0"/>
                </a:lnTo>
                <a:lnTo>
                  <a:pt x="4937" y="21600"/>
                </a:lnTo>
                <a:lnTo>
                  <a:pt x="21600" y="688"/>
                </a:lnTo>
                <a:close/>
                <a:moveTo>
                  <a:pt x="21600" y="688"/>
                </a:moveTo>
              </a:path>
            </a:pathLst>
          </a:custGeom>
          <a:solidFill>
            <a:srgbClr val="FFCC66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45000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8" name="Freeform 12"/>
          <p:cNvSpPr>
            <a:spLocks/>
          </p:cNvSpPr>
          <p:nvPr/>
        </p:nvSpPr>
        <p:spPr bwMode="auto">
          <a:xfrm>
            <a:off x="3152775" y="2357438"/>
            <a:ext cx="3630613" cy="982662"/>
          </a:xfrm>
          <a:custGeom>
            <a:avLst/>
            <a:gdLst>
              <a:gd name="T0" fmla="*/ 8569 w 21600"/>
              <a:gd name="T1" fmla="*/ 21600 h 21600"/>
              <a:gd name="T2" fmla="*/ 4603 w 21600"/>
              <a:gd name="T3" fmla="*/ 7069 h 21600"/>
              <a:gd name="T4" fmla="*/ 0 w 21600"/>
              <a:gd name="T5" fmla="*/ 7069 h 21600"/>
              <a:gd name="T6" fmla="*/ 2974 w 21600"/>
              <a:gd name="T7" fmla="*/ 0 h 21600"/>
              <a:gd name="T8" fmla="*/ 17687 w 21600"/>
              <a:gd name="T9" fmla="*/ 0 h 21600"/>
              <a:gd name="T10" fmla="*/ 21600 w 21600"/>
              <a:gd name="T11" fmla="*/ 8509 h 21600"/>
              <a:gd name="T12" fmla="*/ 16005 w 21600"/>
              <a:gd name="T13" fmla="*/ 8771 h 21600"/>
              <a:gd name="T14" fmla="*/ 14447 w 21600"/>
              <a:gd name="T15" fmla="*/ 13942 h 21600"/>
              <a:gd name="T16" fmla="*/ 11402 w 21600"/>
              <a:gd name="T17" fmla="*/ 13942 h 21600"/>
              <a:gd name="T18" fmla="*/ 8569 w 21600"/>
              <a:gd name="T19" fmla="*/ 21600 h 21600"/>
              <a:gd name="T20" fmla="*/ 8569 w 21600"/>
              <a:gd name="T2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00" h="21600">
                <a:moveTo>
                  <a:pt x="8569" y="21600"/>
                </a:moveTo>
                <a:lnTo>
                  <a:pt x="4603" y="7069"/>
                </a:lnTo>
                <a:lnTo>
                  <a:pt x="0" y="7069"/>
                </a:lnTo>
                <a:lnTo>
                  <a:pt x="2974" y="0"/>
                </a:lnTo>
                <a:lnTo>
                  <a:pt x="17687" y="0"/>
                </a:lnTo>
                <a:lnTo>
                  <a:pt x="21600" y="8509"/>
                </a:lnTo>
                <a:lnTo>
                  <a:pt x="16005" y="8771"/>
                </a:lnTo>
                <a:lnTo>
                  <a:pt x="14447" y="13942"/>
                </a:lnTo>
                <a:lnTo>
                  <a:pt x="11402" y="13942"/>
                </a:lnTo>
                <a:lnTo>
                  <a:pt x="8569" y="21600"/>
                </a:lnTo>
                <a:close/>
                <a:moveTo>
                  <a:pt x="8569" y="21600"/>
                </a:moveTo>
              </a:path>
            </a:pathLst>
          </a:custGeom>
          <a:solidFill>
            <a:srgbClr val="66FFFF">
              <a:alpha val="3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34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9" name="Freeform 13"/>
          <p:cNvSpPr>
            <a:spLocks/>
          </p:cNvSpPr>
          <p:nvPr/>
        </p:nvSpPr>
        <p:spPr bwMode="auto">
          <a:xfrm>
            <a:off x="1395413" y="2322513"/>
            <a:ext cx="3214687" cy="1374775"/>
          </a:xfrm>
          <a:custGeom>
            <a:avLst/>
            <a:gdLst>
              <a:gd name="T0" fmla="*/ 1360 w 21600"/>
              <a:gd name="T1" fmla="*/ 21600 h 21600"/>
              <a:gd name="T2" fmla="*/ 17520 w 21600"/>
              <a:gd name="T3" fmla="*/ 21600 h 21600"/>
              <a:gd name="T4" fmla="*/ 21600 w 21600"/>
              <a:gd name="T5" fmla="*/ 16270 h 21600"/>
              <a:gd name="T6" fmla="*/ 17500 w 21600"/>
              <a:gd name="T7" fmla="*/ 5751 h 21600"/>
              <a:gd name="T8" fmla="*/ 11920 w 21600"/>
              <a:gd name="T9" fmla="*/ 5751 h 21600"/>
              <a:gd name="T10" fmla="*/ 15580 w 21600"/>
              <a:gd name="T11" fmla="*/ 140 h 21600"/>
              <a:gd name="T12" fmla="*/ 11980 w 21600"/>
              <a:gd name="T13" fmla="*/ 0 h 21600"/>
              <a:gd name="T14" fmla="*/ 0 w 21600"/>
              <a:gd name="T15" fmla="*/ 13465 h 21600"/>
              <a:gd name="T16" fmla="*/ 1360 w 21600"/>
              <a:gd name="T17" fmla="*/ 21600 h 21600"/>
              <a:gd name="T18" fmla="*/ 1360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1360" y="21600"/>
                </a:moveTo>
                <a:lnTo>
                  <a:pt x="17520" y="21600"/>
                </a:lnTo>
                <a:lnTo>
                  <a:pt x="21600" y="16270"/>
                </a:lnTo>
                <a:lnTo>
                  <a:pt x="17500" y="5751"/>
                </a:lnTo>
                <a:lnTo>
                  <a:pt x="11920" y="5751"/>
                </a:lnTo>
                <a:lnTo>
                  <a:pt x="15580" y="140"/>
                </a:lnTo>
                <a:lnTo>
                  <a:pt x="11980" y="0"/>
                </a:lnTo>
                <a:lnTo>
                  <a:pt x="0" y="13465"/>
                </a:lnTo>
                <a:lnTo>
                  <a:pt x="1360" y="21600"/>
                </a:lnTo>
                <a:close/>
                <a:moveTo>
                  <a:pt x="1360" y="21600"/>
                </a:moveTo>
              </a:path>
            </a:pathLst>
          </a:custGeom>
          <a:solidFill>
            <a:srgbClr val="FF66FF">
              <a:alpha val="5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53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10" name="Freeform 14"/>
          <p:cNvSpPr>
            <a:spLocks/>
          </p:cNvSpPr>
          <p:nvPr/>
        </p:nvSpPr>
        <p:spPr bwMode="auto">
          <a:xfrm>
            <a:off x="3160713" y="2170113"/>
            <a:ext cx="2965450" cy="193675"/>
          </a:xfrm>
          <a:custGeom>
            <a:avLst/>
            <a:gdLst>
              <a:gd name="T0" fmla="*/ 0 w 21600"/>
              <a:gd name="T1" fmla="*/ 18942 h 21600"/>
              <a:gd name="T2" fmla="*/ 21600 w 21600"/>
              <a:gd name="T3" fmla="*/ 21600 h 21600"/>
              <a:gd name="T4" fmla="*/ 19431 w 21600"/>
              <a:gd name="T5" fmla="*/ 0 h 21600"/>
              <a:gd name="T6" fmla="*/ 3210 w 21600"/>
              <a:gd name="T7" fmla="*/ 0 h 21600"/>
              <a:gd name="T8" fmla="*/ 0 w 21600"/>
              <a:gd name="T9" fmla="*/ 18942 h 21600"/>
              <a:gd name="T10" fmla="*/ 0 w 21600"/>
              <a:gd name="T11" fmla="*/ 1894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18942"/>
                </a:moveTo>
                <a:lnTo>
                  <a:pt x="21600" y="21600"/>
                </a:lnTo>
                <a:lnTo>
                  <a:pt x="19431" y="0"/>
                </a:lnTo>
                <a:lnTo>
                  <a:pt x="3210" y="0"/>
                </a:lnTo>
                <a:lnTo>
                  <a:pt x="0" y="18942"/>
                </a:lnTo>
                <a:close/>
                <a:moveTo>
                  <a:pt x="0" y="18942"/>
                </a:moveTo>
              </a:path>
            </a:pathLst>
          </a:custGeom>
          <a:solidFill>
            <a:srgbClr val="FF8000">
              <a:alpha val="3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>
                    <a:alpha val="34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11" name="Rectangle 15"/>
          <p:cNvSpPr>
            <a:spLocks/>
          </p:cNvSpPr>
          <p:nvPr/>
        </p:nvSpPr>
        <p:spPr bwMode="auto">
          <a:xfrm>
            <a:off x="357188" y="385762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IC-1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04-05 Season</a:t>
            </a:r>
          </a:p>
        </p:txBody>
      </p:sp>
      <p:sp>
        <p:nvSpPr>
          <p:cNvPr id="1130512" name="Rectangle 16"/>
          <p:cNvSpPr>
            <a:spLocks/>
          </p:cNvSpPr>
          <p:nvPr/>
        </p:nvSpPr>
        <p:spPr bwMode="auto">
          <a:xfrm>
            <a:off x="874713" y="491172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IC-9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05-06 Season</a:t>
            </a:r>
          </a:p>
        </p:txBody>
      </p:sp>
      <p:sp>
        <p:nvSpPr>
          <p:cNvPr id="1130513" name="Rectangle 17"/>
          <p:cNvSpPr>
            <a:spLocks/>
          </p:cNvSpPr>
          <p:nvPr/>
        </p:nvSpPr>
        <p:spPr bwMode="auto">
          <a:xfrm>
            <a:off x="5991225" y="4911725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IC-22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06-07 Season</a:t>
            </a:r>
          </a:p>
        </p:txBody>
      </p:sp>
      <p:sp>
        <p:nvSpPr>
          <p:cNvPr id="1130514" name="Rectangle 18"/>
          <p:cNvSpPr>
            <a:spLocks/>
          </p:cNvSpPr>
          <p:nvPr/>
        </p:nvSpPr>
        <p:spPr bwMode="auto">
          <a:xfrm>
            <a:off x="7796213" y="3402013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IC-40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07-08 Season</a:t>
            </a:r>
          </a:p>
        </p:txBody>
      </p:sp>
      <p:sp>
        <p:nvSpPr>
          <p:cNvPr id="1130515" name="Rectangle 19"/>
          <p:cNvSpPr>
            <a:spLocks/>
          </p:cNvSpPr>
          <p:nvPr/>
        </p:nvSpPr>
        <p:spPr bwMode="auto">
          <a:xfrm>
            <a:off x="1108075" y="2276475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IC-59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08-09 Season</a:t>
            </a:r>
          </a:p>
        </p:txBody>
      </p:sp>
      <p:sp>
        <p:nvSpPr>
          <p:cNvPr id="1130516" name="Rectangle 20"/>
          <p:cNvSpPr>
            <a:spLocks/>
          </p:cNvSpPr>
          <p:nvPr/>
        </p:nvSpPr>
        <p:spPr bwMode="auto">
          <a:xfrm>
            <a:off x="6554788" y="209867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IC-79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09-10 Season</a:t>
            </a:r>
          </a:p>
        </p:txBody>
      </p:sp>
      <p:sp>
        <p:nvSpPr>
          <p:cNvPr id="1130517" name="Rectangle 21"/>
          <p:cNvSpPr>
            <a:spLocks/>
          </p:cNvSpPr>
          <p:nvPr/>
        </p:nvSpPr>
        <p:spPr bwMode="auto">
          <a:xfrm>
            <a:off x="4125913" y="1589088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IC-86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10-11 Season</a:t>
            </a:r>
          </a:p>
        </p:txBody>
      </p:sp>
      <p:sp>
        <p:nvSpPr>
          <p:cNvPr id="1130518" name="Freeform 22"/>
          <p:cNvSpPr>
            <a:spLocks/>
          </p:cNvSpPr>
          <p:nvPr/>
        </p:nvSpPr>
        <p:spPr bwMode="auto">
          <a:xfrm>
            <a:off x="1643063" y="3694113"/>
            <a:ext cx="809625" cy="450850"/>
          </a:xfrm>
          <a:custGeom>
            <a:avLst/>
            <a:gdLst>
              <a:gd name="T0" fmla="*/ 4765 w 21600"/>
              <a:gd name="T1" fmla="*/ 21600 h 21600"/>
              <a:gd name="T2" fmla="*/ 21600 w 21600"/>
              <a:gd name="T3" fmla="*/ 0 h 21600"/>
              <a:gd name="T4" fmla="*/ 0 w 21600"/>
              <a:gd name="T5" fmla="*/ 0 h 21600"/>
              <a:gd name="T6" fmla="*/ 4765 w 21600"/>
              <a:gd name="T7" fmla="*/ 21600 h 21600"/>
              <a:gd name="T8" fmla="*/ 4765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4765" y="21600"/>
                </a:moveTo>
                <a:lnTo>
                  <a:pt x="21600" y="0"/>
                </a:lnTo>
                <a:lnTo>
                  <a:pt x="0" y="0"/>
                </a:lnTo>
                <a:lnTo>
                  <a:pt x="4765" y="21600"/>
                </a:lnTo>
                <a:close/>
                <a:moveTo>
                  <a:pt x="4765" y="2160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19" name="Freeform 23"/>
          <p:cNvSpPr>
            <a:spLocks/>
          </p:cNvSpPr>
          <p:nvPr/>
        </p:nvSpPr>
        <p:spPr bwMode="auto">
          <a:xfrm>
            <a:off x="1600200" y="3695700"/>
            <a:ext cx="2465388" cy="1762125"/>
          </a:xfrm>
          <a:custGeom>
            <a:avLst/>
            <a:gdLst>
              <a:gd name="T0" fmla="*/ 0 w 21600"/>
              <a:gd name="T1" fmla="*/ 0 h 21600"/>
              <a:gd name="T2" fmla="*/ 20870 w 21600"/>
              <a:gd name="T3" fmla="*/ 0 h 21600"/>
              <a:gd name="T4" fmla="*/ 14400 w 21600"/>
              <a:gd name="T5" fmla="*/ 5692 h 21600"/>
              <a:gd name="T6" fmla="*/ 21600 w 21600"/>
              <a:gd name="T7" fmla="*/ 21600 h 21600"/>
              <a:gd name="T8" fmla="*/ 7200 w 21600"/>
              <a:gd name="T9" fmla="*/ 21454 h 21600"/>
              <a:gd name="T10" fmla="*/ 0 w 21600"/>
              <a:gd name="T11" fmla="*/ 0 h 21600"/>
              <a:gd name="T12" fmla="*/ 0 w 21600"/>
              <a:gd name="T1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0870" y="0"/>
                </a:lnTo>
                <a:lnTo>
                  <a:pt x="14400" y="5692"/>
                </a:lnTo>
                <a:lnTo>
                  <a:pt x="21600" y="21600"/>
                </a:lnTo>
                <a:lnTo>
                  <a:pt x="7200" y="21454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0" name="Freeform 24"/>
          <p:cNvSpPr>
            <a:spLocks/>
          </p:cNvSpPr>
          <p:nvPr/>
        </p:nvSpPr>
        <p:spPr bwMode="auto">
          <a:xfrm>
            <a:off x="1619250" y="3381375"/>
            <a:ext cx="5572125" cy="2095500"/>
          </a:xfrm>
          <a:custGeom>
            <a:avLst/>
            <a:gdLst>
              <a:gd name="T0" fmla="*/ 3092 w 21600"/>
              <a:gd name="T1" fmla="*/ 21355 h 21600"/>
              <a:gd name="T2" fmla="*/ 0 w 21600"/>
              <a:gd name="T3" fmla="*/ 3314 h 21600"/>
              <a:gd name="T4" fmla="*/ 9185 w 21600"/>
              <a:gd name="T5" fmla="*/ 3436 h 21600"/>
              <a:gd name="T6" fmla="*/ 11354 w 21600"/>
              <a:gd name="T7" fmla="*/ 0 h 21600"/>
              <a:gd name="T8" fmla="*/ 14354 w 21600"/>
              <a:gd name="T9" fmla="*/ 7855 h 21600"/>
              <a:gd name="T10" fmla="*/ 21600 w 21600"/>
              <a:gd name="T11" fmla="*/ 7609 h 21600"/>
              <a:gd name="T12" fmla="*/ 20031 w 21600"/>
              <a:gd name="T13" fmla="*/ 12886 h 21600"/>
              <a:gd name="T14" fmla="*/ 17585 w 21600"/>
              <a:gd name="T15" fmla="*/ 13009 h 21600"/>
              <a:gd name="T16" fmla="*/ 14677 w 21600"/>
              <a:gd name="T17" fmla="*/ 21600 h 21600"/>
              <a:gd name="T18" fmla="*/ 3092 w 21600"/>
              <a:gd name="T19" fmla="*/ 21355 h 21600"/>
              <a:gd name="T20" fmla="*/ 3092 w 21600"/>
              <a:gd name="T21" fmla="*/ 2135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00" h="21600">
                <a:moveTo>
                  <a:pt x="3092" y="21355"/>
                </a:moveTo>
                <a:lnTo>
                  <a:pt x="0" y="3314"/>
                </a:lnTo>
                <a:lnTo>
                  <a:pt x="9185" y="3436"/>
                </a:lnTo>
                <a:lnTo>
                  <a:pt x="11354" y="0"/>
                </a:lnTo>
                <a:lnTo>
                  <a:pt x="14354" y="7855"/>
                </a:lnTo>
                <a:lnTo>
                  <a:pt x="21600" y="7609"/>
                </a:lnTo>
                <a:lnTo>
                  <a:pt x="20031" y="12886"/>
                </a:lnTo>
                <a:lnTo>
                  <a:pt x="17585" y="13009"/>
                </a:lnTo>
                <a:lnTo>
                  <a:pt x="14677" y="21600"/>
                </a:lnTo>
                <a:lnTo>
                  <a:pt x="3092" y="21355"/>
                </a:lnTo>
                <a:close/>
                <a:moveTo>
                  <a:pt x="3092" y="21355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1" name="Freeform 25"/>
          <p:cNvSpPr>
            <a:spLocks/>
          </p:cNvSpPr>
          <p:nvPr/>
        </p:nvSpPr>
        <p:spPr bwMode="auto">
          <a:xfrm>
            <a:off x="1608138" y="2728913"/>
            <a:ext cx="6107112" cy="2738437"/>
          </a:xfrm>
          <a:custGeom>
            <a:avLst/>
            <a:gdLst>
              <a:gd name="T0" fmla="*/ 2905 w 21600"/>
              <a:gd name="T1" fmla="*/ 21506 h 21600"/>
              <a:gd name="T2" fmla="*/ 0 w 21600"/>
              <a:gd name="T3" fmla="*/ 7607 h 21600"/>
              <a:gd name="T4" fmla="*/ 8463 w 21600"/>
              <a:gd name="T5" fmla="*/ 7701 h 21600"/>
              <a:gd name="T6" fmla="*/ 12211 w 21600"/>
              <a:gd name="T7" fmla="*/ 1878 h 21600"/>
              <a:gd name="T8" fmla="*/ 14063 w 21600"/>
              <a:gd name="T9" fmla="*/ 1972 h 21600"/>
              <a:gd name="T10" fmla="*/ 14989 w 21600"/>
              <a:gd name="T11" fmla="*/ 94 h 21600"/>
              <a:gd name="T12" fmla="*/ 18274 w 21600"/>
              <a:gd name="T13" fmla="*/ 0 h 21600"/>
              <a:gd name="T14" fmla="*/ 21600 w 21600"/>
              <a:gd name="T15" fmla="*/ 4883 h 21600"/>
              <a:gd name="T16" fmla="*/ 18316 w 21600"/>
              <a:gd name="T17" fmla="*/ 15026 h 21600"/>
              <a:gd name="T18" fmla="*/ 16084 w 21600"/>
              <a:gd name="T19" fmla="*/ 15026 h 21600"/>
              <a:gd name="T20" fmla="*/ 13389 w 21600"/>
              <a:gd name="T21" fmla="*/ 21600 h 21600"/>
              <a:gd name="T22" fmla="*/ 2905 w 21600"/>
              <a:gd name="T23" fmla="*/ 21506 h 21600"/>
              <a:gd name="T24" fmla="*/ 2905 w 21600"/>
              <a:gd name="T25" fmla="*/ 2150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600" h="21600">
                <a:moveTo>
                  <a:pt x="2905" y="21506"/>
                </a:moveTo>
                <a:lnTo>
                  <a:pt x="0" y="7607"/>
                </a:lnTo>
                <a:lnTo>
                  <a:pt x="8463" y="7701"/>
                </a:lnTo>
                <a:lnTo>
                  <a:pt x="12211" y="1878"/>
                </a:lnTo>
                <a:lnTo>
                  <a:pt x="14063" y="1972"/>
                </a:lnTo>
                <a:lnTo>
                  <a:pt x="14989" y="94"/>
                </a:lnTo>
                <a:lnTo>
                  <a:pt x="18274" y="0"/>
                </a:lnTo>
                <a:lnTo>
                  <a:pt x="21600" y="4883"/>
                </a:lnTo>
                <a:lnTo>
                  <a:pt x="18316" y="15026"/>
                </a:lnTo>
                <a:lnTo>
                  <a:pt x="16084" y="15026"/>
                </a:lnTo>
                <a:lnTo>
                  <a:pt x="13389" y="21600"/>
                </a:lnTo>
                <a:lnTo>
                  <a:pt x="2905" y="21506"/>
                </a:lnTo>
                <a:close/>
                <a:moveTo>
                  <a:pt x="2905" y="21506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2" name="Freeform 26"/>
          <p:cNvSpPr>
            <a:spLocks/>
          </p:cNvSpPr>
          <p:nvPr/>
        </p:nvSpPr>
        <p:spPr bwMode="auto">
          <a:xfrm>
            <a:off x="1398588" y="2322513"/>
            <a:ext cx="6299200" cy="3154362"/>
          </a:xfrm>
          <a:custGeom>
            <a:avLst/>
            <a:gdLst>
              <a:gd name="T0" fmla="*/ 3471 w 21600"/>
              <a:gd name="T1" fmla="*/ 21600 h 21600"/>
              <a:gd name="T2" fmla="*/ 13638 w 21600"/>
              <a:gd name="T3" fmla="*/ 21600 h 21600"/>
              <a:gd name="T4" fmla="*/ 16251 w 21600"/>
              <a:gd name="T5" fmla="*/ 15894 h 21600"/>
              <a:gd name="T6" fmla="*/ 18456 w 21600"/>
              <a:gd name="T7" fmla="*/ 15894 h 21600"/>
              <a:gd name="T8" fmla="*/ 21600 w 21600"/>
              <a:gd name="T9" fmla="*/ 7173 h 21600"/>
              <a:gd name="T10" fmla="*/ 18374 w 21600"/>
              <a:gd name="T11" fmla="*/ 2853 h 21600"/>
              <a:gd name="T12" fmla="*/ 15189 w 21600"/>
              <a:gd name="T13" fmla="*/ 2771 h 21600"/>
              <a:gd name="T14" fmla="*/ 14250 w 21600"/>
              <a:gd name="T15" fmla="*/ 4565 h 21600"/>
              <a:gd name="T16" fmla="*/ 12576 w 21600"/>
              <a:gd name="T17" fmla="*/ 4565 h 21600"/>
              <a:gd name="T18" fmla="*/ 10820 w 21600"/>
              <a:gd name="T19" fmla="*/ 6928 h 21600"/>
              <a:gd name="T20" fmla="*/ 8860 w 21600"/>
              <a:gd name="T21" fmla="*/ 2527 h 21600"/>
              <a:gd name="T22" fmla="*/ 6043 w 21600"/>
              <a:gd name="T23" fmla="*/ 2608 h 21600"/>
              <a:gd name="T24" fmla="*/ 7799 w 21600"/>
              <a:gd name="T25" fmla="*/ 163 h 21600"/>
              <a:gd name="T26" fmla="*/ 6084 w 21600"/>
              <a:gd name="T27" fmla="*/ 0 h 21600"/>
              <a:gd name="T28" fmla="*/ 0 w 21600"/>
              <a:gd name="T29" fmla="*/ 5950 h 21600"/>
              <a:gd name="T30" fmla="*/ 3471 w 21600"/>
              <a:gd name="T31" fmla="*/ 21600 h 21600"/>
              <a:gd name="T32" fmla="*/ 3471 w 21600"/>
              <a:gd name="T3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00" h="21600">
                <a:moveTo>
                  <a:pt x="3471" y="21600"/>
                </a:moveTo>
                <a:lnTo>
                  <a:pt x="13638" y="21600"/>
                </a:lnTo>
                <a:lnTo>
                  <a:pt x="16251" y="15894"/>
                </a:lnTo>
                <a:lnTo>
                  <a:pt x="18456" y="15894"/>
                </a:lnTo>
                <a:lnTo>
                  <a:pt x="21600" y="7173"/>
                </a:lnTo>
                <a:lnTo>
                  <a:pt x="18374" y="2853"/>
                </a:lnTo>
                <a:lnTo>
                  <a:pt x="15189" y="2771"/>
                </a:lnTo>
                <a:lnTo>
                  <a:pt x="14250" y="4565"/>
                </a:lnTo>
                <a:lnTo>
                  <a:pt x="12576" y="4565"/>
                </a:lnTo>
                <a:lnTo>
                  <a:pt x="10820" y="6928"/>
                </a:lnTo>
                <a:lnTo>
                  <a:pt x="8860" y="2527"/>
                </a:lnTo>
                <a:lnTo>
                  <a:pt x="6043" y="2608"/>
                </a:lnTo>
                <a:lnTo>
                  <a:pt x="7799" y="163"/>
                </a:lnTo>
                <a:lnTo>
                  <a:pt x="6084" y="0"/>
                </a:lnTo>
                <a:lnTo>
                  <a:pt x="0" y="5950"/>
                </a:lnTo>
                <a:lnTo>
                  <a:pt x="3471" y="21600"/>
                </a:lnTo>
                <a:close/>
                <a:moveTo>
                  <a:pt x="3471" y="2160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3" name="Freeform 27"/>
          <p:cNvSpPr>
            <a:spLocks/>
          </p:cNvSpPr>
          <p:nvPr/>
        </p:nvSpPr>
        <p:spPr bwMode="auto">
          <a:xfrm>
            <a:off x="1404938" y="2324100"/>
            <a:ext cx="6321425" cy="3132138"/>
          </a:xfrm>
          <a:custGeom>
            <a:avLst/>
            <a:gdLst>
              <a:gd name="T0" fmla="*/ 3498 w 21600"/>
              <a:gd name="T1" fmla="*/ 21600 h 21600"/>
              <a:gd name="T2" fmla="*/ 13627 w 21600"/>
              <a:gd name="T3" fmla="*/ 21600 h 21600"/>
              <a:gd name="T4" fmla="*/ 16190 w 21600"/>
              <a:gd name="T5" fmla="*/ 15933 h 21600"/>
              <a:gd name="T6" fmla="*/ 18427 w 21600"/>
              <a:gd name="T7" fmla="*/ 15933 h 21600"/>
              <a:gd name="T8" fmla="*/ 21600 w 21600"/>
              <a:gd name="T9" fmla="*/ 7227 h 21600"/>
              <a:gd name="T10" fmla="*/ 16027 w 21600"/>
              <a:gd name="T11" fmla="*/ 164 h 21600"/>
              <a:gd name="T12" fmla="*/ 6102 w 21600"/>
              <a:gd name="T13" fmla="*/ 0 h 21600"/>
              <a:gd name="T14" fmla="*/ 0 w 21600"/>
              <a:gd name="T15" fmla="*/ 5913 h 21600"/>
              <a:gd name="T16" fmla="*/ 3498 w 21600"/>
              <a:gd name="T17" fmla="*/ 21600 h 21600"/>
              <a:gd name="T18" fmla="*/ 3498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3498" y="21600"/>
                </a:moveTo>
                <a:lnTo>
                  <a:pt x="13627" y="21600"/>
                </a:lnTo>
                <a:lnTo>
                  <a:pt x="16190" y="15933"/>
                </a:lnTo>
                <a:lnTo>
                  <a:pt x="18427" y="15933"/>
                </a:lnTo>
                <a:lnTo>
                  <a:pt x="21600" y="7227"/>
                </a:lnTo>
                <a:lnTo>
                  <a:pt x="16027" y="164"/>
                </a:lnTo>
                <a:lnTo>
                  <a:pt x="6102" y="0"/>
                </a:lnTo>
                <a:lnTo>
                  <a:pt x="0" y="5913"/>
                </a:lnTo>
                <a:lnTo>
                  <a:pt x="3498" y="21600"/>
                </a:lnTo>
                <a:close/>
                <a:moveTo>
                  <a:pt x="3498" y="2160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4" name="Freeform 28"/>
          <p:cNvSpPr>
            <a:spLocks/>
          </p:cNvSpPr>
          <p:nvPr/>
        </p:nvSpPr>
        <p:spPr bwMode="auto">
          <a:xfrm>
            <a:off x="1404938" y="2149475"/>
            <a:ext cx="6310312" cy="3308350"/>
          </a:xfrm>
          <a:custGeom>
            <a:avLst/>
            <a:gdLst>
              <a:gd name="T0" fmla="*/ 3505 w 21600"/>
              <a:gd name="T1" fmla="*/ 21522 h 21600"/>
              <a:gd name="T2" fmla="*/ 13694 w 21600"/>
              <a:gd name="T3" fmla="*/ 21600 h 21600"/>
              <a:gd name="T4" fmla="*/ 16261 w 21600"/>
              <a:gd name="T5" fmla="*/ 16161 h 21600"/>
              <a:gd name="T6" fmla="*/ 18421 w 21600"/>
              <a:gd name="T7" fmla="*/ 16083 h 21600"/>
              <a:gd name="T8" fmla="*/ 21600 w 21600"/>
              <a:gd name="T9" fmla="*/ 7925 h 21600"/>
              <a:gd name="T10" fmla="*/ 15161 w 21600"/>
              <a:gd name="T11" fmla="*/ 0 h 21600"/>
              <a:gd name="T12" fmla="*/ 7499 w 21600"/>
              <a:gd name="T13" fmla="*/ 0 h 21600"/>
              <a:gd name="T14" fmla="*/ 0 w 21600"/>
              <a:gd name="T15" fmla="*/ 6682 h 21600"/>
              <a:gd name="T16" fmla="*/ 3505 w 21600"/>
              <a:gd name="T17" fmla="*/ 21522 h 21600"/>
              <a:gd name="T18" fmla="*/ 3505 w 21600"/>
              <a:gd name="T19" fmla="*/ 215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3505" y="21522"/>
                </a:moveTo>
                <a:lnTo>
                  <a:pt x="13694" y="21600"/>
                </a:lnTo>
                <a:lnTo>
                  <a:pt x="16261" y="16161"/>
                </a:lnTo>
                <a:lnTo>
                  <a:pt x="18421" y="16083"/>
                </a:lnTo>
                <a:lnTo>
                  <a:pt x="21600" y="7925"/>
                </a:lnTo>
                <a:lnTo>
                  <a:pt x="15161" y="0"/>
                </a:lnTo>
                <a:lnTo>
                  <a:pt x="7499" y="0"/>
                </a:lnTo>
                <a:lnTo>
                  <a:pt x="0" y="6682"/>
                </a:lnTo>
                <a:lnTo>
                  <a:pt x="3505" y="21522"/>
                </a:lnTo>
                <a:close/>
                <a:moveTo>
                  <a:pt x="3505" y="21522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504" grpId="0" animBg="1"/>
      <p:bldP spid="1130505" grpId="0" animBg="1"/>
      <p:bldP spid="1130506" grpId="0" animBg="1"/>
      <p:bldP spid="1130507" grpId="0" animBg="1"/>
      <p:bldP spid="1130508" grpId="0" animBg="1"/>
      <p:bldP spid="1130509" grpId="0" animBg="1"/>
      <p:bldP spid="1130510" grpId="0" animBg="1"/>
      <p:bldP spid="1130511" grpId="0" autoUpdateAnimBg="0"/>
      <p:bldP spid="1130511" grpId="1" autoUpdateAnimBg="0"/>
      <p:bldP spid="1130512" grpId="0" autoUpdateAnimBg="0"/>
      <p:bldP spid="1130512" grpId="1" autoUpdateAnimBg="0"/>
      <p:bldP spid="1130513" grpId="0" autoUpdateAnimBg="0"/>
      <p:bldP spid="1130513" grpId="1" autoUpdateAnimBg="0"/>
      <p:bldP spid="1130514" grpId="0" autoUpdateAnimBg="0"/>
      <p:bldP spid="1130514" grpId="1" autoUpdateAnimBg="0"/>
      <p:bldP spid="1130515" grpId="0" autoUpdateAnimBg="0"/>
      <p:bldP spid="1130515" grpId="1" autoUpdateAnimBg="0"/>
      <p:bldP spid="1130516" grpId="0" autoUpdateAnimBg="0"/>
      <p:bldP spid="1130516" grpId="1" autoUpdateAnimBg="0"/>
      <p:bldP spid="1130517" grpId="0" autoUpdateAnimBg="0"/>
      <p:bldP spid="1130518" grpId="0" animBg="1"/>
      <p:bldP spid="1130518" grpId="1" animBg="1"/>
      <p:bldP spid="1130519" grpId="0" animBg="1"/>
      <p:bldP spid="1130519" grpId="1" animBg="1"/>
      <p:bldP spid="1130520" grpId="0" animBg="1"/>
      <p:bldP spid="1130520" grpId="1" animBg="1"/>
      <p:bldP spid="1130521" grpId="0" animBg="1"/>
      <p:bldP spid="1130521" grpId="1" animBg="1"/>
      <p:bldP spid="1130522" grpId="0" animBg="1"/>
      <p:bldP spid="1130522" grpId="1" animBg="1"/>
      <p:bldP spid="1130523" grpId="0" animBg="1"/>
      <p:bldP spid="1130523" grpId="1" animBg="1"/>
      <p:bldP spid="11305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92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" name="10ms_event_movie.avi" descr="/Users/halzen/Desktop/active talks/10ms_event_movie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7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4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914072" cy="50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Myriad Pro"/>
                <a:cs typeface="Myriad Pro"/>
              </a:rPr>
              <a:t>… you looked at 10msec of data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Myriad Pro"/>
              <a:cs typeface="Myriad Pro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Myriad Pro"/>
                <a:cs typeface="Myriad Pro"/>
              </a:rPr>
              <a:t>muons</a:t>
            </a:r>
            <a:r>
              <a:rPr lang="en-US" sz="3200" dirty="0">
                <a:latin typeface="Myriad Pro"/>
                <a:cs typeface="Myriad Pro"/>
              </a:rPr>
              <a:t> detected 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Myriad Pro"/>
              <a:cs typeface="Myriad Pro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dirty="0">
                <a:solidFill>
                  <a:schemeClr val="accent6"/>
                </a:solidFill>
                <a:latin typeface="Myriad Pro"/>
                <a:cs typeface="Myriad Pro"/>
              </a:rPr>
              <a:t> </a:t>
            </a:r>
            <a:r>
              <a:rPr lang="en-US" sz="3200" dirty="0">
                <a:latin typeface="Myriad Pro"/>
                <a:cs typeface="Myriad Pro"/>
              </a:rPr>
              <a:t>atmospheric*    </a:t>
            </a:r>
            <a:r>
              <a:rPr lang="en-US" sz="3200" dirty="0">
                <a:latin typeface="Symbol" panose="05050102010706020507" pitchFamily="18" charset="2"/>
                <a:cs typeface="Myriad Pro"/>
              </a:rPr>
              <a:t>m</a:t>
            </a:r>
            <a:r>
              <a:rPr lang="en-US" sz="3200" dirty="0">
                <a:latin typeface="Myriad Pro"/>
                <a:cs typeface="Myriad Pro"/>
              </a:rPr>
              <a:t> 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              ~ 10</a:t>
            </a: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11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endParaRPr lang="en-US" sz="3200" baseline="30000" dirty="0">
              <a:latin typeface="Myriad Pro"/>
              <a:cs typeface="Myriad Pro"/>
              <a:sym typeface="Wingdings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atmospheric**   </a:t>
            </a:r>
            <a:r>
              <a:rPr lang="en-US" sz="3200" dirty="0">
                <a:latin typeface="Symbol" panose="05050102010706020507" pitchFamily="18" charset="2"/>
                <a:cs typeface="Myriad Pro"/>
                <a:sym typeface="Wingdings" charset="0"/>
              </a:rPr>
              <a:t>n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  </a:t>
            </a:r>
            <a:r>
              <a:rPr lang="en-US" sz="3200" dirty="0">
                <a:latin typeface="Symbol" panose="05050102010706020507" pitchFamily="18" charset="2"/>
                <a:cs typeface="Myriad Pro"/>
                <a:sym typeface="Wingdings" charset="0"/>
              </a:rPr>
              <a:t>m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          ~ 10</a:t>
            </a: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5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endParaRPr lang="en-US" sz="3200" baseline="30000" dirty="0">
              <a:latin typeface="Myriad Pro"/>
              <a:cs typeface="Myriad Pro"/>
              <a:sym typeface="Wingdings" charset="0"/>
            </a:endParaRPr>
          </a:p>
          <a:p>
            <a:pPr marL="457200" indent="-457200" eaLnBrk="1" hangingPunct="1"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dirty="0">
                <a:latin typeface="Myriad Pro"/>
                <a:cs typeface="Myriad Pro"/>
                <a:sym typeface="Wingdings" charset="0"/>
              </a:rPr>
              <a:t> cosmic              </a:t>
            </a:r>
            <a:r>
              <a:rPr lang="en-US" sz="3200" dirty="0">
                <a:latin typeface="Symbol" panose="05050102010706020507" pitchFamily="18" charset="2"/>
                <a:cs typeface="Myriad Pro"/>
                <a:sym typeface="Wingdings" charset="0"/>
              </a:rPr>
              <a:t>n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 </a:t>
            </a:r>
            <a:r>
              <a:rPr lang="en-US" sz="3200">
                <a:latin typeface="Myriad Pro"/>
                <a:cs typeface="Myriad Pro"/>
                <a:sym typeface="Wingdings" charset="0"/>
              </a:rPr>
              <a:t> </a:t>
            </a:r>
            <a:r>
              <a:rPr lang="en-US" sz="3200">
                <a:latin typeface="Symbol" panose="05050102010706020507" pitchFamily="18" charset="2"/>
                <a:cs typeface="Myriad Pro"/>
                <a:sym typeface="Wingdings" charset="0"/>
              </a:rPr>
              <a:t>m</a:t>
            </a:r>
            <a:r>
              <a:rPr lang="en-US" sz="3200" smtClean="0">
                <a:latin typeface="Myriad Pro"/>
                <a:cs typeface="Myriad Pro"/>
                <a:sym typeface="Wingdings" charset="0"/>
              </a:rPr>
              <a:t>        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~  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dirty="0"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Myriad Pro"/>
                <a:cs typeface="Myriad Pro"/>
                <a:sym typeface="Wingdings" charset="0"/>
              </a:rPr>
              <a:t>* </a:t>
            </a:r>
            <a:r>
              <a:rPr lang="en-US" dirty="0">
                <a:latin typeface="Myriad Pro"/>
                <a:cs typeface="Myriad Pro"/>
                <a:sym typeface="Wingdings" charset="0"/>
              </a:rPr>
              <a:t>2700 per second</a:t>
            </a:r>
            <a:r>
              <a:rPr lang="en-US" sz="1800" dirty="0">
                <a:latin typeface="Myriad Pro"/>
                <a:cs typeface="Myriad Pro"/>
                <a:sym typeface="Wingdings" charset="0"/>
              </a:rPr>
              <a:t>	              </a:t>
            </a:r>
            <a:r>
              <a:rPr lang="en-US" dirty="0">
                <a:latin typeface="Myriad Pro"/>
                <a:cs typeface="Myriad Pro"/>
                <a:sym typeface="Wingdings" charset="0"/>
              </a:rPr>
              <a:t>** 1 every 6 minutes</a:t>
            </a:r>
            <a:r>
              <a:rPr lang="en-US" sz="1800" dirty="0">
                <a:latin typeface="Myriad Pro"/>
                <a:cs typeface="Myriad Pro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892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: a new era for astronomy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Classical</a:t>
            </a: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Astronomy </a:t>
            </a:r>
            <a:r>
              <a:rPr lang="en-US" sz="2200" b="0" dirty="0">
                <a:latin typeface="Myriad Pro"/>
                <a:cs typeface="Myriad Pro"/>
              </a:rPr>
              <a:t>– electromagnetic spectrum from radio to X-rays.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Gamma-ray Astronomy </a:t>
            </a:r>
            <a:r>
              <a:rPr lang="en-US" sz="2200" b="0" dirty="0">
                <a:latin typeface="Myriad Pro"/>
                <a:cs typeface="Myriad Pro"/>
              </a:rPr>
              <a:t>– photons (light particles) with energies 10</a:t>
            </a:r>
            <a:r>
              <a:rPr lang="en-US" sz="2200" b="0" baseline="30000" dirty="0">
                <a:latin typeface="Myriad Pro"/>
                <a:cs typeface="Myriad Pro"/>
              </a:rPr>
              <a:t>10</a:t>
            </a:r>
            <a:r>
              <a:rPr lang="en-US" sz="2200" b="0" dirty="0">
                <a:latin typeface="Myriad Pro"/>
                <a:cs typeface="Myriad Pro"/>
              </a:rPr>
              <a:t> </a:t>
            </a:r>
            <a:r>
              <a:rPr lang="en-US" sz="2200" b="0" dirty="0" smtClean="0">
                <a:latin typeface="Myriad Pro"/>
                <a:cs typeface="Myriad Pro"/>
              </a:rPr>
              <a:t>higher </a:t>
            </a:r>
            <a:r>
              <a:rPr lang="en-US" sz="2200" b="0" dirty="0">
                <a:latin typeface="Myriad Pro"/>
                <a:cs typeface="Myriad Pro"/>
              </a:rPr>
              <a:t>than optical light.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Cosmic Rays </a:t>
            </a:r>
            <a:r>
              <a:rPr lang="en-US" sz="2200" b="0" dirty="0">
                <a:latin typeface="Myriad Pro"/>
                <a:cs typeface="Myriad Pro"/>
              </a:rPr>
              <a:t>– protons and heavier nuclei with energies up to several </a:t>
            </a:r>
            <a:r>
              <a:rPr lang="en-US" sz="2200" b="0" dirty="0" smtClean="0">
                <a:latin typeface="Myriad Pro"/>
                <a:cs typeface="Myriad Pro"/>
              </a:rPr>
              <a:t>Joules (</a:t>
            </a:r>
            <a:r>
              <a:rPr lang="en-US" sz="2400" b="0" dirty="0">
                <a:latin typeface="Myriad Pro"/>
                <a:cs typeface="Myriad Pro"/>
              </a:rPr>
              <a:t>6x10</a:t>
            </a:r>
            <a:r>
              <a:rPr lang="en-US" sz="2400" b="0" baseline="30000" dirty="0">
                <a:latin typeface="Myriad Pro"/>
                <a:cs typeface="Myriad Pro"/>
              </a:rPr>
              <a:t>18</a:t>
            </a:r>
            <a:r>
              <a:rPr lang="en-US" sz="2400" b="0" dirty="0">
                <a:latin typeface="Myriad Pro"/>
                <a:cs typeface="Myriad Pro"/>
              </a:rPr>
              <a:t> </a:t>
            </a:r>
            <a:r>
              <a:rPr lang="en-US" sz="2400" b="0" dirty="0" smtClean="0">
                <a:latin typeface="Myriad Pro"/>
                <a:cs typeface="Myriad Pro"/>
              </a:rPr>
              <a:t>eV)</a:t>
            </a:r>
            <a:r>
              <a:rPr lang="en-US" sz="2200" b="0" dirty="0" smtClean="0">
                <a:latin typeface="Myriad Pro"/>
                <a:cs typeface="Myriad Pro"/>
              </a:rPr>
              <a:t>, </a:t>
            </a:r>
            <a:r>
              <a:rPr lang="en-US" sz="2200" b="0" dirty="0">
                <a:latin typeface="Myriad Pro"/>
                <a:cs typeface="Myriad Pro"/>
              </a:rPr>
              <a:t>the highest </a:t>
            </a:r>
            <a:r>
              <a:rPr lang="en-US" sz="2200" b="0" dirty="0" smtClean="0">
                <a:latin typeface="Myriad Pro"/>
                <a:cs typeface="Myriad Pro"/>
              </a:rPr>
              <a:t>energy particle </a:t>
            </a:r>
            <a:r>
              <a:rPr lang="en-US" sz="2200" b="0" dirty="0">
                <a:latin typeface="Myriad Pro"/>
                <a:cs typeface="Myriad Pro"/>
              </a:rPr>
              <a:t>energies observed in the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2200" b="0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sz="2200" b="0" dirty="0">
                <a:latin typeface="Myriad Pro"/>
                <a:cs typeface="Myriad Pro"/>
              </a:rPr>
              <a:t>– tightly connected to cosmic rays and their sources, but neutral and not subject to deflection in magnetic fields (= easier for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astronomy</a:t>
            </a:r>
            <a:r>
              <a:rPr lang="ja-JP" altLang="en-US" sz="2200" b="0" dirty="0" smtClean="0">
                <a:latin typeface="Myriad Pro"/>
                <a:cs typeface="Myriad Pro"/>
              </a:rPr>
              <a:t>”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because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they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point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to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their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sources</a:t>
            </a:r>
            <a:r>
              <a:rPr lang="en-US" sz="2200" b="0" dirty="0" smtClean="0">
                <a:latin typeface="Myriad Pro"/>
                <a:cs typeface="Myriad Pro"/>
              </a:rPr>
              <a:t>).</a:t>
            </a: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9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38C6-70A3-294E-8903-B365B46AD7E0}" type="slidenum">
              <a:rPr lang="en-US"/>
              <a:pPr/>
              <a:t>61</a:t>
            </a:fld>
            <a:endParaRPr lang="en-US"/>
          </a:p>
        </p:txBody>
      </p:sp>
      <p:sp>
        <p:nvSpPr>
          <p:cNvPr id="433154" name="Date Placeholder 1"/>
          <p:cNvSpPr txBox="1">
            <a:spLocks noGrp="1"/>
          </p:cNvSpPr>
          <p:nvPr/>
        </p:nvSpPr>
        <p:spPr bwMode="auto">
          <a:xfrm>
            <a:off x="317004" y="6591226"/>
            <a:ext cx="1321594" cy="26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2010 July 24</a:t>
            </a:r>
          </a:p>
        </p:txBody>
      </p:sp>
      <p:sp>
        <p:nvSpPr>
          <p:cNvPr id="433155" name="Footer Placeholder 2"/>
          <p:cNvSpPr txBox="1">
            <a:spLocks noGrp="1"/>
          </p:cNvSpPr>
          <p:nvPr/>
        </p:nvSpPr>
        <p:spPr bwMode="auto">
          <a:xfrm>
            <a:off x="1676549" y="6553276"/>
            <a:ext cx="5790902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Chad Finley - Oskar Klein Centre - Stockholm University</a:t>
            </a:r>
          </a:p>
        </p:txBody>
      </p:sp>
      <p:sp>
        <p:nvSpPr>
          <p:cNvPr id="433156" name="Slide Number Placeholder 3"/>
          <p:cNvSpPr txBox="1">
            <a:spLocks noGrp="1"/>
          </p:cNvSpPr>
          <p:nvPr/>
        </p:nvSpPr>
        <p:spPr bwMode="auto">
          <a:xfrm>
            <a:off x="7620372" y="6553276"/>
            <a:ext cx="1065981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EA60C8D-0BCB-C543-88F0-9CA9EB28D00C}" type="slidenum"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pPr algn="r" eaLnBrk="1" hangingPunct="1"/>
              <a:t>61</a:t>
            </a:fld>
            <a:endParaRPr lang="en-US" smtClean="0">
              <a:solidFill>
                <a:srgbClr val="000000"/>
              </a:solidFill>
              <a:latin typeface="Calibri" charset="0"/>
              <a:sym typeface="Arial" charset="0"/>
            </a:endParaRPr>
          </a:p>
        </p:txBody>
      </p:sp>
      <p:pic>
        <p:nvPicPr>
          <p:cNvPr id="433157" name="Picture 4" descr="event_2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158" name="TextBox 7"/>
          <p:cNvSpPr txBox="1">
            <a:spLocks noChangeArrowheads="1"/>
          </p:cNvSpPr>
          <p:nvPr/>
        </p:nvSpPr>
        <p:spPr bwMode="auto">
          <a:xfrm>
            <a:off x="214313" y="6151440"/>
            <a:ext cx="874216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Calibri" charset="0"/>
                <a:sym typeface="Arial" charset="0"/>
              </a:rPr>
              <a:t>IC40 Data                       ~ 1 TeV neutrino-induced muon</a:t>
            </a:r>
          </a:p>
        </p:txBody>
      </p:sp>
    </p:spTree>
    <p:extLst>
      <p:ext uri="{BB962C8B-B14F-4D97-AF65-F5344CB8AC3E}">
        <p14:creationId xmlns:p14="http://schemas.microsoft.com/office/powerpoint/2010/main" val="32880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BDCC-EFED-4246-8E6D-772162974E0E}" type="slidenum">
              <a:rPr lang="en-US"/>
              <a:pPr/>
              <a:t>62</a:t>
            </a:fld>
            <a:endParaRPr lang="en-US"/>
          </a:p>
        </p:txBody>
      </p:sp>
      <p:sp>
        <p:nvSpPr>
          <p:cNvPr id="432130" name="Date Placeholder 2"/>
          <p:cNvSpPr txBox="1">
            <a:spLocks noGrp="1"/>
          </p:cNvSpPr>
          <p:nvPr/>
        </p:nvSpPr>
        <p:spPr bwMode="auto">
          <a:xfrm>
            <a:off x="317004" y="6591226"/>
            <a:ext cx="1321594" cy="26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2010 July 24</a:t>
            </a:r>
          </a:p>
        </p:txBody>
      </p:sp>
      <p:sp>
        <p:nvSpPr>
          <p:cNvPr id="432131" name="Footer Placeholder 3"/>
          <p:cNvSpPr txBox="1">
            <a:spLocks noGrp="1"/>
          </p:cNvSpPr>
          <p:nvPr/>
        </p:nvSpPr>
        <p:spPr bwMode="auto">
          <a:xfrm>
            <a:off x="1676549" y="6553276"/>
            <a:ext cx="5790902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Chad Finley - Oskar Klein Centre - Stockholm University</a:t>
            </a:r>
          </a:p>
        </p:txBody>
      </p:sp>
      <p:sp>
        <p:nvSpPr>
          <p:cNvPr id="432132" name="Slide Number Placeholder 4"/>
          <p:cNvSpPr txBox="1">
            <a:spLocks noGrp="1"/>
          </p:cNvSpPr>
          <p:nvPr/>
        </p:nvSpPr>
        <p:spPr bwMode="auto">
          <a:xfrm>
            <a:off x="7620372" y="6553276"/>
            <a:ext cx="1065981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FB6FE49-160E-EE4A-B498-3BAF9C8AA7F1}" type="slidenum"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pPr algn="r" eaLnBrk="1" hangingPunct="1"/>
              <a:t>62</a:t>
            </a:fld>
            <a:endParaRPr lang="en-US" smtClean="0">
              <a:solidFill>
                <a:srgbClr val="000000"/>
              </a:solidFill>
              <a:latin typeface="Calibri" charset="0"/>
              <a:sym typeface="Arial" charset="0"/>
            </a:endParaRPr>
          </a:p>
        </p:txBody>
      </p:sp>
      <p:pic>
        <p:nvPicPr>
          <p:cNvPr id="432133" name="Picture 5" descr="event_0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4" name="TextBox 6"/>
          <p:cNvSpPr txBox="1">
            <a:spLocks noChangeArrowheads="1"/>
          </p:cNvSpPr>
          <p:nvPr/>
        </p:nvSpPr>
        <p:spPr bwMode="auto">
          <a:xfrm>
            <a:off x="214313" y="6151440"/>
            <a:ext cx="874216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Calibri" charset="0"/>
                <a:sym typeface="Arial" charset="0"/>
              </a:rPr>
              <a:t>IC40 Data                  ~ 300 TeV cosmic ray muon bundle</a:t>
            </a:r>
          </a:p>
        </p:txBody>
      </p:sp>
    </p:spTree>
    <p:extLst>
      <p:ext uri="{BB962C8B-B14F-4D97-AF65-F5344CB8AC3E}">
        <p14:creationId xmlns:p14="http://schemas.microsoft.com/office/powerpoint/2010/main" val="29377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5-15 at 1.0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17"/>
            <a:ext cx="9144000" cy="2330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3120845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Myriad Pro"/>
                <a:cs typeface="Myriad Pro"/>
              </a:rPr>
              <a:t>Left: </a:t>
            </a:r>
            <a:r>
              <a:rPr lang="en-US" sz="1800" b="1" dirty="0" smtClean="0">
                <a:latin typeface="Myriad Pro"/>
                <a:cs typeface="Myriad Pro"/>
              </a:rPr>
              <a:t>cascade </a:t>
            </a:r>
            <a:r>
              <a:rPr lang="en-US" sz="1800" dirty="0">
                <a:latin typeface="Myriad Pro"/>
                <a:cs typeface="Myriad Pro"/>
              </a:rPr>
              <a:t>(</a:t>
            </a:r>
            <a:r>
              <a:rPr lang="en-US" sz="1800" dirty="0" smtClean="0">
                <a:latin typeface="Myriad Pro"/>
                <a:cs typeface="Myriad Pro"/>
              </a:rPr>
              <a:t>typical </a:t>
            </a:r>
            <a:r>
              <a:rPr lang="en-US" sz="1800" dirty="0">
                <a:latin typeface="Myriad Pro"/>
                <a:cs typeface="Myriad Pro"/>
              </a:rPr>
              <a:t>signature for an </a:t>
            </a:r>
            <a:r>
              <a:rPr lang="en-US" sz="1800" b="1" dirty="0">
                <a:latin typeface="Myriad Pro"/>
                <a:cs typeface="Myriad Pro"/>
              </a:rPr>
              <a:t>electron </a:t>
            </a:r>
            <a:r>
              <a:rPr lang="en-US" sz="1800" b="1" dirty="0" smtClean="0">
                <a:latin typeface="Myriad Pro"/>
                <a:cs typeface="Myriad Pro"/>
              </a:rPr>
              <a:t>neutrino </a:t>
            </a:r>
            <a:r>
              <a:rPr lang="en-US" sz="1800" dirty="0" smtClean="0">
                <a:latin typeface="Myriad Pro"/>
                <a:cs typeface="Myriad Pro"/>
              </a:rPr>
              <a:t>interaction</a:t>
            </a:r>
            <a:r>
              <a:rPr lang="en-US" sz="1800" b="1" dirty="0" smtClean="0">
                <a:latin typeface="Myriad Pro"/>
                <a:cs typeface="Myriad Pro"/>
              </a:rPr>
              <a:t>)</a:t>
            </a:r>
            <a:r>
              <a:rPr lang="en-US" sz="1800" dirty="0" smtClean="0">
                <a:latin typeface="Myriad Pro"/>
                <a:cs typeface="Myriad Pro"/>
              </a:rPr>
              <a:t>, a </a:t>
            </a:r>
            <a:r>
              <a:rPr lang="en-US" sz="1800" dirty="0">
                <a:latin typeface="Myriad Pro"/>
                <a:cs typeface="Myriad Pro"/>
              </a:rPr>
              <a:t>shower of </a:t>
            </a:r>
            <a:r>
              <a:rPr lang="en-US" sz="1800" dirty="0" smtClean="0">
                <a:latin typeface="Myriad Pro"/>
                <a:cs typeface="Myriad Pro"/>
              </a:rPr>
              <a:t>particles that give a </a:t>
            </a:r>
            <a:r>
              <a:rPr lang="en-US" sz="1800" b="1" dirty="0" smtClean="0">
                <a:latin typeface="Myriad Pro"/>
                <a:cs typeface="Myriad Pro"/>
              </a:rPr>
              <a:t>~sphere</a:t>
            </a:r>
            <a:r>
              <a:rPr lang="en-US" sz="1800" dirty="0" smtClean="0">
                <a:latin typeface="Myriad Pro"/>
                <a:cs typeface="Myriad Pro"/>
              </a:rPr>
              <a:t> of light moving radially outward.</a:t>
            </a:r>
            <a:endParaRPr lang="en-US" sz="1800" dirty="0" smtClean="0">
              <a:latin typeface="Myriad Pro"/>
              <a:cs typeface="Myriad Pro"/>
            </a:endParaRPr>
          </a:p>
          <a:p>
            <a:endParaRPr lang="en-US" sz="1800" dirty="0">
              <a:latin typeface="Myriad Pro"/>
              <a:cs typeface="Myriad Pro"/>
            </a:endParaRPr>
          </a:p>
          <a:p>
            <a:r>
              <a:rPr lang="en-US" sz="1800" dirty="0" smtClean="0">
                <a:latin typeface="Myriad Pro"/>
                <a:cs typeface="Myriad Pro"/>
              </a:rPr>
              <a:t>Center: </a:t>
            </a:r>
            <a:r>
              <a:rPr lang="en-US" sz="1800" b="1" dirty="0">
                <a:latin typeface="Myriad Pro"/>
                <a:cs typeface="Myriad Pro"/>
              </a:rPr>
              <a:t>t</a:t>
            </a:r>
            <a:r>
              <a:rPr lang="en-US" sz="1800" b="1" dirty="0" smtClean="0">
                <a:latin typeface="Myriad Pro"/>
                <a:cs typeface="Myriad Pro"/>
              </a:rPr>
              <a:t>rack</a:t>
            </a:r>
            <a:r>
              <a:rPr lang="en-US" sz="1800" dirty="0" smtClean="0">
                <a:latin typeface="Myriad Pro"/>
                <a:cs typeface="Myriad Pro"/>
              </a:rPr>
              <a:t> (from a </a:t>
            </a:r>
            <a:r>
              <a:rPr lang="en-US" sz="1800" b="1" dirty="0" err="1" smtClean="0">
                <a:latin typeface="Myriad Pro"/>
                <a:cs typeface="Myriad Pro"/>
              </a:rPr>
              <a:t>muon</a:t>
            </a:r>
            <a:r>
              <a:rPr lang="en-US" sz="1800" b="1" dirty="0" smtClean="0">
                <a:latin typeface="Myriad Pro"/>
                <a:cs typeface="Myriad Pro"/>
              </a:rPr>
              <a:t> neutrino </a:t>
            </a:r>
            <a:r>
              <a:rPr lang="en-US" sz="1800" dirty="0" smtClean="0">
                <a:latin typeface="Myriad Pro"/>
                <a:cs typeface="Myriad Pro"/>
              </a:rPr>
              <a:t>interaction</a:t>
            </a:r>
            <a:r>
              <a:rPr lang="en-US" sz="1800" b="1" dirty="0" smtClean="0">
                <a:latin typeface="Myriad Pro"/>
                <a:cs typeface="Myriad Pro"/>
              </a:rPr>
              <a:t>),</a:t>
            </a:r>
            <a:r>
              <a:rPr lang="en-US" sz="1800" dirty="0" smtClean="0">
                <a:latin typeface="Myriad Pro"/>
                <a:cs typeface="Myriad Pro"/>
              </a:rPr>
              <a:t> the </a:t>
            </a:r>
            <a:r>
              <a:rPr lang="en-US" sz="1800" dirty="0" err="1">
                <a:latin typeface="Myriad Pro"/>
                <a:cs typeface="Myriad Pro"/>
              </a:rPr>
              <a:t>muon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can cross </a:t>
            </a:r>
            <a:r>
              <a:rPr lang="en-US" sz="1800" dirty="0">
                <a:latin typeface="Myriad Pro"/>
                <a:cs typeface="Myriad Pro"/>
              </a:rPr>
              <a:t>the whole detector leaving a</a:t>
            </a:r>
            <a:r>
              <a:rPr lang="en-US" sz="1800" b="1" dirty="0">
                <a:latin typeface="Myriad Pro"/>
                <a:cs typeface="Myriad Pro"/>
              </a:rPr>
              <a:t> </a:t>
            </a:r>
            <a:r>
              <a:rPr lang="en-US" sz="1800" b="1" dirty="0" smtClean="0">
                <a:latin typeface="Myriad Pro"/>
                <a:cs typeface="Myriad Pro"/>
              </a:rPr>
              <a:t>~cylinder</a:t>
            </a:r>
            <a:r>
              <a:rPr lang="en-US" sz="1800" dirty="0" smtClean="0">
                <a:latin typeface="Myriad Pro"/>
                <a:cs typeface="Myriad Pro"/>
              </a:rPr>
              <a:t> </a:t>
            </a:r>
            <a:r>
              <a:rPr lang="en-US" sz="1800" dirty="0">
                <a:latin typeface="Myriad Pro"/>
                <a:cs typeface="Myriad Pro"/>
              </a:rPr>
              <a:t>of light in the detector</a:t>
            </a:r>
            <a:r>
              <a:rPr lang="en-US" sz="1800" dirty="0" smtClean="0">
                <a:latin typeface="Myriad Pro"/>
                <a:cs typeface="Myriad Pro"/>
              </a:rPr>
              <a:t>.</a:t>
            </a:r>
          </a:p>
          <a:p>
            <a:endParaRPr lang="en-US" sz="1800" dirty="0">
              <a:latin typeface="Myriad Pro"/>
              <a:cs typeface="Myriad Pro"/>
            </a:endParaRPr>
          </a:p>
          <a:p>
            <a:r>
              <a:rPr lang="en-US" sz="1800" dirty="0" smtClean="0">
                <a:latin typeface="Myriad Pro"/>
                <a:cs typeface="Myriad Pro"/>
              </a:rPr>
              <a:t>Right: </a:t>
            </a:r>
            <a:r>
              <a:rPr lang="en-US" sz="1800" b="1" dirty="0" smtClean="0">
                <a:latin typeface="Myriad Pro"/>
                <a:cs typeface="Myriad Pro"/>
              </a:rPr>
              <a:t>double-bang (</a:t>
            </a:r>
            <a:r>
              <a:rPr lang="en-US" sz="1800" dirty="0" smtClean="0">
                <a:latin typeface="Myriad Pro"/>
                <a:cs typeface="Myriad Pro"/>
              </a:rPr>
              <a:t>from </a:t>
            </a:r>
            <a:r>
              <a:rPr lang="en-US" sz="1800" dirty="0">
                <a:latin typeface="Myriad Pro"/>
                <a:cs typeface="Myriad Pro"/>
              </a:rPr>
              <a:t>a </a:t>
            </a:r>
            <a:r>
              <a:rPr lang="en-US" sz="1800" b="1" dirty="0">
                <a:latin typeface="Myriad Pro"/>
                <a:cs typeface="Myriad Pro"/>
              </a:rPr>
              <a:t>tau </a:t>
            </a:r>
            <a:r>
              <a:rPr lang="en-US" sz="1800" b="1" dirty="0" smtClean="0">
                <a:latin typeface="Myriad Pro"/>
                <a:cs typeface="Myriad Pro"/>
              </a:rPr>
              <a:t>neutrino), </a:t>
            </a:r>
            <a:r>
              <a:rPr lang="en-US" sz="1800" dirty="0" smtClean="0">
                <a:latin typeface="Myriad Pro"/>
                <a:cs typeface="Myriad Pro"/>
              </a:rPr>
              <a:t>the </a:t>
            </a:r>
            <a:r>
              <a:rPr lang="en-US" sz="1800" dirty="0" err="1" smtClean="0">
                <a:latin typeface="Myriad Pro"/>
                <a:cs typeface="Myriad Pro"/>
              </a:rPr>
              <a:t>hadronic</a:t>
            </a:r>
            <a:r>
              <a:rPr lang="en-US" sz="1800" dirty="0" smtClean="0">
                <a:latin typeface="Myriad Pro"/>
                <a:cs typeface="Myriad Pro"/>
              </a:rPr>
              <a:t> </a:t>
            </a:r>
            <a:r>
              <a:rPr lang="en-US" sz="1800" dirty="0">
                <a:latin typeface="Myriad Pro"/>
                <a:cs typeface="Myriad Pro"/>
              </a:rPr>
              <a:t>shower </a:t>
            </a:r>
            <a:r>
              <a:rPr lang="en-US" sz="1800" dirty="0" smtClean="0">
                <a:latin typeface="Myriad Pro"/>
                <a:cs typeface="Myriad Pro"/>
              </a:rPr>
              <a:t>produces a </a:t>
            </a:r>
            <a:r>
              <a:rPr lang="en-US" sz="1800" b="1" dirty="0" smtClean="0">
                <a:latin typeface="Myriad Pro"/>
                <a:cs typeface="Myriad Pro"/>
              </a:rPr>
              <a:t>~sphere </a:t>
            </a:r>
            <a:r>
              <a:rPr lang="en-US" sz="1800" dirty="0" smtClean="0">
                <a:latin typeface="Myriad Pro"/>
                <a:cs typeface="Myriad Pro"/>
              </a:rPr>
              <a:t>and </a:t>
            </a:r>
            <a:r>
              <a:rPr lang="en-US" sz="1800" dirty="0">
                <a:latin typeface="Myriad Pro"/>
                <a:cs typeface="Myriad Pro"/>
              </a:rPr>
              <a:t>a </a:t>
            </a:r>
            <a:r>
              <a:rPr lang="en-US" sz="1800" dirty="0" smtClean="0">
                <a:latin typeface="Myriad Pro"/>
                <a:cs typeface="Myriad Pro"/>
              </a:rPr>
              <a:t>tau that produces a short </a:t>
            </a:r>
            <a:r>
              <a:rPr lang="en-US" sz="1800" b="1" dirty="0" smtClean="0">
                <a:latin typeface="Myriad Pro"/>
                <a:cs typeface="Myriad Pro"/>
              </a:rPr>
              <a:t>~cylinder</a:t>
            </a:r>
            <a:r>
              <a:rPr lang="en-US" sz="1800" dirty="0" smtClean="0">
                <a:latin typeface="Myriad Pro"/>
                <a:cs typeface="Myriad Pro"/>
              </a:rPr>
              <a:t>; the tau </a:t>
            </a:r>
            <a:r>
              <a:rPr lang="en-US" sz="1800" dirty="0">
                <a:latin typeface="Myriad Pro"/>
                <a:cs typeface="Myriad Pro"/>
              </a:rPr>
              <a:t>decays almost immediately creating a second </a:t>
            </a:r>
            <a:r>
              <a:rPr lang="en-US" sz="1800" b="1" dirty="0" smtClean="0">
                <a:latin typeface="Myriad Pro"/>
                <a:cs typeface="Myriad Pro"/>
              </a:rPr>
              <a:t>~sphere</a:t>
            </a:r>
            <a:r>
              <a:rPr lang="en-US" sz="1800" dirty="0" smtClean="0">
                <a:latin typeface="Myriad Pro"/>
                <a:cs typeface="Myriad Pro"/>
              </a:rPr>
              <a:t>.</a:t>
            </a:r>
            <a:endParaRPr lang="en-US" sz="1800" dirty="0">
              <a:latin typeface="Myriad Pro"/>
              <a:cs typeface="Myriad Pro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latin typeface="Myriad Pro"/>
                <a:cs typeface="Myriad Pro"/>
              </a:rPr>
              <a:t>Neutrinos in </a:t>
            </a:r>
            <a:r>
              <a:rPr lang="en-US" sz="3200" dirty="0" err="1" smtClean="0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805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Myriad Pro"/>
                <a:cs typeface="Myriad Pro"/>
              </a:rPr>
              <a:t>Neutrinos in </a:t>
            </a:r>
            <a:r>
              <a:rPr lang="en-US" sz="3200" dirty="0" err="1" smtClean="0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Myriad Pro"/>
                <a:cs typeface="Myriad Pro"/>
              </a:rPr>
              <a:t>skymaps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8" name="Picture 3" descr="PastedGraphic-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/>
          <a:stretch/>
        </p:blipFill>
        <p:spPr bwMode="auto">
          <a:xfrm>
            <a:off x="894080" y="838200"/>
            <a:ext cx="7335520" cy="514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210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4419600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PeV</a:t>
            </a:r>
            <a:r>
              <a:rPr lang="en-US" dirty="0" smtClean="0"/>
              <a:t> neutrinos: highest energy neutrinos 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3089701"/>
            <a:ext cx="3286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astrophysical neutrino flux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35380"/>
            <a:ext cx="487680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4" name="Picture 3" descr="Screen Shot 2014-05-15 at 1.2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" y="1371600"/>
            <a:ext cx="602996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4343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ray anisotropies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5334000"/>
            <a:ext cx="293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pic>
        <p:nvPicPr>
          <p:cNvPr id="2" name="Picture 1" descr="Screen Shot 2014-05-15 at 1.3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5" y="1219200"/>
            <a:ext cx="57086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2" name="Picture 1" descr="Screen Shot 2014-05-15 at 1.32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1066800"/>
            <a:ext cx="6960870" cy="422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105400"/>
            <a:ext cx="312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matter searches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8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5" name="Rectangle 5"/>
          <p:cNvSpPr>
            <a:spLocks noChangeArrowheads="1"/>
          </p:cNvSpPr>
          <p:nvPr/>
        </p:nvSpPr>
        <p:spPr bwMode="auto">
          <a:xfrm>
            <a:off x="304800" y="12192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§"/>
            </a:pPr>
            <a:r>
              <a:rPr lang="en-US" sz="2000" dirty="0">
                <a:latin typeface="Myriad Pro"/>
                <a:cs typeface="Myriad Pro"/>
              </a:rPr>
              <a:t>Our usual unit of energy, the Joule, is inconvenient when dealing with sub-atomic particles.  Particle physicists therefore usually use of different unit, the </a:t>
            </a:r>
            <a:r>
              <a:rPr lang="en-US" sz="2000" i="1" dirty="0" err="1">
                <a:latin typeface="Myriad Pro"/>
                <a:cs typeface="Myriad Pro"/>
              </a:rPr>
              <a:t>electronVolt</a:t>
            </a:r>
            <a:r>
              <a:rPr lang="en-US" sz="2000" i="1" dirty="0">
                <a:latin typeface="Myriad Pro"/>
                <a:cs typeface="Myriad Pro"/>
              </a:rPr>
              <a:t>.</a:t>
            </a:r>
            <a:endParaRPr lang="en-US" sz="2000" dirty="0">
              <a:latin typeface="Myriad Pro"/>
              <a:cs typeface="Myriad Pro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§"/>
            </a:pPr>
            <a:endParaRPr lang="en-US" sz="1000" dirty="0">
              <a:solidFill>
                <a:srgbClr val="CC0000"/>
              </a:solidFill>
              <a:latin typeface="Myriad Pro"/>
              <a:cs typeface="Myriad Pro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§"/>
            </a:pPr>
            <a:r>
              <a:rPr lang="en-US" sz="2000" dirty="0">
                <a:solidFill>
                  <a:srgbClr val="2D2D8A"/>
                </a:solidFill>
                <a:latin typeface="Myriad Pro"/>
                <a:cs typeface="Myriad Pro"/>
              </a:rPr>
              <a:t>1 </a:t>
            </a:r>
            <a:r>
              <a:rPr lang="en-US" sz="2000" dirty="0" err="1">
                <a:solidFill>
                  <a:srgbClr val="2D2D8A"/>
                </a:solidFill>
                <a:latin typeface="Myriad Pro"/>
                <a:cs typeface="Myriad Pro"/>
              </a:rPr>
              <a:t>electronVolt</a:t>
            </a:r>
            <a:r>
              <a:rPr lang="en-US" sz="2000" dirty="0">
                <a:solidFill>
                  <a:srgbClr val="2D2D8A"/>
                </a:solidFill>
                <a:latin typeface="Myriad Pro"/>
                <a:cs typeface="Myriad Pro"/>
              </a:rPr>
              <a:t> (</a:t>
            </a:r>
            <a:r>
              <a:rPr lang="en-US" sz="2000" dirty="0" err="1">
                <a:solidFill>
                  <a:srgbClr val="2D2D8A"/>
                </a:solidFill>
                <a:latin typeface="Myriad Pro"/>
                <a:cs typeface="Myriad Pro"/>
              </a:rPr>
              <a:t>eV</a:t>
            </a:r>
            <a:r>
              <a:rPr lang="en-US" sz="2000" dirty="0">
                <a:solidFill>
                  <a:srgbClr val="2D2D8A"/>
                </a:solidFill>
                <a:latin typeface="Myriad Pro"/>
                <a:cs typeface="Myriad Pro"/>
              </a:rPr>
              <a:t>) </a:t>
            </a:r>
            <a:r>
              <a:rPr lang="en-US" sz="2000" dirty="0">
                <a:latin typeface="Myriad Pro"/>
                <a:cs typeface="Myriad Pro"/>
              </a:rPr>
              <a:t>is the amount of energy gained by an </a:t>
            </a:r>
            <a:r>
              <a:rPr lang="en-US" sz="2000" dirty="0">
                <a:solidFill>
                  <a:schemeClr val="accent2"/>
                </a:solidFill>
                <a:latin typeface="Myriad Pro"/>
                <a:cs typeface="Myriad Pro"/>
              </a:rPr>
              <a:t>electron</a:t>
            </a:r>
            <a:r>
              <a:rPr lang="en-US" sz="2000" dirty="0">
                <a:latin typeface="Myriad Pro"/>
                <a:cs typeface="Myriad Pro"/>
              </a:rPr>
              <a:t> (or a particle with the same charge) when it is accelerated through an electrostatic potential difference of 1 Volt.</a:t>
            </a:r>
          </a:p>
        </p:txBody>
      </p:sp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Electronvolt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eV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993286" name="Rectangle 6"/>
          <p:cNvSpPr>
            <a:spLocks noChangeArrowheads="1"/>
          </p:cNvSpPr>
          <p:nvPr/>
        </p:nvSpPr>
        <p:spPr bwMode="auto">
          <a:xfrm>
            <a:off x="4419600" y="3352800"/>
            <a:ext cx="4572000" cy="2514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88" name="Line 8"/>
          <p:cNvSpPr>
            <a:spLocks noChangeShapeType="1"/>
          </p:cNvSpPr>
          <p:nvPr/>
        </p:nvSpPr>
        <p:spPr bwMode="auto">
          <a:xfrm>
            <a:off x="5257800" y="3657600"/>
            <a:ext cx="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89" name="Line 9"/>
          <p:cNvSpPr>
            <a:spLocks noChangeShapeType="1"/>
          </p:cNvSpPr>
          <p:nvPr/>
        </p:nvSpPr>
        <p:spPr bwMode="auto">
          <a:xfrm>
            <a:off x="8229600" y="3657600"/>
            <a:ext cx="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0" name="Line 10"/>
          <p:cNvSpPr>
            <a:spLocks noChangeShapeType="1"/>
          </p:cNvSpPr>
          <p:nvPr/>
        </p:nvSpPr>
        <p:spPr bwMode="auto">
          <a:xfrm flipH="1">
            <a:off x="4953000" y="4419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1" name="Text Box 11"/>
          <p:cNvSpPr txBox="1">
            <a:spLocks noChangeArrowheads="1"/>
          </p:cNvSpPr>
          <p:nvPr/>
        </p:nvSpPr>
        <p:spPr bwMode="auto">
          <a:xfrm>
            <a:off x="8001000" y="4953000"/>
            <a:ext cx="481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993292" name="Line 12"/>
          <p:cNvSpPr>
            <a:spLocks noChangeShapeType="1"/>
          </p:cNvSpPr>
          <p:nvPr/>
        </p:nvSpPr>
        <p:spPr bwMode="auto">
          <a:xfrm flipH="1">
            <a:off x="8229600" y="4419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3" name="Text Box 13"/>
          <p:cNvSpPr txBox="1">
            <a:spLocks noChangeArrowheads="1"/>
          </p:cNvSpPr>
          <p:nvPr/>
        </p:nvSpPr>
        <p:spPr bwMode="auto">
          <a:xfrm>
            <a:off x="5105400" y="4876800"/>
            <a:ext cx="35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-</a:t>
            </a:r>
          </a:p>
        </p:txBody>
      </p:sp>
      <p:sp>
        <p:nvSpPr>
          <p:cNvPr id="993294" name="Oval 14"/>
          <p:cNvSpPr>
            <a:spLocks noChangeArrowheads="1"/>
          </p:cNvSpPr>
          <p:nvPr/>
        </p:nvSpPr>
        <p:spPr bwMode="auto">
          <a:xfrm>
            <a:off x="5334000" y="43434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5486400" y="4419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6" name="Text Box 16"/>
          <p:cNvSpPr txBox="1">
            <a:spLocks noChangeArrowheads="1"/>
          </p:cNvSpPr>
          <p:nvPr/>
        </p:nvSpPr>
        <p:spPr bwMode="auto">
          <a:xfrm>
            <a:off x="5334000" y="35814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</a:t>
            </a:r>
            <a:r>
              <a:rPr lang="en-US" b="1" baseline="30000"/>
              <a:t>-</a:t>
            </a:r>
            <a:endParaRPr lang="en-US" sz="2000"/>
          </a:p>
        </p:txBody>
      </p:sp>
      <p:sp>
        <p:nvSpPr>
          <p:cNvPr id="993297" name="Line 17"/>
          <p:cNvSpPr>
            <a:spLocks noChangeShapeType="1"/>
          </p:cNvSpPr>
          <p:nvPr/>
        </p:nvSpPr>
        <p:spPr bwMode="auto">
          <a:xfrm>
            <a:off x="4953000" y="44196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8" name="Line 18"/>
          <p:cNvSpPr>
            <a:spLocks noChangeShapeType="1"/>
          </p:cNvSpPr>
          <p:nvPr/>
        </p:nvSpPr>
        <p:spPr bwMode="auto">
          <a:xfrm>
            <a:off x="8534400" y="44196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9" name="Line 19"/>
          <p:cNvSpPr>
            <a:spLocks noChangeShapeType="1"/>
          </p:cNvSpPr>
          <p:nvPr/>
        </p:nvSpPr>
        <p:spPr bwMode="auto">
          <a:xfrm>
            <a:off x="4953000" y="57150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0" name="Line 20"/>
          <p:cNvSpPr>
            <a:spLocks noChangeShapeType="1"/>
          </p:cNvSpPr>
          <p:nvPr/>
        </p:nvSpPr>
        <p:spPr bwMode="auto">
          <a:xfrm>
            <a:off x="7086600" y="5715000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1" name="Text Box 21"/>
          <p:cNvSpPr txBox="1">
            <a:spLocks noChangeArrowheads="1"/>
          </p:cNvSpPr>
          <p:nvPr/>
        </p:nvSpPr>
        <p:spPr bwMode="auto">
          <a:xfrm>
            <a:off x="6553200" y="5486400"/>
            <a:ext cx="49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1V</a:t>
            </a:r>
          </a:p>
        </p:txBody>
      </p:sp>
      <p:sp>
        <p:nvSpPr>
          <p:cNvPr id="993302" name="Text Box 22"/>
          <p:cNvSpPr txBox="1">
            <a:spLocks noChangeArrowheads="1"/>
          </p:cNvSpPr>
          <p:nvPr/>
        </p:nvSpPr>
        <p:spPr bwMode="auto">
          <a:xfrm>
            <a:off x="1127125" y="3840163"/>
            <a:ext cx="298767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Myriad Pro"/>
                <a:cs typeface="Myriad Pro"/>
              </a:rPr>
              <a:t>1 </a:t>
            </a:r>
            <a:r>
              <a:rPr lang="en-US" sz="2000" b="1" dirty="0" err="1">
                <a:latin typeface="Myriad Pro"/>
                <a:cs typeface="Myriad Pro"/>
              </a:rPr>
              <a:t>eV</a:t>
            </a:r>
            <a:r>
              <a:rPr lang="en-US" sz="2000" b="1" dirty="0">
                <a:latin typeface="Myriad Pro"/>
                <a:cs typeface="Myriad Pro"/>
              </a:rPr>
              <a:t> = 1.60 </a:t>
            </a:r>
            <a:r>
              <a:rPr lang="en-US" sz="2000" b="1" dirty="0">
                <a:latin typeface="Myriad Pro"/>
                <a:cs typeface="Myriad Pro"/>
                <a:sym typeface="Symbol" charset="0"/>
              </a:rPr>
              <a:t></a:t>
            </a:r>
            <a:r>
              <a:rPr lang="en-US" sz="2000" b="1" dirty="0">
                <a:latin typeface="Myriad Pro"/>
                <a:cs typeface="Myriad Pro"/>
              </a:rPr>
              <a:t>10</a:t>
            </a:r>
            <a:r>
              <a:rPr lang="en-US" sz="2000" b="1" baseline="30000" dirty="0">
                <a:latin typeface="Myriad Pro"/>
                <a:cs typeface="Myriad Pro"/>
              </a:rPr>
              <a:t>-19 </a:t>
            </a:r>
            <a:r>
              <a:rPr lang="en-US" sz="2000" b="1" dirty="0">
                <a:latin typeface="Myriad Pro"/>
                <a:cs typeface="Myriad Pro"/>
              </a:rPr>
              <a:t>Joule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127124" y="4681611"/>
            <a:ext cx="298767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Myriad Pro"/>
                <a:cs typeface="Myriad Pro"/>
              </a:rPr>
              <a:t>1 </a:t>
            </a:r>
            <a:r>
              <a:rPr lang="en-US" sz="2000" b="1" dirty="0" smtClean="0">
                <a:latin typeface="Myriad Pro"/>
                <a:cs typeface="Myriad Pro"/>
              </a:rPr>
              <a:t>Joule </a:t>
            </a:r>
            <a:r>
              <a:rPr lang="en-US" sz="2000" b="1" dirty="0">
                <a:latin typeface="Myriad Pro"/>
                <a:cs typeface="Myriad Pro"/>
              </a:rPr>
              <a:t>= </a:t>
            </a:r>
            <a:r>
              <a:rPr lang="en-US" sz="2000" b="1" dirty="0" smtClean="0">
                <a:latin typeface="Myriad Pro"/>
                <a:cs typeface="Myriad Pro"/>
              </a:rPr>
              <a:t>6.24</a:t>
            </a:r>
            <a:r>
              <a:rPr lang="en-US" sz="2000" b="1" dirty="0" smtClean="0">
                <a:latin typeface="Myriad Pro"/>
                <a:cs typeface="Myriad Pro"/>
                <a:sym typeface="Symbol" charset="0"/>
              </a:rPr>
              <a:t></a:t>
            </a:r>
            <a:r>
              <a:rPr lang="en-US" sz="2000" b="1" dirty="0" smtClean="0">
                <a:latin typeface="Myriad Pro"/>
                <a:cs typeface="Myriad Pro"/>
              </a:rPr>
              <a:t>10</a:t>
            </a:r>
            <a:r>
              <a:rPr lang="en-US" sz="2000" b="1" baseline="30000" dirty="0" smtClean="0">
                <a:latin typeface="Myriad Pro"/>
                <a:cs typeface="Myriad Pro"/>
              </a:rPr>
              <a:t>18</a:t>
            </a:r>
            <a:r>
              <a:rPr lang="en-US" sz="2000" b="1" dirty="0" smtClean="0">
                <a:latin typeface="Myriad Pro"/>
                <a:cs typeface="Myriad Pro"/>
              </a:rPr>
              <a:t>eV</a:t>
            </a:r>
            <a:endParaRPr lang="en-US" sz="2000" b="1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5433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6836" name="Object 4"/>
          <p:cNvGraphicFramePr>
            <a:graphicFrameLocks noChangeAspect="1"/>
          </p:cNvGraphicFramePr>
          <p:nvPr/>
        </p:nvGraphicFramePr>
        <p:xfrm>
          <a:off x="4876800" y="2743200"/>
          <a:ext cx="35306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919" name="Image" r:id="rId5" imgW="4444444" imgH="2819048" progId="">
                  <p:embed/>
                </p:oleObj>
              </mc:Choice>
              <mc:Fallback>
                <p:oleObj name="Image" r:id="rId5" imgW="4444444" imgH="2819048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573"/>
                      <a:stretch>
                        <a:fillRect/>
                      </a:stretch>
                    </p:blipFill>
                    <p:spPr bwMode="auto">
                      <a:xfrm>
                        <a:off x="4876800" y="2743200"/>
                        <a:ext cx="35306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37" name="Object 5"/>
          <p:cNvGraphicFramePr>
            <a:graphicFrameLocks noChangeAspect="1"/>
          </p:cNvGraphicFramePr>
          <p:nvPr/>
        </p:nvGraphicFramePr>
        <p:xfrm>
          <a:off x="7366000" y="2743200"/>
          <a:ext cx="17018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920" name="Image" r:id="rId7" imgW="4444444" imgH="2819048" progId="">
                  <p:embed/>
                </p:oleObj>
              </mc:Choice>
              <mc:Fallback>
                <p:oleObj name="Image" r:id="rId7" imgW="4444444" imgH="2819048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434" r="10287"/>
                      <a:stretch>
                        <a:fillRect/>
                      </a:stretch>
                    </p:blipFill>
                    <p:spPr bwMode="auto">
                      <a:xfrm>
                        <a:off x="7366000" y="2743200"/>
                        <a:ext cx="17018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Neutrinos</a:t>
            </a:r>
          </a:p>
        </p:txBody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19400"/>
            <a:ext cx="5715000" cy="3352800"/>
          </a:xfrm>
        </p:spPr>
        <p:txBody>
          <a:bodyPr/>
          <a:lstStyle/>
          <a:p>
            <a:pPr lvl="1">
              <a:buClr>
                <a:schemeClr val="accent6"/>
              </a:buClr>
            </a:pPr>
            <a:endParaRPr lang="en-US" sz="2400" b="0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In nuclear reactions, neutrons can turn into protons and vice versa by emitting an electron (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  <a:sym typeface="Symbol" charset="0"/>
              </a:rPr>
              <a:t>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decay).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Something is missing… or total momentum is not conserved!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/>
          </a:p>
        </p:txBody>
      </p:sp>
      <p:sp>
        <p:nvSpPr>
          <p:cNvPr id="8" name="7 Rectángulo"/>
          <p:cNvSpPr/>
          <p:nvPr/>
        </p:nvSpPr>
        <p:spPr>
          <a:xfrm>
            <a:off x="381000" y="10668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Myriad Pro"/>
                <a:cs typeface="Myriad Pro"/>
              </a:rPr>
              <a:t>The fundamental building blocks of atoms (and therefore of the world we know) are…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Myriad Pro"/>
                <a:cs typeface="Myriad Pro"/>
              </a:rPr>
              <a:t> Neutrons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Myriad Pro"/>
                <a:cs typeface="Myriad Pro"/>
              </a:rPr>
              <a:t> Protons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Myriad Pro"/>
                <a:cs typeface="Myriad Pro"/>
              </a:rPr>
              <a:t> Electrons</a:t>
            </a:r>
            <a:endParaRPr lang="en-US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Neutrinos: the ghost particles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1816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To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fix</a:t>
            </a:r>
            <a:r>
              <a:rPr lang="ja-JP" altLang="en-US" sz="2200" b="0" dirty="0">
                <a:latin typeface="Myriad Pro"/>
                <a:cs typeface="Myriad Pro"/>
              </a:rPr>
              <a:t>”</a:t>
            </a:r>
            <a:r>
              <a:rPr lang="en-US" sz="2200" b="0" dirty="0">
                <a:latin typeface="Myriad Pro"/>
                <a:cs typeface="Myriad Pro"/>
              </a:rPr>
              <a:t> the picture, Wolfgang Pauli </a:t>
            </a:r>
            <a:r>
              <a:rPr lang="en-US" sz="2200" b="0" dirty="0" smtClean="0">
                <a:latin typeface="Myriad Pro"/>
                <a:cs typeface="Myriad Pro"/>
              </a:rPr>
              <a:t>introduced </a:t>
            </a:r>
            <a:r>
              <a:rPr lang="en-US" sz="2200" b="0" dirty="0">
                <a:latin typeface="Myriad Pro"/>
                <a:cs typeface="Myriad Pro"/>
              </a:rPr>
              <a:t>a new particle that is very light and has no charge - the neutrino (the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small neutral one</a:t>
            </a:r>
            <a:r>
              <a:rPr lang="ja-JP" altLang="en-US" sz="2200" b="0" dirty="0">
                <a:latin typeface="Myriad Pro"/>
                <a:cs typeface="Myriad Pro"/>
              </a:rPr>
              <a:t>”</a:t>
            </a:r>
            <a:r>
              <a:rPr lang="en-US" sz="2200" b="0" dirty="0">
                <a:latin typeface="Myriad Pro"/>
                <a:cs typeface="Myriad Pro"/>
              </a:rPr>
              <a:t>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Neutrinos usually escape unseen - they interact very little with anything, move almost at the speed of light and are difficult to catch.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I have done a terrible thing, I have postulated a particle that cannot be detected.</a:t>
            </a:r>
            <a:r>
              <a:rPr lang="ja-JP" altLang="en-US" sz="2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endParaRPr lang="en-US" sz="2200" b="0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18884" name="Picture 4" descr="wolfgang_pau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8575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8885" name="Rectangle 5"/>
          <p:cNvSpPr>
            <a:spLocks noChangeArrowheads="1"/>
          </p:cNvSpPr>
          <p:nvPr/>
        </p:nvSpPr>
        <p:spPr bwMode="auto">
          <a:xfrm>
            <a:off x="6019800" y="5562600"/>
            <a:ext cx="2714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Wolfgang Pauli (1900-1958)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udio">
  <a:themeElements>
    <a:clrScheme name="Studio 2">
      <a:dk1>
        <a:srgbClr val="000000"/>
      </a:dk1>
      <a:lt1>
        <a:srgbClr val="FFFFFF"/>
      </a:lt1>
      <a:dk2>
        <a:srgbClr val="3732A0"/>
      </a:dk2>
      <a:lt2>
        <a:srgbClr val="666699"/>
      </a:lt2>
      <a:accent1>
        <a:srgbClr val="CCCCFF"/>
      </a:accent1>
      <a:accent2>
        <a:srgbClr val="009999"/>
      </a:accent2>
      <a:accent3>
        <a:srgbClr val="FFFFFF"/>
      </a:accent3>
      <a:accent4>
        <a:srgbClr val="000000"/>
      </a:accent4>
      <a:accent5>
        <a:srgbClr val="E2E2FF"/>
      </a:accent5>
      <a:accent6>
        <a:srgbClr val="008A8A"/>
      </a:accent6>
      <a:hlink>
        <a:srgbClr val="3366CC"/>
      </a:hlink>
      <a:folHlink>
        <a:srgbClr val="9094B8"/>
      </a:folHlink>
    </a:clrScheme>
    <a:fontScheme name="Studio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leanhelv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leanhelv">
      <a:majorFont>
        <a:latin typeface="Chalkboard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leanhel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HD:Users:swesterhoff:talks:2008:rice.ppt</Template>
  <TotalTime>19410</TotalTime>
  <Words>1935</Words>
  <Application>Microsoft Office PowerPoint</Application>
  <PresentationFormat>On-screen Show (4:3)</PresentationFormat>
  <Paragraphs>414</Paragraphs>
  <Slides>69</Slides>
  <Notes>47</Notes>
  <HiddenSlides>8</HiddenSlides>
  <MMClips>4</MMClips>
  <ScaleCrop>false</ScaleCrop>
  <HeadingPairs>
    <vt:vector size="10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98" baseType="lpstr">
      <vt:lpstr>ＭＳ Ｐゴシック</vt:lpstr>
      <vt:lpstr>Arial</vt:lpstr>
      <vt:lpstr>Arial Black</vt:lpstr>
      <vt:lpstr>Calibri</vt:lpstr>
      <vt:lpstr>Chalkboard</vt:lpstr>
      <vt:lpstr>Helvetica Neue</vt:lpstr>
      <vt:lpstr>Helvetica Neue Light</vt:lpstr>
      <vt:lpstr>Impact</vt:lpstr>
      <vt:lpstr>Lucida Grande</vt:lpstr>
      <vt:lpstr>Myriad Arabic</vt:lpstr>
      <vt:lpstr>Myriad Pro</vt:lpstr>
      <vt:lpstr>StarSymbol</vt:lpstr>
      <vt:lpstr>Symbol</vt:lpstr>
      <vt:lpstr>Times</vt:lpstr>
      <vt:lpstr>Times New Roman</vt:lpstr>
      <vt:lpstr>Verdana</vt:lpstr>
      <vt:lpstr>Wingdings</vt:lpstr>
      <vt:lpstr>ヒラギノ角ゴ ProN W3</vt:lpstr>
      <vt:lpstr>new2006</vt:lpstr>
      <vt:lpstr>Studio</vt:lpstr>
      <vt:lpstr>cleanhelv</vt:lpstr>
      <vt:lpstr>1_new2006</vt:lpstr>
      <vt:lpstr>2_new2006</vt:lpstr>
      <vt:lpstr>3_new2006</vt:lpstr>
      <vt:lpstr>???</vt:lpstr>
      <vt:lpstr>Document</vt:lpstr>
      <vt:lpstr>Photo Editor Photo</vt:lpstr>
      <vt:lpstr>Image</vt:lpstr>
      <vt:lpstr>Equation</vt:lpstr>
      <vt:lpstr>Towards Neutrino Astronomy:  the IceCube Experiment  at the South Pole</vt:lpstr>
      <vt:lpstr>PowerPoint Presentation</vt:lpstr>
      <vt:lpstr>IceCube: an incredible detector</vt:lpstr>
      <vt:lpstr>PowerPoint Presentation</vt:lpstr>
      <vt:lpstr>PowerPoint Presentation</vt:lpstr>
      <vt:lpstr>IceCube: a new era for astronomy</vt:lpstr>
      <vt:lpstr>Electronvolt eV</vt:lpstr>
      <vt:lpstr>Neutrinos</vt:lpstr>
      <vt:lpstr>Neutrinos: the ghost particles</vt:lpstr>
      <vt:lpstr>Neutrinos: the ghost particles</vt:lpstr>
      <vt:lpstr>PowerPoint Presentation</vt:lpstr>
      <vt:lpstr>PowerPoint Presentation</vt:lpstr>
      <vt:lpstr>PowerPoint Presentation</vt:lpstr>
      <vt:lpstr>Victor Hess, 1912</vt:lpstr>
      <vt:lpstr>Cosmic Rays</vt:lpstr>
      <vt:lpstr>PowerPoint Presentation</vt:lpstr>
      <vt:lpstr>PowerPoint Presentation</vt:lpstr>
      <vt:lpstr>Cosmic rays: the highest energy particles</vt:lpstr>
      <vt:lpstr>Cosmic Rays Energy Spectrum</vt:lpstr>
      <vt:lpstr>supernova remnants</vt:lpstr>
      <vt:lpstr>PowerPoint Presentation</vt:lpstr>
      <vt:lpstr>active galaxy  particle flows near supermassive black hole </vt:lpstr>
      <vt:lpstr>Origin of Cosmic Rays</vt:lpstr>
      <vt:lpstr>Extragalactic Sources?</vt:lpstr>
      <vt:lpstr>PowerPoint Presentation</vt:lpstr>
      <vt:lpstr>A World-Wide Effort</vt:lpstr>
      <vt:lpstr>Integral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Messenger Particles</vt:lpstr>
      <vt:lpstr>PowerPoint Presentation</vt:lpstr>
      <vt:lpstr>PowerPoint Presentation</vt:lpstr>
      <vt:lpstr>PowerPoint Presentation</vt:lpstr>
      <vt:lpstr>Neutrino Production</vt:lpstr>
      <vt:lpstr>Requirements for a Neutrino Detector</vt:lpstr>
      <vt:lpstr>PowerPoint Presentation</vt:lpstr>
      <vt:lpstr>PowerPoint Presentation</vt:lpstr>
      <vt:lpstr>IceCube Concept</vt:lpstr>
      <vt:lpstr>IceCube Concept</vt:lpstr>
      <vt:lpstr>Cherenkov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IceCube Site</vt:lpstr>
      <vt:lpstr>PowerPoint Presentation</vt:lpstr>
      <vt:lpstr>PowerPoint Presentation</vt:lpstr>
      <vt:lpstr>architecture of independent DOMs</vt:lpstr>
      <vt:lpstr>PowerPoint Presentation</vt:lpstr>
      <vt:lpstr>IceCube Configurations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Stefan Westerhoff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Nature’s Most Energetic Accelerators</dc:title>
  <dc:creator>Stefan Westerhoff</dc:creator>
  <cp:lastModifiedBy>James Madsen</cp:lastModifiedBy>
  <cp:revision>124</cp:revision>
  <dcterms:created xsi:type="dcterms:W3CDTF">2008-12-02T17:48:06Z</dcterms:created>
  <dcterms:modified xsi:type="dcterms:W3CDTF">2014-05-20T19:24:15Z</dcterms:modified>
</cp:coreProperties>
</file>