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1" r:id="rId6"/>
    <p:sldId id="262" r:id="rId7"/>
    <p:sldId id="273" r:id="rId8"/>
    <p:sldId id="263" r:id="rId9"/>
    <p:sldId id="264" r:id="rId10"/>
    <p:sldId id="265" r:id="rId11"/>
    <p:sldId id="267" r:id="rId12"/>
    <p:sldId id="274" r:id="rId13"/>
    <p:sldId id="266" r:id="rId14"/>
    <p:sldId id="268" r:id="rId15"/>
    <p:sldId id="269" r:id="rId16"/>
    <p:sldId id="270" r:id="rId17"/>
    <p:sldId id="272" r:id="rId18"/>
    <p:sldId id="275" r:id="rId19"/>
    <p:sldId id="276" r:id="rId20"/>
    <p:sldId id="278" r:id="rId21"/>
    <p:sldId id="277" r:id="rId22"/>
    <p:sldId id="280" r:id="rId23"/>
    <p:sldId id="279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E6F9-050F-4904-94F2-273DEF86FCE4}" type="datetimeFigureOut">
              <a:rPr lang="de-DE" smtClean="0"/>
              <a:t>06.10.2011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01070-14D2-4607-8EB0-F566ACA6BC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72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Schelfei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5750" y="-155600"/>
            <a:ext cx="9369044" cy="70136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64307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99535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95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88299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1763688" cy="260648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9692" y="6597352"/>
            <a:ext cx="5544616" cy="260648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58214" y="6597352"/>
            <a:ext cx="785786" cy="260648"/>
          </a:xfrm>
        </p:spPr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6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Schelfei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5750" y="-155600"/>
            <a:ext cx="9369044" cy="70136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294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4495800" cy="588299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495800" cy="588299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4500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0" y="1357298"/>
            <a:ext cx="4497388" cy="5240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9" y="714356"/>
            <a:ext cx="4500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357298"/>
            <a:ext cx="4498975" cy="5240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9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28611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00430" y="0"/>
            <a:ext cx="5643570" cy="6500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" y="1214422"/>
            <a:ext cx="3286116" cy="528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3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8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Schelfeis.JPG"/>
          <p:cNvPicPr>
            <a:picLocks noChangeAspect="1"/>
          </p:cNvPicPr>
          <p:nvPr/>
        </p:nvPicPr>
        <p:blipFill>
          <a:blip r:embed="rId13" cstate="print">
            <a:lum bright="73000" contrast="-80000"/>
          </a:blip>
          <a:stretch>
            <a:fillRect/>
          </a:stretch>
        </p:blipFill>
        <p:spPr>
          <a:xfrm>
            <a:off x="-115750" y="-155600"/>
            <a:ext cx="9369044" cy="701362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9144000" cy="5882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1763688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6507" y="6597352"/>
            <a:ext cx="551098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8214" y="6597352"/>
            <a:ext cx="78578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5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578014"/>
            <a:ext cx="7772400" cy="1643074"/>
          </a:xfrm>
        </p:spPr>
        <p:txBody>
          <a:bodyPr/>
          <a:lstStyle/>
          <a:p>
            <a:r>
              <a:rPr lang="en-US" dirty="0" smtClean="0"/>
              <a:t>Status of the IceTop air shower array at the South Pole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Fabian Kislat, DESY</a:t>
            </a:r>
          </a:p>
          <a:p>
            <a:r>
              <a:rPr lang="en-US" dirty="0" smtClean="0"/>
              <a:t>13th ICATPP, Como</a:t>
            </a:r>
          </a:p>
          <a:p>
            <a:r>
              <a:rPr lang="en-US" dirty="0" smtClean="0"/>
              <a:t>October 3rd, 2011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4972050"/>
            <a:ext cx="1211580" cy="12115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30" y="4937760"/>
            <a:ext cx="1330084" cy="14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Shower Front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4572000"/>
                <a:ext cx="9144000" cy="2025352"/>
              </a:xfrm>
            </p:spPr>
            <p:txBody>
              <a:bodyPr/>
              <a:lstStyle/>
              <a:p>
                <a:r>
                  <a:rPr lang="en-US" dirty="0" smtClean="0"/>
                  <a:t>Fixed shape: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are constants</a:t>
                </a:r>
                <a:endParaRPr lang="en-US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4572000"/>
                <a:ext cx="9144000" cy="2025352"/>
              </a:xfrm>
              <a:blipFill rotWithShape="1">
                <a:blip r:embed="rId2"/>
                <a:stretch>
                  <a:fillRect l="-1000" t="-24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" y="822960"/>
            <a:ext cx="8981683" cy="3639148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Performance</a:t>
            </a:r>
            <a:endParaRPr lang="en-US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1281286"/>
            <a:ext cx="4495800" cy="3172113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1355579"/>
            <a:ext cx="4495800" cy="3092107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754380"/>
            <a:ext cx="3435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26-station</a:t>
            </a:r>
            <a:r>
              <a:rPr lang="en-US" sz="2600" dirty="0" smtClean="0"/>
              <a:t> configuration</a:t>
            </a:r>
            <a:endParaRPr lang="en-US" sz="2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14300" y="4446270"/>
            <a:ext cx="8801100" cy="12926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After </a:t>
            </a:r>
            <a:r>
              <a:rPr lang="en-US" sz="2600" b="1" dirty="0" smtClean="0"/>
              <a:t>containment</a:t>
            </a:r>
            <a:r>
              <a:rPr lang="en-US" sz="2600" dirty="0" smtClean="0"/>
              <a:t> cuts: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Core position resolution &lt; 10m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Angular resolution &lt; 1°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29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&amp; Composition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3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-1502677"/>
            <a:ext cx="8846820" cy="8100327"/>
          </a:xfr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Measurement with IceTop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-68580" y="3742171"/>
            <a:ext cx="3120213" cy="2923311"/>
            <a:chOff x="-68580" y="3605011"/>
            <a:chExt cx="3120213" cy="2923311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29488"/>
              <a:ext cx="2983230" cy="272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"/>
            <p:cNvSpPr txBox="1"/>
            <p:nvPr/>
          </p:nvSpPr>
          <p:spPr>
            <a:xfrm>
              <a:off x="2446021" y="6158990"/>
              <a:ext cx="605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EM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-68580" y="3605011"/>
              <a:ext cx="308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</a:rPr>
                <a:t>µ</a:t>
              </a:r>
              <a:endPara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Arrow Connector 14"/>
            <p:cNvCxnSpPr>
              <a:endCxn id="28" idx="0"/>
            </p:cNvCxnSpPr>
            <p:nvPr/>
          </p:nvCxnSpPr>
          <p:spPr>
            <a:xfrm>
              <a:off x="2068066" y="4739584"/>
              <a:ext cx="166191" cy="34498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8" name="TextBox 15"/>
            <p:cNvSpPr txBox="1"/>
            <p:nvPr/>
          </p:nvSpPr>
          <p:spPr>
            <a:xfrm rot="20286587">
              <a:off x="1882981" y="5072361"/>
              <a:ext cx="828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proton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9" name="Straight Arrow Connector 43"/>
            <p:cNvCxnSpPr/>
            <p:nvPr/>
          </p:nvCxnSpPr>
          <p:spPr>
            <a:xfrm>
              <a:off x="1748574" y="3971116"/>
              <a:ext cx="154819" cy="30338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30" name="TextBox 44"/>
            <p:cNvSpPr txBox="1"/>
            <p:nvPr/>
          </p:nvSpPr>
          <p:spPr>
            <a:xfrm rot="20286587">
              <a:off x="1241041" y="3815706"/>
              <a:ext cx="626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iron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" name="Gerade Verbindung 3"/>
          <p:cNvCxnSpPr/>
          <p:nvPr/>
        </p:nvCxnSpPr>
        <p:spPr>
          <a:xfrm>
            <a:off x="3200400" y="2068830"/>
            <a:ext cx="45720" cy="219113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1337310" y="1698790"/>
            <a:ext cx="411202" cy="78152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709160" y="1040130"/>
            <a:ext cx="2091690" cy="83439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34" y="642918"/>
            <a:ext cx="4675733" cy="382841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IceTop-IceCube Coincidences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0" y="4229100"/>
            <a:ext cx="9144000" cy="1908810"/>
          </a:xfrm>
        </p:spPr>
        <p:txBody>
          <a:bodyPr numCol="2">
            <a:normAutofit/>
          </a:bodyPr>
          <a:lstStyle/>
          <a:p>
            <a:r>
              <a:rPr lang="en-US" b="1" dirty="0" smtClean="0"/>
              <a:t>Neural network</a:t>
            </a:r>
          </a:p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Shower size S</a:t>
            </a:r>
            <a:r>
              <a:rPr lang="en-US" baseline="-25000" dirty="0" smtClean="0"/>
              <a:t>125</a:t>
            </a:r>
            <a:endParaRPr lang="en-US" dirty="0" smtClean="0"/>
          </a:p>
          <a:p>
            <a:pPr lvl="1"/>
            <a:r>
              <a:rPr lang="en-US" dirty="0" smtClean="0"/>
              <a:t>Muon bundle size K70</a:t>
            </a:r>
          </a:p>
          <a:p>
            <a:endParaRPr lang="en-US" dirty="0" smtClean="0"/>
          </a:p>
          <a:p>
            <a:r>
              <a:rPr lang="en-US" dirty="0" smtClean="0"/>
              <a:t>Outputs:</a:t>
            </a:r>
          </a:p>
          <a:p>
            <a:pPr lvl="1"/>
            <a:r>
              <a:rPr lang="en-US" dirty="0" smtClean="0"/>
              <a:t>Primary energy</a:t>
            </a:r>
          </a:p>
          <a:p>
            <a:pPr lvl="1"/>
            <a:r>
              <a:rPr lang="en-US" dirty="0" smtClean="0"/>
              <a:t>Primary mass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72990" y="3558540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IceTop-IceCube Coincidences</a:t>
            </a:r>
            <a:endParaRPr lang="en-US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992"/>
            <a:ext cx="3829050" cy="3582809"/>
          </a:xfrm>
        </p:spPr>
      </p:pic>
      <p:pic>
        <p:nvPicPr>
          <p:cNvPr id="13" name="Inhaltsplatzhalt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29" y="732980"/>
            <a:ext cx="5141353" cy="349612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8660" y="868680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40671" y="868680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0" y="432054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b="1" dirty="0" smtClean="0"/>
              <a:t>40-Station</a:t>
            </a:r>
            <a:r>
              <a:rPr lang="en-US" sz="2600" dirty="0" smtClean="0"/>
              <a:t> configuration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Sub-Array with only small amount of snow on tanks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1 month of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b="1" dirty="0" smtClean="0"/>
              <a:t>Systematics</a:t>
            </a:r>
            <a:r>
              <a:rPr lang="en-US" sz="2600" dirty="0" smtClean="0"/>
              <a:t> dominated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589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Muon Counting in IceTop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597016"/>
            <a:ext cx="4495800" cy="31690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3863340"/>
                <a:ext cx="9144000" cy="2734012"/>
              </a:xfrm>
            </p:spPr>
            <p:txBody>
              <a:bodyPr/>
              <a:lstStyle/>
              <a:p>
                <a:r>
                  <a:rPr lang="en-US" b="1" dirty="0" smtClean="0"/>
                  <a:t>GeV muons </a:t>
                </a:r>
                <a:r>
                  <a:rPr lang="en-US" dirty="0" smtClean="0"/>
                  <a:t>in IceTop tanks</a:t>
                </a:r>
              </a:p>
              <a:p>
                <a:r>
                  <a:rPr lang="en-US" dirty="0" smtClean="0"/>
                  <a:t>Muons </a:t>
                </a:r>
                <a:r>
                  <a:rPr lang="en-US" dirty="0" smtClean="0">
                    <a:sym typeface="Symbol"/>
                  </a:rPr>
                  <a:t> Large signals at shower </a:t>
                </a:r>
                <a:r>
                  <a:rPr lang="en-US" b="1" dirty="0" smtClean="0">
                    <a:sym typeface="Symbol"/>
                  </a:rPr>
                  <a:t>periphery</a:t>
                </a:r>
              </a:p>
              <a:p>
                <a:r>
                  <a:rPr lang="en-US" dirty="0" smtClean="0"/>
                  <a:t>1 VEM charge enhanced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>
                                <a:latin typeface="Cambria Math"/>
                              </a:rPr>
                              <m:t>Signal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em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b="0" i="0" smtClean="0">
                                <a:latin typeface="Cambria Math"/>
                              </a:rPr>
                              <m:t>Signal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Statistical muon </a:t>
                </a:r>
                <a:r>
                  <a:rPr lang="en-US" b="1" dirty="0" smtClean="0"/>
                  <a:t>counting</a:t>
                </a:r>
              </a:p>
              <a:p>
                <a:r>
                  <a:rPr lang="en-US" dirty="0" smtClean="0"/>
                  <a:t>Will profit from </a:t>
                </a:r>
                <a:r>
                  <a:rPr lang="en-US" b="1" dirty="0" smtClean="0"/>
                  <a:t>SLC</a:t>
                </a:r>
                <a:r>
                  <a:rPr lang="en-US" dirty="0" smtClean="0"/>
                  <a:t>: Charge stamps if no Local Coincidence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3863340"/>
                <a:ext cx="9144000" cy="2734012"/>
              </a:xfrm>
              <a:blipFill rotWithShape="1">
                <a:blip r:embed="rId3"/>
                <a:stretch>
                  <a:fillRect l="-1000" t="-1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897380" y="1794510"/>
            <a:ext cx="11430" cy="70866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530132" y="2442894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muon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peak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99643" y="1249680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4834889" y="582931"/>
            <a:ext cx="4110449" cy="3196154"/>
            <a:chOff x="4834889" y="582931"/>
            <a:chExt cx="4110449" cy="319615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889" y="582931"/>
              <a:ext cx="4110449" cy="319615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18253" y="2904559"/>
              <a:ext cx="128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Preliminary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0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Inclined Showers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964"/>
            <a:ext cx="4309110" cy="2828504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23410" y="1044576"/>
            <a:ext cx="4720590" cy="4977784"/>
          </a:xfrm>
        </p:spPr>
        <p:txBody>
          <a:bodyPr/>
          <a:lstStyle/>
          <a:p>
            <a:r>
              <a:rPr lang="en-US" dirty="0"/>
              <a:t>Energy spectra in </a:t>
            </a:r>
            <a:r>
              <a:rPr lang="en-US" b="1" dirty="0"/>
              <a:t>different zenith angle </a:t>
            </a:r>
            <a:r>
              <a:rPr lang="en-US" dirty="0"/>
              <a:t>ranges</a:t>
            </a:r>
          </a:p>
          <a:p>
            <a:pPr>
              <a:tabLst>
                <a:tab pos="811213" algn="l"/>
              </a:tabLst>
            </a:pPr>
            <a:r>
              <a:rPr lang="en-US" b="1" dirty="0"/>
              <a:t>Heavier</a:t>
            </a:r>
            <a:r>
              <a:rPr lang="en-US" dirty="0"/>
              <a:t> primaries </a:t>
            </a:r>
            <a:br>
              <a:rPr lang="en-US" dirty="0"/>
            </a:b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	</a:t>
            </a:r>
            <a:r>
              <a:rPr lang="en-US" b="1" dirty="0" smtClean="0">
                <a:sym typeface="Symbol"/>
              </a:rPr>
              <a:t>stronger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shower </a:t>
            </a:r>
            <a:r>
              <a:rPr lang="en-US" dirty="0" smtClean="0">
                <a:sym typeface="Symbol"/>
              </a:rPr>
              <a:t>	attenuation</a:t>
            </a:r>
            <a:endParaRPr lang="en-US" dirty="0">
              <a:sym typeface="Symbol"/>
            </a:endParaRPr>
          </a:p>
          <a:p>
            <a:pPr>
              <a:tabLst>
                <a:tab pos="811213" algn="l"/>
              </a:tabLst>
            </a:pPr>
            <a:r>
              <a:rPr lang="en-US" b="1" dirty="0"/>
              <a:t>Isotropy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	spectra </a:t>
            </a:r>
            <a:r>
              <a:rPr lang="en-US" dirty="0">
                <a:sym typeface="Symbol"/>
              </a:rPr>
              <a:t>must agree</a:t>
            </a:r>
          </a:p>
          <a:p>
            <a:r>
              <a:rPr lang="en-US" dirty="0">
                <a:sym typeface="Symbol"/>
              </a:rPr>
              <a:t>Composition sensitivity from </a:t>
            </a:r>
            <a:r>
              <a:rPr lang="en-US" b="1" dirty="0">
                <a:sym typeface="Symbol"/>
              </a:rPr>
              <a:t>shower development</a:t>
            </a:r>
          </a:p>
          <a:p>
            <a:endParaRPr lang="en-US" dirty="0">
              <a:sym typeface="Symbol"/>
            </a:endParaRPr>
          </a:p>
          <a:p>
            <a:r>
              <a:rPr lang="en-US" b="1" dirty="0">
                <a:sym typeface="Symbol"/>
              </a:rPr>
              <a:t>IceTop-26</a:t>
            </a:r>
            <a:r>
              <a:rPr lang="en-US" dirty="0">
                <a:sym typeface="Symbol"/>
              </a:rPr>
              <a:t> analysis 1-100PeV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042"/>
            <a:ext cx="4309110" cy="283544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65303" y="880348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65302" y="3741658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Analyses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4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muons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6350" y="2072481"/>
            <a:ext cx="4057650" cy="3143250"/>
          </a:xfrm>
        </p:spPr>
        <p:txBody>
          <a:bodyPr/>
          <a:lstStyle/>
          <a:p>
            <a:r>
              <a:rPr lang="en-US" dirty="0" smtClean="0"/>
              <a:t>Muon </a:t>
            </a:r>
            <a:r>
              <a:rPr lang="en-US" b="1" dirty="0" smtClean="0"/>
              <a:t>separation spectrum </a:t>
            </a:r>
            <a:r>
              <a:rPr lang="en-US" dirty="0" smtClean="0"/>
              <a:t>&gt; 150m</a:t>
            </a:r>
          </a:p>
          <a:p>
            <a:r>
              <a:rPr lang="en-US" dirty="0" smtClean="0"/>
              <a:t>Test of models</a:t>
            </a:r>
          </a:p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muons from </a:t>
            </a:r>
            <a:r>
              <a:rPr lang="en-US" b="1" dirty="0" smtClean="0"/>
              <a:t>charm decays</a:t>
            </a:r>
          </a:p>
          <a:p>
            <a:r>
              <a:rPr lang="en-US" dirty="0" smtClean="0"/>
              <a:t>IceTop delivered </a:t>
            </a:r>
            <a:r>
              <a:rPr lang="en-US" b="1" dirty="0" smtClean="0"/>
              <a:t>direction reconstruction</a:t>
            </a:r>
            <a:endParaRPr lang="en-US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ors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1200150"/>
            <a:ext cx="4946650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IceCube and IceTop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0" y="714356"/>
            <a:ext cx="4139952" cy="58829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1km² air </a:t>
            </a:r>
            <a:r>
              <a:rPr lang="en-US" sz="2400" dirty="0"/>
              <a:t>s</a:t>
            </a:r>
            <a:r>
              <a:rPr lang="en-US" sz="2400" dirty="0" smtClean="0"/>
              <a:t>hower array</a:t>
            </a:r>
          </a:p>
          <a:p>
            <a:r>
              <a:rPr lang="en-US" sz="2400" dirty="0" smtClean="0"/>
              <a:t>1km³ </a:t>
            </a:r>
            <a:r>
              <a:rPr lang="en-US" sz="2400" dirty="0"/>
              <a:t>n</a:t>
            </a:r>
            <a:r>
              <a:rPr lang="en-US" sz="2400" dirty="0" smtClean="0"/>
              <a:t>eutrino telescope</a:t>
            </a:r>
          </a:p>
          <a:p>
            <a:r>
              <a:rPr lang="en-US" sz="2400" b="1" dirty="0" smtClean="0"/>
              <a:t>3D air shower detector</a:t>
            </a:r>
          </a:p>
          <a:p>
            <a:endParaRPr lang="en-US" sz="2400" dirty="0" smtClean="0"/>
          </a:p>
          <a:p>
            <a:r>
              <a:rPr lang="en-US" sz="2400" dirty="0" smtClean="0"/>
              <a:t>2835 </a:t>
            </a:r>
            <a:r>
              <a:rPr lang="en-US" sz="2400" dirty="0" err="1" smtClean="0"/>
              <a:t>m.a.s.l</a:t>
            </a:r>
            <a:r>
              <a:rPr lang="en-US" sz="2400" dirty="0" smtClean="0"/>
              <a:t>. – 690g/cm²</a:t>
            </a:r>
          </a:p>
          <a:p>
            <a:r>
              <a:rPr lang="en-US" sz="2400" dirty="0" smtClean="0"/>
              <a:t>125m detector spacing</a:t>
            </a:r>
          </a:p>
          <a:p>
            <a:r>
              <a:rPr lang="en-US" sz="2400" b="1" dirty="0" smtClean="0"/>
              <a:t>Energy range 300TeV – 1EeV</a:t>
            </a:r>
          </a:p>
          <a:p>
            <a:endParaRPr lang="en-US" sz="2400" dirty="0"/>
          </a:p>
          <a:p>
            <a:r>
              <a:rPr lang="en-US" sz="2400" b="1" dirty="0" smtClean="0"/>
              <a:t>Electromagnetic </a:t>
            </a:r>
            <a:r>
              <a:rPr lang="en-US" sz="2400" dirty="0" smtClean="0"/>
              <a:t>component in IceTop</a:t>
            </a:r>
          </a:p>
          <a:p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b="1" dirty="0" smtClean="0"/>
              <a:t>muon bundle</a:t>
            </a:r>
            <a:r>
              <a:rPr lang="en-US" sz="2400" dirty="0" smtClean="0"/>
              <a:t> in IceCube</a:t>
            </a: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6" y="-819471"/>
            <a:ext cx="4919794" cy="7549406"/>
          </a:xfrm>
        </p:spPr>
      </p:pic>
    </p:spTree>
    <p:extLst>
      <p:ext uri="{BB962C8B-B14F-4D97-AF65-F5344CB8AC3E}">
        <p14:creationId xmlns:p14="http://schemas.microsoft.com/office/powerpoint/2010/main" val="1195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Low-energy transient events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46"/>
            <a:ext cx="4495800" cy="3209982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14481"/>
            <a:ext cx="4495800" cy="3731914"/>
          </a:xfrm>
        </p:spPr>
        <p:txBody>
          <a:bodyPr/>
          <a:lstStyle/>
          <a:p>
            <a:r>
              <a:rPr lang="en-US" dirty="0" smtClean="0"/>
              <a:t>Discriminator rates sensitive to </a:t>
            </a:r>
            <a:r>
              <a:rPr lang="en-US" b="1" dirty="0" err="1" smtClean="0"/>
              <a:t>GeV</a:t>
            </a:r>
            <a:r>
              <a:rPr lang="en-US" b="1" dirty="0" smtClean="0"/>
              <a:t> primary </a:t>
            </a:r>
            <a:r>
              <a:rPr lang="en-US" dirty="0" smtClean="0"/>
              <a:t>flux</a:t>
            </a:r>
          </a:p>
          <a:p>
            <a:r>
              <a:rPr lang="en-US" dirty="0" smtClean="0"/>
              <a:t>Additional discriminators:</a:t>
            </a:r>
          </a:p>
          <a:p>
            <a:pPr lvl="1"/>
            <a:r>
              <a:rPr lang="en-US" dirty="0" smtClean="0"/>
              <a:t>Various thresholds</a:t>
            </a:r>
          </a:p>
          <a:p>
            <a:pPr lvl="1"/>
            <a:r>
              <a:rPr lang="en-US" b="1" dirty="0" smtClean="0"/>
              <a:t>Spectroscopy</a:t>
            </a:r>
          </a:p>
          <a:p>
            <a:r>
              <a:rPr lang="en-US" dirty="0" smtClean="0"/>
              <a:t>Solar flares</a:t>
            </a:r>
          </a:p>
          <a:p>
            <a:r>
              <a:rPr lang="en-US" dirty="0" smtClean="0"/>
              <a:t>Supernovae</a:t>
            </a:r>
          </a:p>
          <a:p>
            <a:r>
              <a:rPr lang="en-US" dirty="0" smtClean="0"/>
              <a:t>GRBs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43150" y="2754630"/>
            <a:ext cx="189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Solar flare</a:t>
            </a:r>
          </a:p>
          <a:p>
            <a:pPr algn="r"/>
            <a:r>
              <a:rPr lang="en-US" sz="1400" dirty="0" err="1" smtClean="0"/>
              <a:t>ApJ</a:t>
            </a:r>
            <a:r>
              <a:rPr lang="en-US" sz="1400" dirty="0" smtClean="0"/>
              <a:t> </a:t>
            </a:r>
            <a:r>
              <a:rPr lang="en-US" sz="1400" dirty="0" err="1" smtClean="0"/>
              <a:t>Lett</a:t>
            </a:r>
            <a:r>
              <a:rPr lang="en-US" sz="1400" dirty="0" smtClean="0"/>
              <a:t> 689 (2008) L68</a:t>
            </a:r>
            <a:endParaRPr lang="en-US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" y="3580438"/>
            <a:ext cx="4369069" cy="31032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03220" y="5132070"/>
            <a:ext cx="117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thresholds</a:t>
            </a:r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2903220" y="4903470"/>
            <a:ext cx="16002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1577340" y="5566410"/>
            <a:ext cx="1325880" cy="354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7" y="3491679"/>
            <a:ext cx="4483268" cy="32134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5715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Veto for neutrino search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1595"/>
            <a:ext cx="4495800" cy="47034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Earth not transparent for </a:t>
            </a:r>
            <a:r>
              <a:rPr lang="en-US" b="1" dirty="0" err="1" smtClean="0"/>
              <a:t>PeV</a:t>
            </a:r>
            <a:r>
              <a:rPr lang="en-US" b="1" dirty="0" smtClean="0"/>
              <a:t> neutrinos</a:t>
            </a:r>
          </a:p>
          <a:p>
            <a:r>
              <a:rPr lang="en-US" dirty="0" smtClean="0"/>
              <a:t>Look </a:t>
            </a:r>
            <a:r>
              <a:rPr lang="en-US" b="1" dirty="0" smtClean="0"/>
              <a:t>above horizon</a:t>
            </a:r>
          </a:p>
          <a:p>
            <a:r>
              <a:rPr lang="en-US" dirty="0" smtClean="0"/>
              <a:t>Large atmospheric </a:t>
            </a:r>
            <a:r>
              <a:rPr lang="en-US" b="1" dirty="0" smtClean="0"/>
              <a:t>muon background</a:t>
            </a:r>
          </a:p>
          <a:p>
            <a:r>
              <a:rPr lang="en-US" dirty="0" smtClean="0"/>
              <a:t>Use IceTop as </a:t>
            </a:r>
            <a:r>
              <a:rPr lang="en-US" b="1" dirty="0" smtClean="0"/>
              <a:t>veto</a:t>
            </a:r>
          </a:p>
          <a:p>
            <a:r>
              <a:rPr lang="en-US" dirty="0" smtClean="0"/>
              <a:t>At sufficiently high energy:</a:t>
            </a:r>
          </a:p>
          <a:p>
            <a:pPr lvl="1"/>
            <a:r>
              <a:rPr lang="en-US" dirty="0" smtClean="0"/>
              <a:t>~ 100% background rejection</a:t>
            </a:r>
          </a:p>
          <a:p>
            <a:pPr lvl="1"/>
            <a:r>
              <a:rPr lang="en-US" dirty="0" smtClean="0"/>
              <a:t>&gt; 90% signal efficiency</a:t>
            </a:r>
          </a:p>
          <a:p>
            <a:r>
              <a:rPr lang="en-US" dirty="0" smtClean="0"/>
              <a:t>SLC: Improve capabilities</a:t>
            </a:r>
          </a:p>
          <a:p>
            <a:pPr lvl="1"/>
            <a:r>
              <a:rPr lang="en-US" dirty="0" smtClean="0"/>
              <a:t>Larger zenith angles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1"/>
          <a:stretch/>
        </p:blipFill>
        <p:spPr bwMode="auto">
          <a:xfrm>
            <a:off x="902971" y="577196"/>
            <a:ext cx="3177540" cy="294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571500" y="4491990"/>
            <a:ext cx="434340" cy="445770"/>
          </a:xfrm>
          <a:prstGeom prst="ellipse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28650" y="4977229"/>
            <a:ext cx="125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Simple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IceTop veto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731520" y="5966460"/>
            <a:ext cx="1297856" cy="369332"/>
            <a:chOff x="628650" y="5966460"/>
            <a:chExt cx="1297856" cy="369332"/>
          </a:xfrm>
        </p:grpSpPr>
        <p:cxnSp>
          <p:nvCxnSpPr>
            <p:cNvPr id="19" name="Gerade Verbindung mit Pfeil 18"/>
            <p:cNvCxnSpPr/>
            <p:nvPr/>
          </p:nvCxnSpPr>
          <p:spPr>
            <a:xfrm>
              <a:off x="628650" y="6035040"/>
              <a:ext cx="0" cy="28575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628650" y="5966460"/>
              <a:ext cx="1297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>
                      <a:lumMod val="75000"/>
                    </a:schemeClr>
                  </a:solidFill>
                </a:rPr>
                <a:t>down-going</a:t>
              </a: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PeV</a:t>
            </a:r>
            <a:r>
              <a:rPr lang="en-US" dirty="0" smtClean="0"/>
              <a:t> Photon search with IceCube veto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996288"/>
            <a:ext cx="5044516" cy="33016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1666" y="3223260"/>
                <a:ext cx="4042334" cy="2708910"/>
              </a:xfrm>
            </p:spPr>
            <p:txBody>
              <a:bodyPr/>
              <a:lstStyle/>
              <a:p>
                <a:r>
                  <a:rPr lang="en-US" dirty="0" smtClean="0"/>
                  <a:t>Photon showers are </a:t>
                </a:r>
                <a:r>
                  <a:rPr lang="en-US" b="1" dirty="0" smtClean="0"/>
                  <a:t>muon poor</a:t>
                </a:r>
              </a:p>
              <a:p>
                <a:r>
                  <a:rPr lang="en-US" dirty="0" smtClean="0"/>
                  <a:t>Use IceCube as a veto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dirty="0" smtClean="0"/>
                  <a:t>Upper limit on E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flux at 1.2PeV (99% </a:t>
                </a:r>
                <a:r>
                  <a:rPr lang="en-US" dirty="0" err="1" smtClean="0"/>
                  <a:t>c.l</a:t>
                </a:r>
                <a:r>
                  <a:rPr lang="en-US" dirty="0" smtClean="0"/>
                  <a:t>.):</a:t>
                </a:r>
                <a:endParaRPr lang="en-US" dirty="0"/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300" b="0" i="0" smtClean="0">
                          <a:latin typeface="Cambria Math"/>
                        </a:rPr>
                        <m:t>Φ</m:t>
                      </m:r>
                      <m:r>
                        <a:rPr lang="de-DE" sz="2300" b="0" i="1" smtClean="0">
                          <a:latin typeface="Cambria Math"/>
                        </a:rPr>
                        <m:t>&lt;7.0⋅</m:t>
                      </m:r>
                      <m:sSup>
                        <m:sSupPr>
                          <m:ctrlPr>
                            <a:rPr lang="de-DE" sz="2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3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2300" b="0" i="1" smtClean="0">
                              <a:latin typeface="Cambria Math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de-DE" sz="2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300" b="0" i="0" smtClean="0"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de-DE" sz="23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de-DE" sz="2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300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de-DE" sz="23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300" b="0" i="0" smtClean="0">
                              <a:latin typeface="Cambria Math"/>
                            </a:rPr>
                            <m:t>TeV</m:t>
                          </m:r>
                        </m:e>
                        <m:sup>
                          <m:r>
                            <a:rPr lang="de-DE" sz="23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300" dirty="0" smtClean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1666" y="3223260"/>
                <a:ext cx="4042334" cy="2708910"/>
              </a:xfrm>
              <a:blipFill rotWithShape="1">
                <a:blip r:embed="rId3"/>
                <a:stretch>
                  <a:fillRect l="-2413" t="-18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08"/>
            <a:ext cx="9144000" cy="22317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945813" y="695682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IceCube/IceTop construction complete</a:t>
            </a:r>
          </a:p>
          <a:p>
            <a:r>
              <a:rPr lang="en-US" b="1" dirty="0" smtClean="0"/>
              <a:t>First results:</a:t>
            </a:r>
          </a:p>
          <a:p>
            <a:pPr lvl="1"/>
            <a:r>
              <a:rPr lang="en-US" dirty="0" smtClean="0"/>
              <a:t>Cosmic-ray energy spectrum and composition</a:t>
            </a:r>
          </a:p>
          <a:p>
            <a:pPr lvl="1"/>
            <a:r>
              <a:rPr lang="en-US" dirty="0" smtClean="0"/>
              <a:t>Physics of air showers</a:t>
            </a:r>
          </a:p>
          <a:p>
            <a:pPr lvl="1"/>
            <a:r>
              <a:rPr lang="en-US" dirty="0" err="1" smtClean="0"/>
              <a:t>Heliospheric</a:t>
            </a:r>
            <a:r>
              <a:rPr lang="en-US" dirty="0" smtClean="0"/>
              <a:t> physics, transient events</a:t>
            </a:r>
          </a:p>
          <a:p>
            <a:pPr lvl="1"/>
            <a:r>
              <a:rPr lang="en-US" dirty="0" smtClean="0"/>
              <a:t>EAS veto for high-energy neutrino searches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b="1" dirty="0" smtClean="0"/>
              <a:t>Ongoing efforts:</a:t>
            </a:r>
          </a:p>
          <a:p>
            <a:pPr lvl="1"/>
            <a:r>
              <a:rPr lang="en-US" dirty="0" smtClean="0"/>
              <a:t>Composition measurement with muons in IceCube</a:t>
            </a:r>
          </a:p>
          <a:p>
            <a:pPr lvl="1"/>
            <a:r>
              <a:rPr lang="en-US" dirty="0" smtClean="0"/>
              <a:t>Cosmic-ray anisotropy measurement</a:t>
            </a:r>
          </a:p>
          <a:p>
            <a:r>
              <a:rPr lang="en-US" b="1" dirty="0" smtClean="0"/>
              <a:t>Future plans:</a:t>
            </a:r>
          </a:p>
          <a:p>
            <a:pPr lvl="1"/>
            <a:r>
              <a:rPr lang="en-US" dirty="0" smtClean="0"/>
              <a:t>Horizontal air showers</a:t>
            </a:r>
          </a:p>
          <a:p>
            <a:pPr lvl="1"/>
            <a:r>
              <a:rPr lang="en-US" dirty="0" smtClean="0"/>
              <a:t>Radio extension (RASTA)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IceTop Array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5" y="714375"/>
            <a:ext cx="7651030" cy="5883275"/>
          </a:xfrm>
        </p:spPr>
      </p:pic>
      <p:sp>
        <p:nvSpPr>
          <p:cNvPr id="2" name="Textfeld 1"/>
          <p:cNvSpPr txBox="1"/>
          <p:nvPr/>
        </p:nvSpPr>
        <p:spPr>
          <a:xfrm>
            <a:off x="1554480" y="86868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81 detector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IceTop Energy Range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Threshold</a:t>
            </a:r>
            <a:r>
              <a:rPr lang="en-US" dirty="0" smtClean="0"/>
              <a:t>: 300TeV</a:t>
            </a:r>
            <a:br>
              <a:rPr lang="en-US" dirty="0" smtClean="0"/>
            </a:br>
            <a:r>
              <a:rPr lang="en-US" b="1" dirty="0" smtClean="0"/>
              <a:t>Infill</a:t>
            </a:r>
            <a:r>
              <a:rPr lang="en-US" dirty="0" smtClean="0"/>
              <a:t>: ~100TeV</a:t>
            </a:r>
          </a:p>
          <a:p>
            <a:pPr lvl="1"/>
            <a:r>
              <a:rPr lang="en-US" dirty="0" smtClean="0"/>
              <a:t>Overlap with </a:t>
            </a:r>
            <a:r>
              <a:rPr lang="en-US" b="1" dirty="0" smtClean="0"/>
              <a:t>direct measurements</a:t>
            </a:r>
          </a:p>
          <a:p>
            <a:r>
              <a:rPr lang="en-US" b="1" dirty="0" smtClean="0"/>
              <a:t>Max. energy</a:t>
            </a:r>
            <a:r>
              <a:rPr lang="en-US" dirty="0" smtClean="0"/>
              <a:t>: O(1EeV)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Limited by statistics</a:t>
            </a:r>
          </a:p>
          <a:p>
            <a:pPr lvl="1"/>
            <a:r>
              <a:rPr lang="en-US" dirty="0" smtClean="0"/>
              <a:t>Connection to </a:t>
            </a:r>
            <a:r>
              <a:rPr lang="en-US" b="1" dirty="0" smtClean="0"/>
              <a:t>Auger</a:t>
            </a:r>
          </a:p>
          <a:p>
            <a:r>
              <a:rPr lang="en-US" dirty="0" smtClean="0"/>
              <a:t>Knee and 2</a:t>
            </a:r>
            <a:r>
              <a:rPr lang="en-US" baseline="30000" dirty="0" smtClean="0"/>
              <a:t>nd</a:t>
            </a:r>
            <a:r>
              <a:rPr lang="en-US" dirty="0" smtClean="0"/>
              <a:t> knee</a:t>
            </a:r>
          </a:p>
          <a:p>
            <a:r>
              <a:rPr lang="en-US" dirty="0" smtClean="0"/>
              <a:t>End of galactic cosmic rays?</a:t>
            </a:r>
          </a:p>
          <a:p>
            <a:r>
              <a:rPr lang="en-US" dirty="0" smtClean="0"/>
              <a:t>Spectrum and composition: Important information on </a:t>
            </a:r>
            <a:r>
              <a:rPr lang="en-US" b="1" dirty="0" smtClean="0"/>
              <a:t>acceleration mechanisms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94014"/>
            <a:ext cx="4972184" cy="4269972"/>
          </a:xfrm>
        </p:spPr>
      </p:pic>
    </p:spTree>
    <p:extLst>
      <p:ext uri="{BB962C8B-B14F-4D97-AF65-F5344CB8AC3E}">
        <p14:creationId xmlns:p14="http://schemas.microsoft.com/office/powerpoint/2010/main" val="24400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IceTop Tanks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 b="3223"/>
          <a:stretch/>
        </p:blipFill>
        <p:spPr bwMode="auto">
          <a:xfrm>
            <a:off x="389393" y="3717032"/>
            <a:ext cx="5233395" cy="284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653766"/>
            <a:ext cx="9036496" cy="2991258"/>
          </a:xfrm>
        </p:spPr>
      </p:pic>
      <p:grpSp>
        <p:nvGrpSpPr>
          <p:cNvPr id="9" name="Gruppieren 8"/>
          <p:cNvGrpSpPr/>
          <p:nvPr/>
        </p:nvGrpSpPr>
        <p:grpSpPr>
          <a:xfrm>
            <a:off x="6549390" y="3760470"/>
            <a:ext cx="2493468" cy="2724150"/>
            <a:chOff x="6549390" y="3760470"/>
            <a:chExt cx="2493468" cy="272415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6549390" y="3760470"/>
              <a:ext cx="1245870" cy="1245870"/>
              <a:chOff x="6549390" y="3760470"/>
              <a:chExt cx="1245870" cy="1245870"/>
            </a:xfrm>
          </p:grpSpPr>
          <p:sp>
            <p:nvSpPr>
              <p:cNvPr id="2" name="Ellipse 1"/>
              <p:cNvSpPr/>
              <p:nvPr/>
            </p:nvSpPr>
            <p:spPr>
              <a:xfrm>
                <a:off x="6549390" y="3760470"/>
                <a:ext cx="1245870" cy="12458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" name="Gruppieren 9"/>
              <p:cNvGrpSpPr/>
              <p:nvPr/>
            </p:nvGrpSpPr>
            <p:grpSpPr>
              <a:xfrm>
                <a:off x="7258050" y="4183380"/>
                <a:ext cx="474810" cy="411480"/>
                <a:chOff x="7018020" y="4491990"/>
                <a:chExt cx="474810" cy="411480"/>
              </a:xfrm>
            </p:grpSpPr>
            <p:sp>
              <p:nvSpPr>
                <p:cNvPr id="3" name="Ellipse 2"/>
                <p:cNvSpPr/>
                <p:nvPr/>
              </p:nvSpPr>
              <p:spPr>
                <a:xfrm>
                  <a:off x="7052310" y="4491990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" name="Textfeld 3"/>
                <p:cNvSpPr txBox="1"/>
                <p:nvPr/>
              </p:nvSpPr>
              <p:spPr>
                <a:xfrm>
                  <a:off x="7018020" y="4514850"/>
                  <a:ext cx="474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chemeClr val="bg1"/>
                      </a:solidFill>
                    </a:rPr>
                    <a:t>HG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6656070" y="4187190"/>
                <a:ext cx="423001" cy="411480"/>
                <a:chOff x="7040880" y="4491990"/>
                <a:chExt cx="423001" cy="411480"/>
              </a:xfrm>
            </p:grpSpPr>
            <p:sp>
              <p:nvSpPr>
                <p:cNvPr id="14" name="Ellipse 13"/>
                <p:cNvSpPr/>
                <p:nvPr/>
              </p:nvSpPr>
              <p:spPr>
                <a:xfrm>
                  <a:off x="7052310" y="4491990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7040880" y="4514850"/>
                  <a:ext cx="4230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chemeClr val="bg1"/>
                      </a:solidFill>
                    </a:rPr>
                    <a:t>L</a:t>
                  </a:r>
                  <a:r>
                    <a:rPr lang="de-DE" dirty="0" smtClean="0">
                      <a:solidFill>
                        <a:schemeClr val="bg1"/>
                      </a:solidFill>
                    </a:rPr>
                    <a:t>G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uppieren 16"/>
            <p:cNvGrpSpPr/>
            <p:nvPr/>
          </p:nvGrpSpPr>
          <p:grpSpPr>
            <a:xfrm>
              <a:off x="6553200" y="5238750"/>
              <a:ext cx="1245870" cy="1245870"/>
              <a:chOff x="6549390" y="3760470"/>
              <a:chExt cx="1245870" cy="1245870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6549390" y="3760470"/>
                <a:ext cx="1245870" cy="12458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9" name="Gruppieren 18"/>
              <p:cNvGrpSpPr/>
              <p:nvPr/>
            </p:nvGrpSpPr>
            <p:grpSpPr>
              <a:xfrm>
                <a:off x="7258050" y="4183380"/>
                <a:ext cx="474810" cy="411480"/>
                <a:chOff x="7018020" y="4491990"/>
                <a:chExt cx="474810" cy="411480"/>
              </a:xfrm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7052310" y="4491990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7018020" y="4514850"/>
                  <a:ext cx="474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chemeClr val="bg1"/>
                      </a:solidFill>
                    </a:rPr>
                    <a:t>HG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uppieren 19"/>
              <p:cNvGrpSpPr/>
              <p:nvPr/>
            </p:nvGrpSpPr>
            <p:grpSpPr>
              <a:xfrm>
                <a:off x="6656070" y="4187190"/>
                <a:ext cx="423001" cy="411480"/>
                <a:chOff x="7040880" y="4491990"/>
                <a:chExt cx="423001" cy="411480"/>
              </a:xfrm>
            </p:grpSpPr>
            <p:sp>
              <p:nvSpPr>
                <p:cNvPr id="21" name="Ellipse 20"/>
                <p:cNvSpPr/>
                <p:nvPr/>
              </p:nvSpPr>
              <p:spPr>
                <a:xfrm>
                  <a:off x="7052310" y="4491990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7040880" y="4514850"/>
                  <a:ext cx="4230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chemeClr val="bg1"/>
                      </a:solidFill>
                    </a:rPr>
                    <a:t>L</a:t>
                  </a:r>
                  <a:r>
                    <a:rPr lang="de-DE" dirty="0" smtClean="0">
                      <a:solidFill>
                        <a:schemeClr val="bg1"/>
                      </a:solidFill>
                    </a:rPr>
                    <a:t>G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25" name="Gerade Verbindung 24"/>
            <p:cNvCxnSpPr>
              <a:stCxn id="3" idx="4"/>
              <a:endCxn id="23" idx="0"/>
            </p:cNvCxnSpPr>
            <p:nvPr/>
          </p:nvCxnSpPr>
          <p:spPr>
            <a:xfrm>
              <a:off x="7498080" y="4594860"/>
              <a:ext cx="3810" cy="10668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H="1">
              <a:off x="7010400" y="4576763"/>
              <a:ext cx="376238" cy="11191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7015147" y="4562458"/>
              <a:ext cx="376238" cy="1119187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7715250" y="4777740"/>
              <a:ext cx="1327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Local</a:t>
              </a: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Coincidence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9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Signals and Calibration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080510"/>
            <a:ext cx="9144000" cy="24803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DOMs record 422ns </a:t>
            </a:r>
            <a:r>
              <a:rPr lang="en-US" b="1" dirty="0" smtClean="0"/>
              <a:t>waveforms</a:t>
            </a:r>
          </a:p>
          <a:p>
            <a:r>
              <a:rPr lang="en-US" dirty="0" smtClean="0"/>
              <a:t>Signals dominated by </a:t>
            </a:r>
            <a:r>
              <a:rPr lang="en-US" b="1" dirty="0" smtClean="0"/>
              <a:t>photons</a:t>
            </a:r>
          </a:p>
          <a:p>
            <a:r>
              <a:rPr lang="en-US" dirty="0" smtClean="0"/>
              <a:t>Calibration using </a:t>
            </a:r>
            <a:r>
              <a:rPr lang="en-US" b="1" dirty="0" smtClean="0"/>
              <a:t>single muons</a:t>
            </a:r>
          </a:p>
          <a:p>
            <a:pPr lvl="1"/>
            <a:r>
              <a:rPr lang="en-US" dirty="0" smtClean="0"/>
              <a:t>Large number of muons from low energy primaries</a:t>
            </a:r>
          </a:p>
          <a:p>
            <a:pPr lvl="1"/>
            <a:r>
              <a:rPr lang="en-US" dirty="0" smtClean="0"/>
              <a:t>Distinctive light yield from muons</a:t>
            </a:r>
          </a:p>
          <a:p>
            <a:pPr lvl="1"/>
            <a:r>
              <a:rPr lang="en-US" dirty="0" smtClean="0"/>
              <a:t>Position of “muon peak” = 1 Vertical Equivalent Muon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ICATPP, Oct 3rd, 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Fabian Kislat – Status of the IceTop air shower array at the South Pole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28" y="662063"/>
            <a:ext cx="3816441" cy="338415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702559"/>
            <a:ext cx="4983480" cy="34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shower reconstruction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0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Shower Footprint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5" y="804602"/>
            <a:ext cx="8638050" cy="570282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Lateral Distribution Function</a:t>
            </a:r>
            <a:endParaRPr lang="en-US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616624" cy="394764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ICATPP, Oct 3rd, 2011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Fabian Kislat – Status of the IceTop air shower array at the South Pole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940-86E0-4960-A93F-9A614EED3F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2137410" y="2124075"/>
            <a:ext cx="2400300" cy="2043113"/>
            <a:chOff x="2137410" y="2124075"/>
            <a:chExt cx="2400300" cy="2043113"/>
          </a:xfrm>
        </p:grpSpPr>
        <p:cxnSp>
          <p:nvCxnSpPr>
            <p:cNvPr id="31" name="Gerade Verbindung 30"/>
            <p:cNvCxnSpPr/>
            <p:nvPr/>
          </p:nvCxnSpPr>
          <p:spPr>
            <a:xfrm>
              <a:off x="2137410" y="2125980"/>
              <a:ext cx="24003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4533900" y="2124075"/>
              <a:ext cx="0" cy="204311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38"/>
          <p:cNvSpPr txBox="1"/>
          <p:nvPr/>
        </p:nvSpPr>
        <p:spPr>
          <a:xfrm>
            <a:off x="2400300" y="1805940"/>
            <a:ext cx="128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Shower size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S125 (VEM)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2720340" y="2125980"/>
            <a:ext cx="1120140" cy="3657600"/>
            <a:chOff x="2720340" y="2125980"/>
            <a:chExt cx="1120140" cy="3657600"/>
          </a:xfrm>
        </p:grpSpPr>
        <p:sp>
          <p:nvSpPr>
            <p:cNvPr id="40" name="Ellipse 39"/>
            <p:cNvSpPr/>
            <p:nvPr/>
          </p:nvSpPr>
          <p:spPr>
            <a:xfrm>
              <a:off x="2720340" y="5280660"/>
              <a:ext cx="91440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3131820" y="2125980"/>
              <a:ext cx="708660" cy="3143250"/>
            </a:xfrm>
            <a:custGeom>
              <a:avLst/>
              <a:gdLst>
                <a:gd name="connsiteX0" fmla="*/ 0 w 708660"/>
                <a:gd name="connsiteY0" fmla="*/ 3143250 h 3143250"/>
                <a:gd name="connsiteX1" fmla="*/ 182880 w 708660"/>
                <a:gd name="connsiteY1" fmla="*/ 1291590 h 3143250"/>
                <a:gd name="connsiteX2" fmla="*/ 708660 w 708660"/>
                <a:gd name="connsiteY2" fmla="*/ 0 h 314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660" h="3143250">
                  <a:moveTo>
                    <a:pt x="0" y="3143250"/>
                  </a:moveTo>
                  <a:cubicBezTo>
                    <a:pt x="32385" y="2479357"/>
                    <a:pt x="64770" y="1815465"/>
                    <a:pt x="182880" y="1291590"/>
                  </a:cubicBezTo>
                  <a:cubicBezTo>
                    <a:pt x="300990" y="767715"/>
                    <a:pt x="592455" y="293370"/>
                    <a:pt x="708660" y="0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8" name="Gerade Verbindung 47"/>
          <p:cNvCxnSpPr/>
          <p:nvPr/>
        </p:nvCxnSpPr>
        <p:spPr>
          <a:xfrm>
            <a:off x="3531870" y="1611630"/>
            <a:ext cx="1954530" cy="99441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4766310" y="185166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Slope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β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4560570" y="2137410"/>
            <a:ext cx="914400" cy="3200400"/>
            <a:chOff x="4560570" y="2137410"/>
            <a:chExt cx="914400" cy="3200400"/>
          </a:xfrm>
        </p:grpSpPr>
        <p:sp>
          <p:nvSpPr>
            <p:cNvPr id="46" name="Ellipse 45"/>
            <p:cNvSpPr/>
            <p:nvPr/>
          </p:nvSpPr>
          <p:spPr>
            <a:xfrm>
              <a:off x="5120640" y="4983480"/>
              <a:ext cx="354330" cy="3543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mit Pfeil 50"/>
            <p:cNvCxnSpPr>
              <a:stCxn id="46" idx="0"/>
            </p:cNvCxnSpPr>
            <p:nvPr/>
          </p:nvCxnSpPr>
          <p:spPr>
            <a:xfrm flipH="1" flipV="1">
              <a:off x="4560570" y="2137410"/>
              <a:ext cx="737235" cy="284607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/>
          <p:cNvGrpSpPr/>
          <p:nvPr/>
        </p:nvGrpSpPr>
        <p:grpSpPr>
          <a:xfrm>
            <a:off x="5412348" y="4991587"/>
            <a:ext cx="3387663" cy="1192840"/>
            <a:chOff x="5785786" y="4865857"/>
            <a:chExt cx="3387663" cy="1192840"/>
          </a:xfrm>
        </p:grpSpPr>
        <p:sp>
          <p:nvSpPr>
            <p:cNvPr id="54" name="Ellipse 53"/>
            <p:cNvSpPr/>
            <p:nvPr/>
          </p:nvSpPr>
          <p:spPr>
            <a:xfrm>
              <a:off x="5785786" y="4865857"/>
              <a:ext cx="370390" cy="35881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648399" y="5597032"/>
              <a:ext cx="2525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i="1" dirty="0" smtClean="0">
                  <a:latin typeface="Cambria Math" pitchFamily="18" charset="0"/>
                  <a:ea typeface="Cambria Math" pitchFamily="18" charset="0"/>
                </a:rPr>
                <a:t>κ</a:t>
              </a:r>
              <a:r>
                <a:rPr lang="de-DE" sz="2400" dirty="0" smtClean="0">
                  <a:latin typeface="Cambria Math" pitchFamily="18" charset="0"/>
                  <a:ea typeface="Cambria Math" pitchFamily="18" charset="0"/>
                </a:rPr>
                <a:t> = 0.303 = </a:t>
              </a:r>
              <a:r>
                <a:rPr lang="de-DE" sz="2400" dirty="0" err="1" smtClean="0">
                  <a:latin typeface="Cambria Math" pitchFamily="18" charset="0"/>
                  <a:ea typeface="Cambria Math" pitchFamily="18" charset="0"/>
                </a:rPr>
                <a:t>const</a:t>
              </a:r>
              <a:endParaRPr lang="de-DE" sz="24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6019801" y="5247475"/>
              <a:ext cx="712439" cy="614991"/>
            </a:xfrm>
            <a:custGeom>
              <a:avLst/>
              <a:gdLst>
                <a:gd name="connsiteX0" fmla="*/ 0 w 2852057"/>
                <a:gd name="connsiteY0" fmla="*/ 0 h 818061"/>
                <a:gd name="connsiteX1" fmla="*/ 1164771 w 2852057"/>
                <a:gd name="connsiteY1" fmla="*/ 707571 h 818061"/>
                <a:gd name="connsiteX2" fmla="*/ 2852057 w 2852057"/>
                <a:gd name="connsiteY2" fmla="*/ 805542 h 818061"/>
                <a:gd name="connsiteX0" fmla="*/ 136869 w 1842341"/>
                <a:gd name="connsiteY0" fmla="*/ 0 h 752564"/>
                <a:gd name="connsiteX1" fmla="*/ 155055 w 1842341"/>
                <a:gd name="connsiteY1" fmla="*/ 642074 h 752564"/>
                <a:gd name="connsiteX2" fmla="*/ 1842341 w 1842341"/>
                <a:gd name="connsiteY2" fmla="*/ 740045 h 752564"/>
                <a:gd name="connsiteX0" fmla="*/ 1 w 1705473"/>
                <a:gd name="connsiteY0" fmla="*/ 0 h 743194"/>
                <a:gd name="connsiteX1" fmla="*/ 539364 w 1705473"/>
                <a:gd name="connsiteY1" fmla="*/ 563479 h 743194"/>
                <a:gd name="connsiteX2" fmla="*/ 1705473 w 1705473"/>
                <a:gd name="connsiteY2" fmla="*/ 740045 h 743194"/>
                <a:gd name="connsiteX0" fmla="*/ 1 w 1705473"/>
                <a:gd name="connsiteY0" fmla="*/ 0 h 743193"/>
                <a:gd name="connsiteX1" fmla="*/ 539364 w 1705473"/>
                <a:gd name="connsiteY1" fmla="*/ 563479 h 743193"/>
                <a:gd name="connsiteX2" fmla="*/ 1705473 w 1705473"/>
                <a:gd name="connsiteY2" fmla="*/ 740045 h 743193"/>
                <a:gd name="connsiteX0" fmla="*/ 1 w 1705473"/>
                <a:gd name="connsiteY0" fmla="*/ 0 h 745629"/>
                <a:gd name="connsiteX1" fmla="*/ 565420 w 1705473"/>
                <a:gd name="connsiteY1" fmla="*/ 602776 h 745629"/>
                <a:gd name="connsiteX2" fmla="*/ 1705473 w 1705473"/>
                <a:gd name="connsiteY2" fmla="*/ 740045 h 745629"/>
                <a:gd name="connsiteX0" fmla="*/ 1 w 1705473"/>
                <a:gd name="connsiteY0" fmla="*/ 0 h 740045"/>
                <a:gd name="connsiteX1" fmla="*/ 1705473 w 1705473"/>
                <a:gd name="connsiteY1" fmla="*/ 740045 h 740045"/>
                <a:gd name="connsiteX0" fmla="*/ 1 w 1705473"/>
                <a:gd name="connsiteY0" fmla="*/ 0 h 740045"/>
                <a:gd name="connsiteX1" fmla="*/ 521173 w 1705473"/>
                <a:gd name="connsiteY1" fmla="*/ 563267 h 740045"/>
                <a:gd name="connsiteX2" fmla="*/ 1705473 w 1705473"/>
                <a:gd name="connsiteY2" fmla="*/ 740045 h 740045"/>
                <a:gd name="connsiteX0" fmla="*/ 1 w 1705473"/>
                <a:gd name="connsiteY0" fmla="*/ 0 h 740045"/>
                <a:gd name="connsiteX1" fmla="*/ 521173 w 1705473"/>
                <a:gd name="connsiteY1" fmla="*/ 563267 h 740045"/>
                <a:gd name="connsiteX2" fmla="*/ 1705473 w 1705473"/>
                <a:gd name="connsiteY2" fmla="*/ 740045 h 740045"/>
                <a:gd name="connsiteX0" fmla="*/ 1 w 1705473"/>
                <a:gd name="connsiteY0" fmla="*/ 0 h 740045"/>
                <a:gd name="connsiteX1" fmla="*/ 521173 w 1705473"/>
                <a:gd name="connsiteY1" fmla="*/ 563267 h 740045"/>
                <a:gd name="connsiteX2" fmla="*/ 1250818 w 1705473"/>
                <a:gd name="connsiteY2" fmla="*/ 707359 h 740045"/>
                <a:gd name="connsiteX3" fmla="*/ 1705473 w 1705473"/>
                <a:gd name="connsiteY3" fmla="*/ 740045 h 740045"/>
                <a:gd name="connsiteX0" fmla="*/ 1 w 1705473"/>
                <a:gd name="connsiteY0" fmla="*/ 0 h 740045"/>
                <a:gd name="connsiteX1" fmla="*/ 521173 w 1705473"/>
                <a:gd name="connsiteY1" fmla="*/ 563267 h 740045"/>
                <a:gd name="connsiteX2" fmla="*/ 1705473 w 1705473"/>
                <a:gd name="connsiteY2" fmla="*/ 740045 h 740045"/>
                <a:gd name="connsiteX0" fmla="*/ 1 w 1705473"/>
                <a:gd name="connsiteY0" fmla="*/ 0 h 740045"/>
                <a:gd name="connsiteX1" fmla="*/ 521173 w 1705473"/>
                <a:gd name="connsiteY1" fmla="*/ 563267 h 740045"/>
                <a:gd name="connsiteX2" fmla="*/ 1705473 w 1705473"/>
                <a:gd name="connsiteY2" fmla="*/ 740045 h 74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5473" h="740045">
                  <a:moveTo>
                    <a:pt x="1" y="0"/>
                  </a:moveTo>
                  <a:cubicBezTo>
                    <a:pt x="52117" y="366778"/>
                    <a:pt x="234527" y="445374"/>
                    <a:pt x="521173" y="563267"/>
                  </a:cubicBezTo>
                  <a:cubicBezTo>
                    <a:pt x="805418" y="686608"/>
                    <a:pt x="1093921" y="703215"/>
                    <a:pt x="1705473" y="740045"/>
                  </a:cubicBezTo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656170" y="4941168"/>
                <a:ext cx="5831661" cy="955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600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de-DE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600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de-DE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/>
                            </a:rPr>
                            <m:t>125</m:t>
                          </m:r>
                        </m:sub>
                      </m:sSub>
                      <m:r>
                        <a:rPr lang="de-DE" sz="2600" b="0" i="1" smtClean="0">
                          <a:latin typeface="Cambria Math"/>
                        </a:rPr>
                        <m:t> ⋅</m:t>
                      </m:r>
                      <m:sSup>
                        <m:sSupPr>
                          <m:ctrlPr>
                            <a:rPr lang="de-DE" sz="2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600" b="0" i="1" smtClean="0">
                                      <a:latin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de-DE" sz="2600" b="0" i="1" smtClean="0">
                                      <a:latin typeface="Cambria Math"/>
                                    </a:rPr>
                                    <m:t>125</m:t>
                                  </m:r>
                                  <m:r>
                                    <a:rPr lang="de-DE" sz="26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600" b="0" i="0" smtClean="0">
                                      <a:latin typeface="Cambria Math"/>
                                    </a:rPr>
                                    <m:t>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600" b="0" i="1" smtClean="0">
                              <a:latin typeface="Cambria Math"/>
                            </a:rPr>
                            <m:t>𝛽</m:t>
                          </m:r>
                          <m:r>
                            <a:rPr lang="de-DE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600" b="0" i="1" smtClean="0">
                              <a:latin typeface="Cambria Math"/>
                            </a:rPr>
                            <m:t>𝜅</m:t>
                          </m:r>
                          <m:func>
                            <m:funcPr>
                              <m:ctrlPr>
                                <a:rPr lang="de-DE" sz="2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6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2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2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6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de-DE" sz="2600" b="0" i="1" smtClean="0">
                                          <a:latin typeface="Cambria Math"/>
                                        </a:rPr>
                                        <m:t>125 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600" b="0" i="0" smtClean="0">
                                          <a:latin typeface="Cambria Math"/>
                                        </a:rPr>
                                        <m:t>m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de-DE" sz="2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70" y="4941168"/>
                <a:ext cx="5831661" cy="9550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arctic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Antarctica</Template>
  <TotalTime>0</TotalTime>
  <Words>903</Words>
  <Application>Microsoft Office PowerPoint</Application>
  <PresentationFormat>Bildschirmpräsentation (4:3)</PresentationFormat>
  <Paragraphs>204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Antarctica</vt:lpstr>
      <vt:lpstr>Status of the IceTop air shower array at the South Pole</vt:lpstr>
      <vt:lpstr>IceCube and IceTop</vt:lpstr>
      <vt:lpstr>IceTop Array</vt:lpstr>
      <vt:lpstr>IceTop Energy Range</vt:lpstr>
      <vt:lpstr>IceTop Tanks</vt:lpstr>
      <vt:lpstr>Signals and Calibration</vt:lpstr>
      <vt:lpstr>Air shower reconstruction</vt:lpstr>
      <vt:lpstr>Air Shower Footprint</vt:lpstr>
      <vt:lpstr>Lateral Distribution Function</vt:lpstr>
      <vt:lpstr>Shower Front</vt:lpstr>
      <vt:lpstr>Reconstruction Performance</vt:lpstr>
      <vt:lpstr>Spectrum &amp; Composition</vt:lpstr>
      <vt:lpstr>Composition Measurement with IceTop</vt:lpstr>
      <vt:lpstr>IceTop-IceCube Coincidences</vt:lpstr>
      <vt:lpstr>IceTop-IceCube Coincidences</vt:lpstr>
      <vt:lpstr>Muon Counting in IceTop</vt:lpstr>
      <vt:lpstr>Inclined Showers</vt:lpstr>
      <vt:lpstr>Other Analyses</vt:lpstr>
      <vt:lpstr>High-pT muons</vt:lpstr>
      <vt:lpstr>Low-energy transient events</vt:lpstr>
      <vt:lpstr>Veto for neutrino search</vt:lpstr>
      <vt:lpstr>PeV Photon search with IceCube veto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</dc:creator>
  <cp:lastModifiedBy>fabian</cp:lastModifiedBy>
  <cp:revision>80</cp:revision>
  <dcterms:created xsi:type="dcterms:W3CDTF">2011-09-14T14:48:15Z</dcterms:created>
  <dcterms:modified xsi:type="dcterms:W3CDTF">2011-10-06T15:40:34Z</dcterms:modified>
</cp:coreProperties>
</file>