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  <p:sldMasterId id="2147483684" r:id="rId4"/>
  </p:sldMasterIdLst>
  <p:notesMasterIdLst>
    <p:notesMasterId r:id="rId43"/>
  </p:notesMasterIdLst>
  <p:handoutMasterIdLst>
    <p:handoutMasterId r:id="rId44"/>
  </p:handoutMasterIdLst>
  <p:sldIdLst>
    <p:sldId id="362" r:id="rId5"/>
    <p:sldId id="420" r:id="rId6"/>
    <p:sldId id="406" r:id="rId7"/>
    <p:sldId id="363" r:id="rId8"/>
    <p:sldId id="404" r:id="rId9"/>
    <p:sldId id="436" r:id="rId10"/>
    <p:sldId id="319" r:id="rId11"/>
    <p:sldId id="344" r:id="rId12"/>
    <p:sldId id="379" r:id="rId13"/>
    <p:sldId id="431" r:id="rId14"/>
    <p:sldId id="444" r:id="rId15"/>
    <p:sldId id="447" r:id="rId16"/>
    <p:sldId id="443" r:id="rId17"/>
    <p:sldId id="434" r:id="rId18"/>
    <p:sldId id="283" r:id="rId19"/>
    <p:sldId id="286" r:id="rId20"/>
    <p:sldId id="419" r:id="rId21"/>
    <p:sldId id="416" r:id="rId22"/>
    <p:sldId id="423" r:id="rId23"/>
    <p:sldId id="449" r:id="rId24"/>
    <p:sldId id="415" r:id="rId25"/>
    <p:sldId id="433" r:id="rId26"/>
    <p:sldId id="437" r:id="rId27"/>
    <p:sldId id="320" r:id="rId28"/>
    <p:sldId id="346" r:id="rId29"/>
    <p:sldId id="413" r:id="rId30"/>
    <p:sldId id="414" r:id="rId31"/>
    <p:sldId id="439" r:id="rId32"/>
    <p:sldId id="267" r:id="rId33"/>
    <p:sldId id="264" r:id="rId34"/>
    <p:sldId id="424" r:id="rId35"/>
    <p:sldId id="425" r:id="rId36"/>
    <p:sldId id="427" r:id="rId37"/>
    <p:sldId id="428" r:id="rId38"/>
    <p:sldId id="402" r:id="rId39"/>
    <p:sldId id="403" r:id="rId40"/>
    <p:sldId id="408" r:id="rId41"/>
    <p:sldId id="450" r:id="rId4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4DB"/>
    <a:srgbClr val="009900"/>
    <a:srgbClr val="FFCCFF"/>
    <a:srgbClr val="FF0000"/>
    <a:srgbClr val="DDDDDD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C1BE5-B61C-7C40-BF5A-7AD7A040D0F6}" type="datetimeFigureOut">
              <a:rPr lang="en-US" smtClean="0"/>
              <a:t>8/25/11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123C8-9AF5-5D4B-8C4A-BC066E9B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063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fld id="{A5FAC2BF-D245-124A-8285-0DD6E9247E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82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8C6BE-34D1-6E4A-9926-D5E0FB38B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30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C83FB-3F93-094B-BEE2-C5A95B4963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0E04E-04C0-AF4C-BE06-AB11085E56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38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20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39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9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94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43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4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31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3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FBAB7-D9A8-CB4A-A576-E09339213A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1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3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84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7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85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9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98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40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45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5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53A28-42F0-DD4F-AFB8-E819923402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5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03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1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10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6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40771-A3E9-8243-A141-0D451723829D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71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2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8"/>
          <p:cNvSpPr>
            <a:spLocks noGrp="1"/>
          </p:cNvSpPr>
          <p:nvPr>
            <p:ph type="subTitle" idx="1"/>
          </p:nvPr>
        </p:nvSpPr>
        <p:spPr>
          <a:xfrm>
            <a:off x="914400" y="3201924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1854200"/>
            <a:ext cx="7772400" cy="134772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E57B5-907C-9C44-90DE-49837498C2BD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6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5B642-45D1-284A-83A0-219A1F03D9AA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41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5" name="Forme libre 7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6" name="Forme libre 8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7" name="Forme libre 9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8" name="Forme libre 10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9" name="Forme libre 11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0" name="Forme libre 12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1" name="Forme libre 14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2" name="Forme libre 15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3" name="Forme libre 16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4" name="Forme libre 17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5" name="Forme libre 18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6" name="Forme libre 19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7" name="Forme libre 20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8" name="Forme libre 23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latin typeface="Corbel" charset="0"/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2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BA40B-B7A2-9340-A4DB-CA72F4137AC1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0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3DF14-79DD-8F46-A91B-E96D55706CA0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18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1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1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D54F0-34EC-B949-9AC6-2B8615823728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3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C9959-F76F-6345-8A6A-899E096956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50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34927_7155_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50800"/>
            <a:ext cx="8191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7"/>
          <p:cNvSpPr txBox="1"/>
          <p:nvPr userDrawn="1"/>
        </p:nvSpPr>
        <p:spPr>
          <a:xfrm>
            <a:off x="76200" y="6477000"/>
            <a:ext cx="64008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200" smtClean="0">
                <a:solidFill>
                  <a:prstClr val="white"/>
                </a:solidFill>
                <a:latin typeface="Calibri" charset="0"/>
                <a:cs typeface="Calibri" charset="0"/>
              </a:rPr>
              <a:t>S. Escoffier – Status of the ANTARES telescope - TeVPA 2011 - Stockholm</a:t>
            </a:r>
          </a:p>
        </p:txBody>
      </p:sp>
      <p:sp>
        <p:nvSpPr>
          <p:cNvPr id="5" name="ZoneTexte 8"/>
          <p:cNvSpPr txBox="1"/>
          <p:nvPr userDrawn="1"/>
        </p:nvSpPr>
        <p:spPr>
          <a:xfrm>
            <a:off x="8610600" y="6477000"/>
            <a:ext cx="3651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fld id="{7FD8385B-B970-A246-AB16-831579777EB4}" type="slidenum">
              <a:rPr lang="en-US" sz="1200" smtClean="0">
                <a:solidFill>
                  <a:prstClr val="white"/>
                </a:solidFill>
                <a:latin typeface="Calibri" charset="0"/>
                <a:cs typeface="Calibri" charset="0"/>
              </a:rPr>
              <a:pPr defTabSz="457200" eaLnBrk="1" hangingPunct="1"/>
              <a:t>‹#›</a:t>
            </a:fld>
            <a:endParaRPr lang="en-US" sz="1200" smtClean="0">
              <a:solidFill>
                <a:prstClr val="white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914400"/>
          </a:xfrm>
          <a:effectLst/>
        </p:spPr>
        <p:txBody>
          <a:bodyPr/>
          <a:lstStyle>
            <a:lvl1pPr>
              <a:defRPr sz="4000" cap="none" baseline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6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477000" y="64135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39D2D-4E0C-794A-8D1B-0BDD39034FBA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69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450D3-A893-094A-84BC-C9766EEBBB83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01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CA88F-2A54-6341-B9FC-B900E88917F1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9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/>
            <a:endParaRPr lang="en-US" smtClean="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7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r 8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necteur droit 9"/>
            <p:cNvCxnSpPr/>
            <p:nvPr/>
          </p:nvCxnSpPr>
          <p:spPr>
            <a:xfrm rot="16200000">
              <a:off x="6642144" y="1302241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10"/>
            <p:cNvCxnSpPr/>
            <p:nvPr/>
          </p:nvCxnSpPr>
          <p:spPr>
            <a:xfrm rot="16200000" flipV="1">
              <a:off x="6663750" y="1412782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1"/>
            <p:cNvCxnSpPr/>
            <p:nvPr/>
          </p:nvCxnSpPr>
          <p:spPr>
            <a:xfrm rot="5400000" flipH="1">
              <a:off x="6723064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14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necteur droit 14"/>
            <p:cNvCxnSpPr/>
            <p:nvPr/>
          </p:nvCxnSpPr>
          <p:spPr>
            <a:xfrm rot="16200000">
              <a:off x="6642144" y="1302241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5"/>
            <p:cNvCxnSpPr/>
            <p:nvPr/>
          </p:nvCxnSpPr>
          <p:spPr>
            <a:xfrm rot="16200000" flipV="1">
              <a:off x="6663750" y="1412782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6"/>
            <p:cNvCxnSpPr/>
            <p:nvPr/>
          </p:nvCxnSpPr>
          <p:spPr>
            <a:xfrm rot="5400000" flipH="1">
              <a:off x="6723064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r 18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necteur droit 18"/>
            <p:cNvCxnSpPr/>
            <p:nvPr/>
          </p:nvCxnSpPr>
          <p:spPr>
            <a:xfrm rot="16200000">
              <a:off x="6642143" y="1302240"/>
              <a:ext cx="88934" cy="7994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9"/>
            <p:cNvCxnSpPr/>
            <p:nvPr/>
          </p:nvCxnSpPr>
          <p:spPr>
            <a:xfrm rot="16200000" flipV="1">
              <a:off x="6663749" y="1412780"/>
              <a:ext cx="125667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20"/>
            <p:cNvCxnSpPr/>
            <p:nvPr/>
          </p:nvCxnSpPr>
          <p:spPr>
            <a:xfrm rot="5400000" flipH="1">
              <a:off x="6723063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2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2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FE0E5980-C418-8A44-810B-8BBBC9903BB1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56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A498B-8EF6-804C-BDB8-9BC979B20C1C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24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614AC-DE8C-8147-8F7B-65A934CFDFF3}" type="slidenum">
              <a:rPr lang="en-US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6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B2D2B-A7CD-034A-892D-C473571931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BDEFA-B163-8847-97FF-68FF8731E5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8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EBD7D-BBB5-BC46-A6B7-F13BB973A2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9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53256-59A0-F443-932C-16F918A2EC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9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1E6FE-9252-EC43-AE86-733683ADC2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r>
              <a:rPr lang="en-US" dirty="0" smtClean="0"/>
              <a:t>Mumbai, 8/26/2011 Lepton-Photon 2011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n-US"/>
              <a:t>Tom Gaisser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E40D6A2-8109-344B-8743-F52CDC867B3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01248-082F-9942-972D-654866E5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4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4878F-F106-9644-8AD1-F0C6A980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 defTabSz="457200" eaLnBrk="1" hangingPunct="1"/>
            <a:r>
              <a:rPr lang="en-US" smtClean="0">
                <a:solidFill>
                  <a:srgbClr val="D6ECFF"/>
                </a:solidFill>
                <a:cs typeface="ＭＳ Ｐゴシック" charset="0"/>
              </a:rPr>
              <a:t>Mumbai, 8/26/2011 Lepton-Photon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 defTabSz="457200" eaLnBrk="1" hangingPunct="1"/>
            <a:r>
              <a:rPr lang="en-US" smtClean="0">
                <a:solidFill>
                  <a:srgbClr val="D6ECFF"/>
                </a:solidFill>
                <a:cs typeface="ＭＳ Ｐゴシック" charset="0"/>
              </a:rPr>
              <a:t>Tom Gaisser</a:t>
            </a: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Corbel" charset="0"/>
              </a:defRPr>
            </a:lvl1pPr>
          </a:lstStyle>
          <a:p>
            <a:pPr defTabSz="457200" eaLnBrk="1" hangingPunct="1"/>
            <a:fld id="{B8054B78-B29B-B445-B36B-49CFC0519388}" type="slidenum">
              <a:rPr lang="en-US" smtClean="0">
                <a:solidFill>
                  <a:srgbClr val="D6ECFF"/>
                </a:solidFill>
                <a:cs typeface="ＭＳ Ｐゴシック" charset="0"/>
              </a:rPr>
              <a:pPr defTabSz="457200" eaLnBrk="1" hangingPunct="1"/>
              <a:t>‹#›</a:t>
            </a:fld>
            <a:endParaRPr lang="en-US" smtClean="0">
              <a:solidFill>
                <a:srgbClr val="D6EC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62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://www.ucd.ie/math-phy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003.2961" TargetMode="External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7.wmf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1" Type="http://schemas.microsoft.com/office/2007/relationships/media" Target="file://localhost/Users/tomgaisser/talks/RICAP-11/IC40_Cascade_logCharge.avi" TargetMode="External"/><Relationship Id="rId2" Type="http://schemas.openxmlformats.org/officeDocument/2006/relationships/video" Target="file://localhost/Users/tomgaisser/talks/RICAP-11/IC40_Cascade_logCharge.avi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wmf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IMG_2954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38AB-F55B-9F40-859E-05041E0093B9}" type="slidenum">
              <a:rPr lang="en-US"/>
              <a:pPr/>
              <a:t>1</a:t>
            </a:fld>
            <a:endParaRPr lang="en-US"/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High energy neutrinos</a:t>
            </a:r>
            <a:endParaRPr lang="en-US" dirty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553200" cy="2133600"/>
          </a:xfrm>
        </p:spPr>
        <p:txBody>
          <a:bodyPr/>
          <a:lstStyle/>
          <a:p>
            <a:r>
              <a:rPr lang="en-US" dirty="0" smtClean="0"/>
              <a:t>Review of results from</a:t>
            </a:r>
          </a:p>
          <a:p>
            <a:r>
              <a:rPr lang="en-US" dirty="0" err="1" smtClean="0"/>
              <a:t>IceCube</a:t>
            </a:r>
            <a:r>
              <a:rPr lang="en-US" dirty="0" smtClean="0"/>
              <a:t> (including </a:t>
            </a:r>
            <a:r>
              <a:rPr lang="en-US" dirty="0" err="1" smtClean="0"/>
              <a:t>IceTop</a:t>
            </a:r>
            <a:r>
              <a:rPr lang="en-US" dirty="0" smtClean="0"/>
              <a:t>),</a:t>
            </a:r>
          </a:p>
          <a:p>
            <a:r>
              <a:rPr lang="en-US" dirty="0" smtClean="0"/>
              <a:t>Antares, Baikal</a:t>
            </a:r>
          </a:p>
          <a:p>
            <a:r>
              <a:rPr lang="en-US" dirty="0" smtClean="0"/>
              <a:t>&amp; ANITA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events with Deep Core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24000"/>
            <a:ext cx="4419600" cy="41908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1524000"/>
            <a:ext cx="4045200" cy="4616448"/>
            <a:chOff x="457200" y="1524000"/>
            <a:chExt cx="4045200" cy="46164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38695" y="1842505"/>
              <a:ext cx="4616448" cy="39794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092450" y="1107950"/>
              <a:ext cx="1993900" cy="28260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3657600"/>
            <a:ext cx="1737352" cy="4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9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Air shower in </a:t>
            </a:r>
            <a:r>
              <a:rPr lang="en-US" dirty="0" err="1" smtClean="0"/>
              <a:t>IceCube</a:t>
            </a:r>
            <a:r>
              <a:rPr lang="en-US" dirty="0" smtClean="0"/>
              <a:t>/</a:t>
            </a:r>
            <a:r>
              <a:rPr lang="en-US" dirty="0" err="1" smtClean="0"/>
              <a:t>IceTop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7086600" cy="4390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6163" y="5867400"/>
            <a:ext cx="391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Zenith angle = 5.6 </a:t>
            </a:r>
            <a:r>
              <a:rPr lang="en-US" dirty="0" err="1" smtClean="0"/>
              <a:t>deg</a:t>
            </a:r>
            <a:r>
              <a:rPr lang="en-US" dirty="0" smtClean="0"/>
              <a:t>, E ~ 170 </a:t>
            </a:r>
            <a:r>
              <a:rPr lang="en-US" dirty="0" err="1" smtClean="0"/>
              <a:t>PeV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2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neutrinos\IceTop\Conference_Contributions\ICRC2011\Highlight talk\Talk\Pictures\cr_fig9_eV_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18" y="1772444"/>
            <a:ext cx="4496714" cy="38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de-DE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Gaisser</a:t>
            </a:r>
            <a:endParaRPr lang="de-DE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C3F7-DE9C-4FF7-AA47-CA3C715DACF8}" type="slidenum">
              <a:rPr lang="de-DE"/>
              <a:pPr/>
              <a:t>12</a:t>
            </a:fld>
            <a:endParaRPr lang="de-DE"/>
          </a:p>
        </p:txBody>
      </p:sp>
      <p:sp>
        <p:nvSpPr>
          <p:cNvPr id="69635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756320"/>
          </a:xfrm>
          <a:ln/>
        </p:spPr>
        <p:txBody>
          <a:bodyPr/>
          <a:lstStyle/>
          <a:p>
            <a:r>
              <a:rPr lang="en-US"/>
              <a:t>Energy range of IceCube/IceTop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4248472" cy="4581525"/>
          </a:xfr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2"/>
                </a:solidFill>
                <a:latin typeface="Arial" charset="0"/>
              </a:rPr>
              <a:t>Threshold </a:t>
            </a:r>
            <a:r>
              <a:rPr lang="en-US" b="1" dirty="0" smtClean="0">
                <a:solidFill>
                  <a:schemeClr val="accent2"/>
                </a:solidFill>
                <a:latin typeface="Arial" charset="0"/>
              </a:rPr>
              <a:t>energy</a:t>
            </a:r>
            <a:endParaRPr lang="en-US" dirty="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US" sz="800" dirty="0" smtClean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000" u="sng" dirty="0" smtClean="0">
                <a:latin typeface="Arial" charset="0"/>
              </a:rPr>
              <a:t>&lt;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300 </a:t>
            </a:r>
            <a:r>
              <a:rPr lang="en-US" sz="2000" dirty="0" err="1" smtClean="0">
                <a:latin typeface="Arial" charset="0"/>
              </a:rPr>
              <a:t>TeV</a:t>
            </a:r>
            <a:endParaRPr lang="en-US" sz="20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2"/>
                </a:solidFill>
                <a:latin typeface="Arial" charset="0"/>
              </a:rPr>
              <a:t>Maximum energy </a:t>
            </a:r>
            <a:endParaRPr lang="en-US" b="1" dirty="0" smtClean="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US" sz="800" b="1" dirty="0">
              <a:solidFill>
                <a:srgbClr val="006600"/>
              </a:solidFill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Limited by km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size</a:t>
            </a:r>
            <a:endParaRPr lang="en-US" sz="18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Coincident events</a:t>
            </a:r>
          </a:p>
          <a:p>
            <a:pPr lvl="2">
              <a:lnSpc>
                <a:spcPct val="90000"/>
              </a:lnSpc>
            </a:pPr>
            <a:r>
              <a:rPr lang="en-US" sz="2000" i="1" dirty="0">
                <a:latin typeface="Arial" charset="0"/>
              </a:rPr>
              <a:t>A</a:t>
            </a:r>
            <a:r>
              <a:rPr lang="en-US" sz="2000" i="1" dirty="0">
                <a:latin typeface="Arial" charset="0"/>
                <a:sym typeface="Symbol" pitchFamily="18" charset="2"/>
              </a:rPr>
              <a:t></a:t>
            </a:r>
            <a:r>
              <a:rPr lang="en-US" sz="2000" i="1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= 0.3 km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sr</a:t>
            </a:r>
            <a:endParaRPr lang="en-US" sz="2000" dirty="0">
              <a:latin typeface="Arial" charset="0"/>
            </a:endParaRPr>
          </a:p>
          <a:p>
            <a:pPr lvl="2">
              <a:lnSpc>
                <a:spcPct val="90000"/>
              </a:lnSpc>
            </a:pPr>
            <a:r>
              <a:rPr lang="en-US" sz="2000" i="1" dirty="0" err="1">
                <a:latin typeface="Arial" charset="0"/>
              </a:rPr>
              <a:t>E</a:t>
            </a:r>
            <a:r>
              <a:rPr lang="en-US" sz="2000" i="1" baseline="-25000" dirty="0" err="1">
                <a:latin typeface="Arial" charset="0"/>
              </a:rPr>
              <a:t>max</a:t>
            </a:r>
            <a:r>
              <a:rPr lang="en-US" sz="2000" dirty="0">
                <a:latin typeface="Arial" charset="0"/>
              </a:rPr>
              <a:t> = </a:t>
            </a:r>
            <a:r>
              <a:rPr lang="en-US" sz="2000" dirty="0" err="1" smtClean="0">
                <a:latin typeface="Arial" charset="0"/>
              </a:rPr>
              <a:t>EeV</a:t>
            </a:r>
            <a:endParaRPr lang="en-US" sz="18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Arial" charset="0"/>
              </a:rPr>
              <a:t>IceTop</a:t>
            </a:r>
            <a:r>
              <a:rPr lang="en-US" sz="2000" dirty="0">
                <a:latin typeface="Arial" charset="0"/>
              </a:rPr>
              <a:t> only (</a:t>
            </a:r>
            <a:r>
              <a:rPr lang="en-US" sz="2000" dirty="0">
                <a:latin typeface="Arial" charset="0"/>
                <a:sym typeface="Symbol" pitchFamily="18" charset="2"/>
              </a:rPr>
              <a:t></a:t>
            </a:r>
            <a:r>
              <a:rPr lang="en-US" sz="2000" dirty="0">
                <a:latin typeface="Arial" charset="0"/>
              </a:rPr>
              <a:t> &lt; 60</a:t>
            </a:r>
            <a:r>
              <a:rPr lang="en-US" sz="2000" baseline="30000" dirty="0">
                <a:latin typeface="Arial" charset="0"/>
              </a:rPr>
              <a:t>o</a:t>
            </a:r>
            <a:r>
              <a:rPr lang="en-US" sz="2000" dirty="0" smtClean="0">
                <a:latin typeface="Arial" charset="0"/>
              </a:rPr>
              <a:t>)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   or in-ice trigger</a:t>
            </a:r>
            <a:endParaRPr lang="en-US" sz="2000" dirty="0">
              <a:latin typeface="Arial" charset="0"/>
            </a:endParaRPr>
          </a:p>
          <a:p>
            <a:pPr lvl="2">
              <a:lnSpc>
                <a:spcPct val="90000"/>
              </a:lnSpc>
            </a:pPr>
            <a:r>
              <a:rPr lang="en-US" sz="2000" i="1" dirty="0">
                <a:latin typeface="Arial" charset="0"/>
              </a:rPr>
              <a:t>A</a:t>
            </a:r>
            <a:r>
              <a:rPr lang="en-US" sz="2000" i="1" dirty="0">
                <a:latin typeface="Arial" charset="0"/>
                <a:sym typeface="Symbol" pitchFamily="18" charset="2"/>
              </a:rPr>
              <a:t></a:t>
            </a:r>
            <a:r>
              <a:rPr lang="en-US" sz="2000" i="1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= 3 km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sr</a:t>
            </a:r>
            <a:r>
              <a:rPr lang="en-US" sz="2000" dirty="0">
                <a:latin typeface="Arial" charset="0"/>
              </a:rPr>
              <a:t> </a:t>
            </a:r>
          </a:p>
          <a:p>
            <a:pPr lvl="2">
              <a:lnSpc>
                <a:spcPct val="90000"/>
              </a:lnSpc>
            </a:pPr>
            <a:r>
              <a:rPr lang="en-US" sz="2000" i="1" dirty="0" err="1">
                <a:latin typeface="Arial" charset="0"/>
              </a:rPr>
              <a:t>E</a:t>
            </a:r>
            <a:r>
              <a:rPr lang="en-US" sz="2000" i="1" baseline="-25000" dirty="0" err="1">
                <a:latin typeface="Arial" charset="0"/>
              </a:rPr>
              <a:t>max</a:t>
            </a:r>
            <a:r>
              <a:rPr lang="en-US" sz="2000" dirty="0">
                <a:latin typeface="Arial" charset="0"/>
              </a:rPr>
              <a:t> = 3 </a:t>
            </a:r>
            <a:r>
              <a:rPr lang="en-US" sz="2000" dirty="0" err="1">
                <a:latin typeface="Arial" charset="0"/>
              </a:rPr>
              <a:t>EeV</a:t>
            </a:r>
            <a:endParaRPr lang="en-US" sz="2000" dirty="0">
              <a:latin typeface="Arial" charset="0"/>
            </a:endParaRPr>
          </a:p>
          <a:p>
            <a:pPr lvl="2">
              <a:lnSpc>
                <a:spcPct val="90000"/>
              </a:lnSpc>
            </a:pPr>
            <a:endParaRPr lang="en-US" sz="800" dirty="0">
              <a:latin typeface="Arial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7468088" y="57912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sz="1400" b="1"/>
          </a:p>
        </p:txBody>
      </p:sp>
      <p:grpSp>
        <p:nvGrpSpPr>
          <p:cNvPr id="69638" name="Group 6"/>
          <p:cNvGrpSpPr>
            <a:grpSpLocks/>
          </p:cNvGrpSpPr>
          <p:nvPr/>
        </p:nvGrpSpPr>
        <p:grpSpPr bwMode="auto">
          <a:xfrm>
            <a:off x="4393517" y="1064435"/>
            <a:ext cx="4825682" cy="5454650"/>
            <a:chOff x="2749" y="624"/>
            <a:chExt cx="3030" cy="3436"/>
          </a:xfrm>
        </p:grpSpPr>
        <p:grpSp>
          <p:nvGrpSpPr>
            <p:cNvPr id="69639" name="Group 7"/>
            <p:cNvGrpSpPr>
              <a:grpSpLocks/>
            </p:cNvGrpSpPr>
            <p:nvPr/>
          </p:nvGrpSpPr>
          <p:grpSpPr bwMode="auto">
            <a:xfrm>
              <a:off x="3312" y="624"/>
              <a:ext cx="1668" cy="2631"/>
              <a:chOff x="3312" y="537"/>
              <a:chExt cx="1668" cy="2631"/>
            </a:xfrm>
          </p:grpSpPr>
          <p:grpSp>
            <p:nvGrpSpPr>
              <p:cNvPr id="69640" name="Group 8"/>
              <p:cNvGrpSpPr>
                <a:grpSpLocks/>
              </p:cNvGrpSpPr>
              <p:nvPr/>
            </p:nvGrpSpPr>
            <p:grpSpPr bwMode="auto">
              <a:xfrm>
                <a:off x="3456" y="816"/>
                <a:ext cx="1392" cy="2352"/>
                <a:chOff x="3456" y="816"/>
                <a:chExt cx="1392" cy="2352"/>
              </a:xfrm>
            </p:grpSpPr>
            <p:sp>
              <p:nvSpPr>
                <p:cNvPr id="69641" name="Rectangle 9"/>
                <p:cNvSpPr>
                  <a:spLocks noChangeArrowheads="1"/>
                </p:cNvSpPr>
                <p:nvPr/>
              </p:nvSpPr>
              <p:spPr bwMode="auto">
                <a:xfrm>
                  <a:off x="4704" y="816"/>
                  <a:ext cx="144" cy="2352"/>
                </a:xfrm>
                <a:prstGeom prst="rect">
                  <a:avLst/>
                </a:prstGeom>
                <a:solidFill>
                  <a:schemeClr val="bg2">
                    <a:alpha val="41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642" name="Rectangle 10"/>
                <p:cNvSpPr>
                  <a:spLocks noChangeArrowheads="1"/>
                </p:cNvSpPr>
                <p:nvPr/>
              </p:nvSpPr>
              <p:spPr bwMode="auto">
                <a:xfrm>
                  <a:off x="3456" y="816"/>
                  <a:ext cx="144" cy="2352"/>
                </a:xfrm>
                <a:prstGeom prst="rect">
                  <a:avLst/>
                </a:prstGeom>
                <a:solidFill>
                  <a:schemeClr val="bg2">
                    <a:alpha val="41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643" name="Line 11"/>
                <p:cNvSpPr>
                  <a:spLocks noChangeShapeType="1"/>
                </p:cNvSpPr>
                <p:nvPr/>
              </p:nvSpPr>
              <p:spPr bwMode="auto">
                <a:xfrm>
                  <a:off x="3552" y="912"/>
                  <a:ext cx="12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9644" name="Text Box 12"/>
              <p:cNvSpPr txBox="1">
                <a:spLocks noChangeArrowheads="1"/>
              </p:cNvSpPr>
              <p:nvPr/>
            </p:nvSpPr>
            <p:spPr bwMode="auto">
              <a:xfrm>
                <a:off x="3312" y="537"/>
                <a:ext cx="16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/>
                  <a:t>&lt; </a:t>
                </a:r>
                <a:r>
                  <a:rPr lang="en-US" b="1" dirty="0" err="1"/>
                  <a:t>PeV</a:t>
                </a:r>
                <a:r>
                  <a:rPr lang="en-US" b="1" dirty="0"/>
                  <a:t>                   </a:t>
                </a:r>
                <a:r>
                  <a:rPr lang="en-US" b="1" u="sng" dirty="0"/>
                  <a:t>&gt;</a:t>
                </a:r>
                <a:r>
                  <a:rPr lang="en-US" b="1" dirty="0"/>
                  <a:t> </a:t>
                </a:r>
                <a:r>
                  <a:rPr lang="en-US" b="1" dirty="0" err="1"/>
                  <a:t>EeV</a:t>
                </a:r>
                <a:endParaRPr lang="en-US" b="1" dirty="0"/>
              </a:p>
            </p:txBody>
          </p:sp>
        </p:grpSp>
        <p:sp>
          <p:nvSpPr>
            <p:cNvPr id="69645" name="Text Box 13"/>
            <p:cNvSpPr txBox="1">
              <a:spLocks noChangeArrowheads="1"/>
            </p:cNvSpPr>
            <p:nvPr/>
          </p:nvSpPr>
          <p:spPr bwMode="auto">
            <a:xfrm>
              <a:off x="2749" y="3600"/>
              <a:ext cx="178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 dirty="0"/>
                <a:t>Anchor to direct measurement of composition ~300 </a:t>
              </a:r>
              <a:r>
                <a:rPr lang="en-US" sz="1400" b="1" dirty="0" err="1"/>
                <a:t>TeV</a:t>
              </a:r>
              <a:endParaRPr lang="en-US" sz="1400" b="1" dirty="0"/>
            </a:p>
            <a:p>
              <a:pPr eaLnBrk="0" hangingPunct="0"/>
              <a:endParaRPr lang="en-US" sz="1400" b="1" dirty="0"/>
            </a:p>
          </p:txBody>
        </p:sp>
        <p:sp>
          <p:nvSpPr>
            <p:cNvPr id="69646" name="Text Box 14"/>
            <p:cNvSpPr txBox="1">
              <a:spLocks noChangeArrowheads="1"/>
            </p:cNvSpPr>
            <p:nvPr/>
          </p:nvSpPr>
          <p:spPr bwMode="auto">
            <a:xfrm>
              <a:off x="4473" y="3600"/>
              <a:ext cx="130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 dirty="0"/>
                <a:t>Look for transition to extra-galactic  &lt; </a:t>
              </a:r>
              <a:r>
                <a:rPr lang="en-US" sz="1400" b="1" dirty="0" err="1"/>
                <a:t>EeV</a:t>
              </a:r>
              <a:r>
                <a:rPr lang="en-US" sz="1400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614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ICRC2011\Paper\IT_Talk\Pictures and Material\spectrum_overlay_other_experiment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r="7713"/>
          <a:stretch/>
        </p:blipFill>
        <p:spPr bwMode="auto">
          <a:xfrm>
            <a:off x="5058921" y="741363"/>
            <a:ext cx="3872630" cy="27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Mumbai, 8/26/2011 Lepton-Photon 2011</a:t>
            </a:r>
            <a:endParaRPr lang="de-DE" smtClean="0"/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mtClean="0"/>
              <a:t>Tom Gaisser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485ED1A-904D-4455-B7FF-BF19DF28DA52}" type="slidenum">
              <a:rPr lang="de-DE" smtClean="0"/>
              <a:pPr eaLnBrk="1" hangingPunct="1"/>
              <a:t>13</a:t>
            </a:fld>
            <a:endParaRPr lang="de-DE" smtClean="0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295275"/>
            <a:ext cx="7807325" cy="481013"/>
          </a:xfrm>
        </p:spPr>
        <p:txBody>
          <a:bodyPr/>
          <a:lstStyle/>
          <a:p>
            <a:pPr eaLnBrk="1" hangingPunct="1"/>
            <a:r>
              <a:rPr lang="de-DE" sz="3200" dirty="0" err="1" smtClean="0">
                <a:solidFill>
                  <a:schemeClr val="accent2"/>
                </a:solidFill>
              </a:rPr>
              <a:t>IceTop</a:t>
            </a:r>
            <a:r>
              <a:rPr lang="de-DE" sz="3200" dirty="0" smtClean="0">
                <a:solidFill>
                  <a:schemeClr val="accent2"/>
                </a:solidFill>
              </a:rPr>
              <a:t> – </a:t>
            </a:r>
            <a:r>
              <a:rPr lang="de-DE" sz="3200" dirty="0" err="1" smtClean="0">
                <a:solidFill>
                  <a:schemeClr val="accent2"/>
                </a:solidFill>
              </a:rPr>
              <a:t>InIce</a:t>
            </a:r>
            <a:r>
              <a:rPr lang="de-DE" sz="3200" dirty="0" smtClean="0">
                <a:solidFill>
                  <a:schemeClr val="accent2"/>
                </a:solidFill>
              </a:rPr>
              <a:t> </a:t>
            </a:r>
            <a:r>
              <a:rPr lang="de-DE" sz="3200" dirty="0" err="1" smtClean="0">
                <a:solidFill>
                  <a:schemeClr val="accent2"/>
                </a:solidFill>
              </a:rPr>
              <a:t>Coincidences</a:t>
            </a:r>
            <a:r>
              <a:rPr lang="de-DE" sz="3200" dirty="0" smtClean="0">
                <a:solidFill>
                  <a:schemeClr val="accent2"/>
                </a:solidFill>
              </a:rPr>
              <a:t> IC 40</a:t>
            </a:r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2270125" y="741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191802"/>
            <a:ext cx="4249187" cy="3809431"/>
            <a:chOff x="0" y="908050"/>
            <a:chExt cx="4733925" cy="4376738"/>
          </a:xfrm>
        </p:grpSpPr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" r="3291" b="1363"/>
            <a:stretch>
              <a:fillRect/>
            </a:stretch>
          </p:blipFill>
          <p:spPr bwMode="auto">
            <a:xfrm>
              <a:off x="0" y="908050"/>
              <a:ext cx="4733925" cy="4376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33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37523" y="4967487"/>
              <a:ext cx="1199367" cy="307777"/>
            </a:xfrm>
            <a:custGeom>
              <a:avLst/>
              <a:gdLst>
                <a:gd name="connsiteX0" fmla="*/ 0 w 1130438"/>
                <a:gd name="connsiteY0" fmla="*/ 0 h 307777"/>
                <a:gd name="connsiteX1" fmla="*/ 1130438 w 1130438"/>
                <a:gd name="connsiteY1" fmla="*/ 0 h 307777"/>
                <a:gd name="connsiteX2" fmla="*/ 1130438 w 1130438"/>
                <a:gd name="connsiteY2" fmla="*/ 307777 h 307777"/>
                <a:gd name="connsiteX3" fmla="*/ 0 w 1130438"/>
                <a:gd name="connsiteY3" fmla="*/ 307777 h 307777"/>
                <a:gd name="connsiteX4" fmla="*/ 0 w 1130438"/>
                <a:gd name="connsiteY4" fmla="*/ 0 h 307777"/>
                <a:gd name="connsiteX0" fmla="*/ 0 w 1130438"/>
                <a:gd name="connsiteY0" fmla="*/ 0 h 336960"/>
                <a:gd name="connsiteX1" fmla="*/ 1130438 w 1130438"/>
                <a:gd name="connsiteY1" fmla="*/ 0 h 336960"/>
                <a:gd name="connsiteX2" fmla="*/ 1130438 w 1130438"/>
                <a:gd name="connsiteY2" fmla="*/ 336960 h 336960"/>
                <a:gd name="connsiteX3" fmla="*/ 0 w 1130438"/>
                <a:gd name="connsiteY3" fmla="*/ 307777 h 336960"/>
                <a:gd name="connsiteX4" fmla="*/ 0 w 1130438"/>
                <a:gd name="connsiteY4" fmla="*/ 0 h 336960"/>
                <a:gd name="connsiteX0" fmla="*/ 0 w 1130438"/>
                <a:gd name="connsiteY0" fmla="*/ 0 h 346688"/>
                <a:gd name="connsiteX1" fmla="*/ 1130438 w 1130438"/>
                <a:gd name="connsiteY1" fmla="*/ 0 h 346688"/>
                <a:gd name="connsiteX2" fmla="*/ 1130438 w 1130438"/>
                <a:gd name="connsiteY2" fmla="*/ 336960 h 346688"/>
                <a:gd name="connsiteX3" fmla="*/ 0 w 1130438"/>
                <a:gd name="connsiteY3" fmla="*/ 346688 h 346688"/>
                <a:gd name="connsiteX4" fmla="*/ 0 w 1130438"/>
                <a:gd name="connsiteY4" fmla="*/ 0 h 34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438" h="346688">
                  <a:moveTo>
                    <a:pt x="0" y="0"/>
                  </a:moveTo>
                  <a:lnTo>
                    <a:pt x="1130438" y="0"/>
                  </a:lnTo>
                  <a:lnTo>
                    <a:pt x="1130438" y="336960"/>
                  </a:lnTo>
                  <a:lnTo>
                    <a:pt x="0" y="3466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shower size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434512" y="3285048"/>
              <a:ext cx="131799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400" b="1" dirty="0" smtClean="0">
                  <a:solidFill>
                    <a:schemeClr val="accent2"/>
                  </a:solidFill>
                </a:rPr>
                <a:t>μ</a:t>
              </a:r>
              <a:r>
                <a:rPr lang="en-US" sz="1400" b="1" dirty="0" smtClean="0">
                  <a:solidFill>
                    <a:schemeClr val="accent2"/>
                  </a:solidFill>
                </a:rPr>
                <a:t> bundle size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685474">
              <a:off x="2933087" y="4073187"/>
              <a:ext cx="750526" cy="307777"/>
            </a:xfrm>
            <a:custGeom>
              <a:avLst/>
              <a:gdLst>
                <a:gd name="connsiteX0" fmla="*/ 0 w 1130438"/>
                <a:gd name="connsiteY0" fmla="*/ 0 h 307777"/>
                <a:gd name="connsiteX1" fmla="*/ 1130438 w 1130438"/>
                <a:gd name="connsiteY1" fmla="*/ 0 h 307777"/>
                <a:gd name="connsiteX2" fmla="*/ 1130438 w 1130438"/>
                <a:gd name="connsiteY2" fmla="*/ 307777 h 307777"/>
                <a:gd name="connsiteX3" fmla="*/ 0 w 1130438"/>
                <a:gd name="connsiteY3" fmla="*/ 307777 h 307777"/>
                <a:gd name="connsiteX4" fmla="*/ 0 w 1130438"/>
                <a:gd name="connsiteY4" fmla="*/ 0 h 307777"/>
                <a:gd name="connsiteX0" fmla="*/ 0 w 1130438"/>
                <a:gd name="connsiteY0" fmla="*/ 0 h 336960"/>
                <a:gd name="connsiteX1" fmla="*/ 1130438 w 1130438"/>
                <a:gd name="connsiteY1" fmla="*/ 0 h 336960"/>
                <a:gd name="connsiteX2" fmla="*/ 1130438 w 1130438"/>
                <a:gd name="connsiteY2" fmla="*/ 336960 h 336960"/>
                <a:gd name="connsiteX3" fmla="*/ 0 w 1130438"/>
                <a:gd name="connsiteY3" fmla="*/ 307777 h 336960"/>
                <a:gd name="connsiteX4" fmla="*/ 0 w 1130438"/>
                <a:gd name="connsiteY4" fmla="*/ 0 h 336960"/>
                <a:gd name="connsiteX0" fmla="*/ 0 w 1130438"/>
                <a:gd name="connsiteY0" fmla="*/ 0 h 346688"/>
                <a:gd name="connsiteX1" fmla="*/ 1130438 w 1130438"/>
                <a:gd name="connsiteY1" fmla="*/ 0 h 346688"/>
                <a:gd name="connsiteX2" fmla="*/ 1130438 w 1130438"/>
                <a:gd name="connsiteY2" fmla="*/ 336960 h 346688"/>
                <a:gd name="connsiteX3" fmla="*/ 0 w 1130438"/>
                <a:gd name="connsiteY3" fmla="*/ 346688 h 346688"/>
                <a:gd name="connsiteX4" fmla="*/ 0 w 1130438"/>
                <a:gd name="connsiteY4" fmla="*/ 0 h 34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438" h="346688">
                  <a:moveTo>
                    <a:pt x="0" y="0"/>
                  </a:moveTo>
                  <a:lnTo>
                    <a:pt x="1130438" y="0"/>
                  </a:lnTo>
                  <a:lnTo>
                    <a:pt x="1130438" y="336960"/>
                  </a:lnTo>
                  <a:lnTo>
                    <a:pt x="0" y="3466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proton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9685474">
              <a:off x="1370869" y="1710447"/>
              <a:ext cx="522900" cy="307777"/>
            </a:xfrm>
            <a:custGeom>
              <a:avLst/>
              <a:gdLst>
                <a:gd name="connsiteX0" fmla="*/ 0 w 1130438"/>
                <a:gd name="connsiteY0" fmla="*/ 0 h 307777"/>
                <a:gd name="connsiteX1" fmla="*/ 1130438 w 1130438"/>
                <a:gd name="connsiteY1" fmla="*/ 0 h 307777"/>
                <a:gd name="connsiteX2" fmla="*/ 1130438 w 1130438"/>
                <a:gd name="connsiteY2" fmla="*/ 307777 h 307777"/>
                <a:gd name="connsiteX3" fmla="*/ 0 w 1130438"/>
                <a:gd name="connsiteY3" fmla="*/ 307777 h 307777"/>
                <a:gd name="connsiteX4" fmla="*/ 0 w 1130438"/>
                <a:gd name="connsiteY4" fmla="*/ 0 h 307777"/>
                <a:gd name="connsiteX0" fmla="*/ 0 w 1130438"/>
                <a:gd name="connsiteY0" fmla="*/ 0 h 336960"/>
                <a:gd name="connsiteX1" fmla="*/ 1130438 w 1130438"/>
                <a:gd name="connsiteY1" fmla="*/ 0 h 336960"/>
                <a:gd name="connsiteX2" fmla="*/ 1130438 w 1130438"/>
                <a:gd name="connsiteY2" fmla="*/ 336960 h 336960"/>
                <a:gd name="connsiteX3" fmla="*/ 0 w 1130438"/>
                <a:gd name="connsiteY3" fmla="*/ 307777 h 336960"/>
                <a:gd name="connsiteX4" fmla="*/ 0 w 1130438"/>
                <a:gd name="connsiteY4" fmla="*/ 0 h 336960"/>
                <a:gd name="connsiteX0" fmla="*/ 0 w 1130438"/>
                <a:gd name="connsiteY0" fmla="*/ 0 h 346688"/>
                <a:gd name="connsiteX1" fmla="*/ 1130438 w 1130438"/>
                <a:gd name="connsiteY1" fmla="*/ 0 h 346688"/>
                <a:gd name="connsiteX2" fmla="*/ 1130438 w 1130438"/>
                <a:gd name="connsiteY2" fmla="*/ 336960 h 346688"/>
                <a:gd name="connsiteX3" fmla="*/ 0 w 1130438"/>
                <a:gd name="connsiteY3" fmla="*/ 346688 h 346688"/>
                <a:gd name="connsiteX4" fmla="*/ 0 w 1130438"/>
                <a:gd name="connsiteY4" fmla="*/ 0 h 34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438" h="346688">
                  <a:moveTo>
                    <a:pt x="0" y="0"/>
                  </a:moveTo>
                  <a:lnTo>
                    <a:pt x="1130438" y="0"/>
                  </a:lnTo>
                  <a:lnTo>
                    <a:pt x="1130438" y="336960"/>
                  </a:lnTo>
                  <a:lnTo>
                    <a:pt x="0" y="3466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iron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1721796" y="1984443"/>
              <a:ext cx="136187" cy="24319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2986392" y="3686783"/>
              <a:ext cx="199416" cy="4111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Box 7"/>
          <p:cNvSpPr txBox="1"/>
          <p:nvPr/>
        </p:nvSpPr>
        <p:spPr>
          <a:xfrm>
            <a:off x="2184564" y="5172612"/>
            <a:ext cx="278794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unfolding: energy &amp; mass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 bwMode="auto">
          <a:xfrm>
            <a:off x="2286000" y="769983"/>
            <a:ext cx="2724909" cy="373017"/>
          </a:xfrm>
          <a:prstGeom prst="round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ICRC paper #923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r="7049"/>
          <a:stretch/>
        </p:blipFill>
        <p:spPr>
          <a:xfrm>
            <a:off x="5151382" y="3480318"/>
            <a:ext cx="3274161" cy="3095713"/>
          </a:xfrm>
          <a:prstGeom prst="rect">
            <a:avLst/>
          </a:prstGeom>
        </p:spPr>
      </p:pic>
      <p:sp>
        <p:nvSpPr>
          <p:cNvPr id="30733" name="AutoShape 10"/>
          <p:cNvSpPr>
            <a:spLocks noChangeArrowheads="1"/>
          </p:cNvSpPr>
          <p:nvPr/>
        </p:nvSpPr>
        <p:spPr bwMode="auto">
          <a:xfrm>
            <a:off x="5192573" y="3572976"/>
            <a:ext cx="2065337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000" dirty="0">
                <a:solidFill>
                  <a:schemeClr val="accent2"/>
                </a:solidFill>
              </a:rPr>
              <a:t>preliminary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 bwMode="auto">
          <a:xfrm flipV="1">
            <a:off x="3578536" y="2986952"/>
            <a:ext cx="1572846" cy="2185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>
            <a:stCxn id="8" idx="3"/>
          </p:cNvCxnSpPr>
          <p:nvPr/>
        </p:nvCxnSpPr>
        <p:spPr bwMode="auto">
          <a:xfrm>
            <a:off x="4972507" y="5357278"/>
            <a:ext cx="44013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5192573" y="911047"/>
            <a:ext cx="2065337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2000" dirty="0">
                <a:solidFill>
                  <a:schemeClr val="accent2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329813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9D52-7F74-6C41-BABB-CE5344A7A84E}" type="slidenum">
              <a:rPr lang="en-US"/>
              <a:pPr/>
              <a:t>14</a:t>
            </a:fld>
            <a:endParaRPr lang="en-US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Muons</a:t>
            </a:r>
            <a:r>
              <a:rPr lang="en-US" dirty="0" smtClean="0"/>
              <a:t> underground</a:t>
            </a:r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44958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 smtClean="0"/>
              <a:t>Muons</a:t>
            </a:r>
            <a:r>
              <a:rPr lang="en-US" dirty="0" smtClean="0"/>
              <a:t> enter detector from all directions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At 2 km in water downward </a:t>
            </a:r>
            <a:r>
              <a:rPr lang="en-US" dirty="0" err="1" smtClean="0"/>
              <a:t>muons</a:t>
            </a:r>
            <a:r>
              <a:rPr lang="en-US" dirty="0" smtClean="0"/>
              <a:t> are 10</a:t>
            </a:r>
            <a:r>
              <a:rPr lang="en-US" baseline="30000" dirty="0" smtClean="0"/>
              <a:t>6</a:t>
            </a:r>
            <a:r>
              <a:rPr lang="en-US" dirty="0" smtClean="0"/>
              <a:t> x upward rate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Analysis must distinguish true upward events from </a:t>
            </a:r>
            <a:r>
              <a:rPr lang="en-US" dirty="0" err="1" smtClean="0"/>
              <a:t>misreconstructed</a:t>
            </a:r>
            <a:r>
              <a:rPr lang="en-US" dirty="0" smtClean="0"/>
              <a:t> atmospheric </a:t>
            </a:r>
            <a:r>
              <a:rPr lang="en-US" dirty="0" err="1" smtClean="0"/>
              <a:t>muons</a:t>
            </a: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108548" name="Picture 3" descr="mfratio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4958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4953000" y="4891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5013325" y="4151313"/>
            <a:ext cx="39782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All-sky plot of muons in IceCube-22 from 2007 (P. Berghaus, IceCube, ISVHECRI-2008 arxiv.org/abs/0902.0021)</a:t>
            </a:r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5486400" y="2855913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Upward </a:t>
            </a:r>
          </a:p>
          <a:p>
            <a:r>
              <a:rPr lang="en-US"/>
              <a:t> </a:t>
            </a:r>
            <a:r>
              <a:rPr lang="en-US">
                <a:latin typeface="Symbol" charset="0"/>
              </a:rPr>
              <a:t>n</a:t>
            </a:r>
            <a:r>
              <a:rPr lang="en-US" baseline="-25000">
                <a:latin typeface="Symbol" charset="0"/>
              </a:rPr>
              <a:t>m</a:t>
            </a:r>
            <a:r>
              <a:rPr lang="en-US"/>
              <a:t> </a:t>
            </a:r>
            <a:r>
              <a:rPr lang="en-US">
                <a:sym typeface="Wingdings" charset="0"/>
              </a:rPr>
              <a:t> </a:t>
            </a:r>
            <a:r>
              <a:rPr lang="en-US">
                <a:latin typeface="Symbol" charset="0"/>
                <a:sym typeface="Wingdings" charset="0"/>
              </a:rPr>
              <a:t>m</a:t>
            </a:r>
            <a:endParaRPr lang="en-US">
              <a:latin typeface="Symbol" charset="0"/>
            </a:endParaRP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7527925" y="2855913"/>
            <a:ext cx="1387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Downward atmos. </a:t>
            </a:r>
            <a:r>
              <a:rPr lang="en-US">
                <a:latin typeface="Symbol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3275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CD77-D9A1-2F45-AB2A-031961082979}" type="slidenum">
              <a:rPr lang="en-US"/>
              <a:pPr/>
              <a:t>15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315200" cy="914400"/>
          </a:xfrm>
        </p:spPr>
        <p:txBody>
          <a:bodyPr/>
          <a:lstStyle/>
          <a:p>
            <a:r>
              <a:rPr lang="en-US" dirty="0"/>
              <a:t>Detecting </a:t>
            </a:r>
            <a:r>
              <a:rPr lang="en-US" dirty="0" err="1" smtClean="0"/>
              <a:t>muon</a:t>
            </a:r>
            <a:r>
              <a:rPr lang="en-US" dirty="0" smtClean="0"/>
              <a:t> neutrinos</a:t>
            </a: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229600" cy="4525963"/>
          </a:xfrm>
        </p:spPr>
        <p:txBody>
          <a:bodyPr/>
          <a:lstStyle/>
          <a:p>
            <a:pPr>
              <a:spcBef>
                <a:spcPct val="5000"/>
              </a:spcBef>
            </a:pPr>
            <a:r>
              <a:rPr lang="en-US" dirty="0"/>
              <a:t>Rate = Neutrino flux</a:t>
            </a:r>
          </a:p>
          <a:p>
            <a:pPr lvl="1">
              <a:spcBef>
                <a:spcPct val="5000"/>
              </a:spcBef>
              <a:buFontTx/>
              <a:buNone/>
            </a:pPr>
            <a:r>
              <a:rPr lang="en-US" dirty="0"/>
              <a:t>x Absorption in Earth</a:t>
            </a:r>
          </a:p>
          <a:p>
            <a:pPr lvl="1">
              <a:spcBef>
                <a:spcPct val="5000"/>
              </a:spcBef>
              <a:buFontTx/>
              <a:buNone/>
            </a:pPr>
            <a:r>
              <a:rPr lang="en-US" dirty="0"/>
              <a:t> x Neutrino cross section</a:t>
            </a:r>
          </a:p>
          <a:p>
            <a:pPr lvl="1">
              <a:spcBef>
                <a:spcPct val="5000"/>
              </a:spcBef>
              <a:buFontTx/>
              <a:buNone/>
            </a:pPr>
            <a:r>
              <a:rPr lang="en-US" dirty="0"/>
              <a:t> x Size of detector</a:t>
            </a:r>
          </a:p>
          <a:p>
            <a:pPr lvl="1">
              <a:spcBef>
                <a:spcPct val="5000"/>
              </a:spcBef>
              <a:buFontTx/>
              <a:buNone/>
            </a:pPr>
            <a:r>
              <a:rPr lang="en-US" dirty="0"/>
              <a:t> x Range of </a:t>
            </a:r>
            <a:r>
              <a:rPr lang="en-US" dirty="0" err="1"/>
              <a:t>muon</a:t>
            </a:r>
            <a:r>
              <a:rPr lang="en-US" dirty="0"/>
              <a:t> (for </a:t>
            </a:r>
            <a:r>
              <a:rPr lang="en-US" dirty="0">
                <a:latin typeface="Symbol" charset="0"/>
              </a:rPr>
              <a:t>n</a:t>
            </a:r>
            <a:r>
              <a:rPr lang="en-US" baseline="-25000" dirty="0">
                <a:latin typeface="Symbol" charset="0"/>
              </a:rPr>
              <a:t>m</a:t>
            </a:r>
            <a:r>
              <a:rPr lang="en-US" dirty="0"/>
              <a:t>)</a:t>
            </a:r>
          </a:p>
          <a:p>
            <a:pPr>
              <a:spcBef>
                <a:spcPct val="10000"/>
              </a:spcBef>
            </a:pPr>
            <a:r>
              <a:rPr lang="en-US" dirty="0"/>
              <a:t>Range favors </a:t>
            </a:r>
            <a:r>
              <a:rPr lang="en-US" dirty="0">
                <a:latin typeface="Symbol" charset="0"/>
              </a:rPr>
              <a:t>n</a:t>
            </a:r>
            <a:r>
              <a:rPr lang="en-US" baseline="-25000" dirty="0">
                <a:latin typeface="Symbol" charset="0"/>
              </a:rPr>
              <a:t>m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~4 to 15 </a:t>
            </a:r>
            <a:r>
              <a:rPr lang="en-US" dirty="0" err="1"/>
              <a:t>km.w.e</a:t>
            </a:r>
            <a:r>
              <a:rPr lang="en-US" dirty="0"/>
              <a:t>. for</a:t>
            </a:r>
          </a:p>
          <a:p>
            <a:pPr lvl="1">
              <a:spcBef>
                <a:spcPct val="10000"/>
              </a:spcBef>
              <a:buFontTx/>
              <a:buNone/>
            </a:pPr>
            <a:r>
              <a:rPr lang="en-US" dirty="0"/>
              <a:t>E</a:t>
            </a:r>
            <a:r>
              <a:rPr lang="en-US" baseline="-25000" dirty="0">
                <a:latin typeface="Symbol" charset="0"/>
              </a:rPr>
              <a:t>n</a:t>
            </a:r>
            <a:r>
              <a:rPr lang="en-US" dirty="0"/>
              <a:t> ~ 10 to 1000 </a:t>
            </a:r>
            <a:r>
              <a:rPr lang="en-US" dirty="0" err="1"/>
              <a:t>TeV</a:t>
            </a:r>
            <a:endParaRPr lang="en-US" dirty="0"/>
          </a:p>
          <a:p>
            <a:pPr lvl="1">
              <a:spcBef>
                <a:spcPct val="10000"/>
              </a:spcBef>
            </a:pP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5" t="43500" r="9628" b="5423"/>
          <a:stretch/>
        </p:blipFill>
        <p:spPr bwMode="auto">
          <a:xfrm>
            <a:off x="5383001" y="990600"/>
            <a:ext cx="3760999" cy="395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 rot="16200000">
            <a:off x="4636343" y="2483710"/>
            <a:ext cx="100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baseline="-26000" dirty="0" err="1" smtClean="0">
                <a:solidFill>
                  <a:schemeClr val="bg2">
                    <a:lumMod val="50000"/>
                  </a:schemeClr>
                </a:solidFill>
              </a:rPr>
              <a:t>eff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(m</a:t>
            </a:r>
            <a:r>
              <a:rPr lang="en-US" baseline="30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4953000"/>
            <a:ext cx="7086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Earth becomes opaque  to </a:t>
            </a:r>
            <a:r>
              <a:rPr lang="en-US" sz="2400" dirty="0" smtClean="0">
                <a:latin typeface="Symbol" charset="2"/>
                <a:cs typeface="Symbol" charset="2"/>
              </a:rPr>
              <a:t>n,</a:t>
            </a:r>
            <a:r>
              <a:rPr lang="en-US" sz="2400" dirty="0" smtClean="0"/>
              <a:t> first for vertically upward (~30 </a:t>
            </a:r>
            <a:r>
              <a:rPr lang="en-US" sz="2400" dirty="0" err="1" smtClean="0"/>
              <a:t>TeV</a:t>
            </a:r>
            <a:r>
              <a:rPr lang="en-US" sz="2400" dirty="0" smtClean="0"/>
              <a:t>) then for more horizontal (~</a:t>
            </a:r>
            <a:r>
              <a:rPr lang="en-US" sz="2400" dirty="0" err="1" smtClean="0"/>
              <a:t>PeV</a:t>
            </a:r>
            <a:r>
              <a:rPr lang="en-US" sz="2400" dirty="0" smtClean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62547" y="4724400"/>
            <a:ext cx="11384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>
                <a:sym typeface="Symbol" pitchFamily="18" charset="2"/>
              </a:rPr>
              <a:t></a:t>
            </a:r>
            <a:r>
              <a:rPr lang="en-US" dirty="0" smtClean="0">
                <a:sym typeface="Symbol" pitchFamily="18" charset="2"/>
              </a:rPr>
              <a:t> (</a:t>
            </a:r>
            <a:r>
              <a:rPr lang="en-US" dirty="0" err="1" smtClean="0">
                <a:sym typeface="Symbol" pitchFamily="18" charset="2"/>
              </a:rPr>
              <a:t>GeV</a:t>
            </a:r>
            <a:r>
              <a:rPr lang="en-US" dirty="0" smtClean="0">
                <a:sym typeface="Symbol" pitchFamily="18" charset="2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2007_1_1_1200_MSG1_16_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0200" y="914401"/>
            <a:ext cx="3200400" cy="3200400"/>
          </a:xfrm>
          <a:prstGeom prst="rect">
            <a:avLst/>
          </a:prstGeom>
        </p:spPr>
      </p:pic>
      <p:sp>
        <p:nvSpPr>
          <p:cNvPr id="2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58FB-9B2D-C442-BB0E-BDA4DB14601E}" type="slidenum">
              <a:rPr lang="en-US"/>
              <a:pPr/>
              <a:t>16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6553200" cy="1066800"/>
          </a:xfrm>
        </p:spPr>
        <p:txBody>
          <a:bodyPr/>
          <a:lstStyle/>
          <a:p>
            <a:r>
              <a:rPr lang="en-US" sz="4000" dirty="0" smtClean="0"/>
              <a:t>Upward </a:t>
            </a:r>
            <a:r>
              <a:rPr lang="en-US" sz="4000" dirty="0" smtClean="0">
                <a:latin typeface="Symbol" charset="0"/>
              </a:rPr>
              <a:t>n</a:t>
            </a:r>
            <a:r>
              <a:rPr lang="en-US" sz="4000" baseline="-25000" dirty="0" smtClean="0">
                <a:latin typeface="Symbol" charset="0"/>
              </a:rPr>
              <a:t>m</a:t>
            </a:r>
            <a:r>
              <a:rPr lang="en-US" sz="4000" dirty="0" smtClean="0"/>
              <a:t> </a:t>
            </a:r>
            <a:r>
              <a:rPr lang="en-US" sz="4000" dirty="0"/>
              <a:t>in </a:t>
            </a:r>
            <a:r>
              <a:rPr lang="en-US" sz="4000" dirty="0" err="1"/>
              <a:t>IceCube</a:t>
            </a:r>
            <a:endParaRPr lang="en-US" sz="4000" dirty="0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6950074" y="900112"/>
            <a:ext cx="1889126" cy="2909888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5257800" y="900112"/>
            <a:ext cx="1692275" cy="2986087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6950075" y="900113"/>
            <a:ext cx="1828800" cy="10668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121275" y="900113"/>
            <a:ext cx="1828800" cy="11430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5045075" y="900113"/>
            <a:ext cx="3886200" cy="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2073275" y="1057275"/>
            <a:ext cx="31213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Zone </a:t>
            </a:r>
            <a:r>
              <a:rPr lang="en-US" dirty="0" smtClean="0"/>
              <a:t>1 </a:t>
            </a:r>
            <a:r>
              <a:rPr lang="en-US" b="1" dirty="0" smtClean="0">
                <a:latin typeface="SchoolHouse Cursive B"/>
                <a:cs typeface="SchoolHouse Cursive B"/>
              </a:rPr>
              <a:t>l</a:t>
            </a:r>
            <a:r>
              <a:rPr lang="en-US" dirty="0" smtClean="0"/>
              <a:t>: </a:t>
            </a:r>
            <a:r>
              <a:rPr lang="en-US" dirty="0"/>
              <a:t>-30 to -90 ; 3.14 </a:t>
            </a:r>
            <a:r>
              <a:rPr lang="en-US" dirty="0" err="1"/>
              <a:t>sr</a:t>
            </a:r>
            <a:endParaRPr lang="en-US" dirty="0"/>
          </a:p>
          <a:p>
            <a:r>
              <a:rPr lang="en-US" dirty="0"/>
              <a:t>Zenith: 90 &lt; </a:t>
            </a:r>
            <a:r>
              <a:rPr lang="en-US" dirty="0">
                <a:latin typeface="Symbol" charset="0"/>
              </a:rPr>
              <a:t>q</a:t>
            </a:r>
            <a:r>
              <a:rPr lang="en-US" dirty="0"/>
              <a:t> &lt; 120</a:t>
            </a:r>
            <a:r>
              <a:rPr lang="en-US" baseline="30000" dirty="0"/>
              <a:t>o</a:t>
            </a:r>
          </a:p>
          <a:p>
            <a:r>
              <a:rPr lang="en-US" dirty="0"/>
              <a:t>(40% of Zone 1 is over the</a:t>
            </a:r>
          </a:p>
          <a:p>
            <a:r>
              <a:rPr lang="en-US" dirty="0"/>
              <a:t>Antarctic continent)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1981200" y="2389188"/>
            <a:ext cx="31626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Zone 2, </a:t>
            </a:r>
            <a:r>
              <a:rPr lang="en-US" b="1" dirty="0">
                <a:latin typeface="SchoolHouse Cursive B"/>
                <a:cs typeface="SchoolHouse Cursive B"/>
              </a:rPr>
              <a:t>l</a:t>
            </a:r>
            <a:r>
              <a:rPr lang="en-US" dirty="0" smtClean="0"/>
              <a:t>: </a:t>
            </a:r>
            <a:r>
              <a:rPr lang="en-US" dirty="0"/>
              <a:t>-30 to +30; 2.30 </a:t>
            </a:r>
            <a:r>
              <a:rPr lang="en-US" dirty="0" err="1"/>
              <a:t>sr</a:t>
            </a:r>
            <a:endParaRPr lang="en-US" dirty="0"/>
          </a:p>
          <a:p>
            <a:r>
              <a:rPr lang="en-US" dirty="0"/>
              <a:t>Zenith 120 &lt; </a:t>
            </a:r>
            <a:r>
              <a:rPr lang="en-US" dirty="0">
                <a:latin typeface="Symbol" charset="0"/>
              </a:rPr>
              <a:t>q</a:t>
            </a:r>
            <a:r>
              <a:rPr lang="en-US" dirty="0"/>
              <a:t> &lt; 150</a:t>
            </a:r>
            <a:r>
              <a:rPr lang="en-US" baseline="30000" dirty="0"/>
              <a:t>o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5349875" y="4105275"/>
            <a:ext cx="32880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Zone 3, </a:t>
            </a:r>
            <a:r>
              <a:rPr lang="en-US" b="1" dirty="0">
                <a:latin typeface="SchoolHouse Cursive B"/>
                <a:cs typeface="SchoolHouse Cursive B"/>
              </a:rPr>
              <a:t>l</a:t>
            </a:r>
            <a:r>
              <a:rPr lang="en-US" dirty="0" smtClean="0"/>
              <a:t>: </a:t>
            </a:r>
            <a:r>
              <a:rPr lang="en-US" dirty="0"/>
              <a:t>+30 to +90,  0.84 </a:t>
            </a:r>
            <a:r>
              <a:rPr lang="en-US" dirty="0" err="1"/>
              <a:t>sr</a:t>
            </a:r>
            <a:endParaRPr lang="en-US" dirty="0"/>
          </a:p>
          <a:p>
            <a:r>
              <a:rPr lang="en-US" dirty="0"/>
              <a:t>Zenith: 150 &lt; </a:t>
            </a:r>
            <a:r>
              <a:rPr lang="en-US" dirty="0">
                <a:latin typeface="Symbol" charset="0"/>
              </a:rPr>
              <a:t>q</a:t>
            </a:r>
            <a:r>
              <a:rPr lang="en-US" dirty="0"/>
              <a:t> &lt; 180</a:t>
            </a:r>
            <a:r>
              <a:rPr lang="en-US" baseline="30000" dirty="0"/>
              <a:t>o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6705600" y="457200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S.P.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365125" y="3962400"/>
            <a:ext cx="29876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Note: 43% of Zone 1 is in declination -65</a:t>
            </a:r>
            <a:r>
              <a:rPr lang="en-US" baseline="30000"/>
              <a:t>o</a:t>
            </a:r>
            <a:r>
              <a:rPr lang="en-US"/>
              <a:t> &lt; </a:t>
            </a:r>
            <a:r>
              <a:rPr lang="en-US">
                <a:latin typeface="Symbol" charset="0"/>
              </a:rPr>
              <a:t>d</a:t>
            </a:r>
            <a:r>
              <a:rPr lang="en-US"/>
              <a:t> &lt; -90</a:t>
            </a:r>
            <a:r>
              <a:rPr lang="en-US" baseline="30000"/>
              <a:t>o</a:t>
            </a:r>
            <a:r>
              <a:rPr lang="en-US"/>
              <a:t> --over Antarctica.  Contains</a:t>
            </a:r>
          </a:p>
          <a:p>
            <a:r>
              <a:rPr lang="en-US"/>
              <a:t>~25% of IceCube </a:t>
            </a:r>
            <a:r>
              <a:rPr lang="en-US">
                <a:latin typeface="Symbol" charset="0"/>
              </a:rPr>
              <a:t>n</a:t>
            </a:r>
            <a:r>
              <a:rPr lang="en-US" baseline="-25000">
                <a:latin typeface="Symbol" charset="0"/>
              </a:rPr>
              <a:t>m</a:t>
            </a:r>
            <a:r>
              <a:rPr lang="en-US"/>
              <a:t>.</a:t>
            </a:r>
          </a:p>
          <a:p>
            <a:r>
              <a:rPr lang="en-US"/>
              <a:t>Seasonal temperature like</a:t>
            </a:r>
          </a:p>
          <a:p>
            <a:r>
              <a:rPr lang="en-US"/>
              <a:t>South Pole: </a:t>
            </a:r>
            <a:r>
              <a:rPr lang="en-US">
                <a:latin typeface="Symbol" charset="0"/>
              </a:rPr>
              <a:t>d</a:t>
            </a:r>
            <a:r>
              <a:rPr lang="en-US"/>
              <a:t>T ~ </a:t>
            </a:r>
            <a:r>
              <a:rPr lang="en-US">
                <a:cs typeface="Arial" charset="0"/>
              </a:rPr>
              <a:t>± 7.5%,</a:t>
            </a:r>
          </a:p>
          <a:p>
            <a:r>
              <a:rPr lang="en-US">
                <a:latin typeface="Symbol" charset="0"/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T</a:t>
            </a:r>
            <a:r>
              <a:rPr lang="en-US">
                <a:cs typeface="Arial" charset="0"/>
              </a:rPr>
              <a:t> ~ 0.54 </a:t>
            </a:r>
            <a:r>
              <a:rPr lang="en-US">
                <a:cs typeface="Arial" charset="0"/>
                <a:sym typeface="Wingdings" charset="0"/>
              </a:rPr>
              <a:t> </a:t>
            </a:r>
            <a:r>
              <a:rPr lang="en-US">
                <a:latin typeface="Symbol" charset="0"/>
                <a:cs typeface="Arial" charset="0"/>
                <a:sym typeface="Wingdings" charset="0"/>
              </a:rPr>
              <a:t>d</a:t>
            </a:r>
            <a:r>
              <a:rPr lang="en-US">
                <a:cs typeface="Arial" charset="0"/>
                <a:sym typeface="Wingdings" charset="0"/>
              </a:rPr>
              <a:t>Rate ~ ± 4%</a:t>
            </a:r>
            <a:endParaRPr lang="en-US">
              <a:cs typeface="Arial" charset="0"/>
            </a:endParaRPr>
          </a:p>
        </p:txBody>
      </p:sp>
      <p:grpSp>
        <p:nvGrpSpPr>
          <p:cNvPr id="48151" name="Group 23"/>
          <p:cNvGrpSpPr>
            <a:grpSpLocks/>
          </p:cNvGrpSpPr>
          <p:nvPr/>
        </p:nvGrpSpPr>
        <p:grpSpPr bwMode="auto">
          <a:xfrm>
            <a:off x="6070600" y="1143000"/>
            <a:ext cx="2921000" cy="5183188"/>
            <a:chOff x="3824" y="720"/>
            <a:chExt cx="1840" cy="3265"/>
          </a:xfrm>
        </p:grpSpPr>
        <p:sp>
          <p:nvSpPr>
            <p:cNvPr id="48147" name="Freeform 19"/>
            <p:cNvSpPr>
              <a:spLocks/>
            </p:cNvSpPr>
            <p:nvPr/>
          </p:nvSpPr>
          <p:spPr bwMode="auto">
            <a:xfrm>
              <a:off x="3824" y="2208"/>
              <a:ext cx="1712" cy="1536"/>
            </a:xfrm>
            <a:custGeom>
              <a:avLst/>
              <a:gdLst>
                <a:gd name="T0" fmla="*/ 16 w 1712"/>
                <a:gd name="T1" fmla="*/ 1536 h 1536"/>
                <a:gd name="T2" fmla="*/ 16 w 1712"/>
                <a:gd name="T3" fmla="*/ 1440 h 1536"/>
                <a:gd name="T4" fmla="*/ 112 w 1712"/>
                <a:gd name="T5" fmla="*/ 1200 h 1536"/>
                <a:gd name="T6" fmla="*/ 400 w 1712"/>
                <a:gd name="T7" fmla="*/ 1104 h 1536"/>
                <a:gd name="T8" fmla="*/ 784 w 1712"/>
                <a:gd name="T9" fmla="*/ 1056 h 1536"/>
                <a:gd name="T10" fmla="*/ 1312 w 1712"/>
                <a:gd name="T11" fmla="*/ 1056 h 1536"/>
                <a:gd name="T12" fmla="*/ 1600 w 1712"/>
                <a:gd name="T13" fmla="*/ 816 h 1536"/>
                <a:gd name="T14" fmla="*/ 1696 w 1712"/>
                <a:gd name="T15" fmla="*/ 528 h 1536"/>
                <a:gd name="T16" fmla="*/ 1504 w 1712"/>
                <a:gd name="T17" fmla="*/ 288 h 1536"/>
                <a:gd name="T18" fmla="*/ 1264 w 1712"/>
                <a:gd name="T19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2" h="1536">
                  <a:moveTo>
                    <a:pt x="16" y="1536"/>
                  </a:moveTo>
                  <a:cubicBezTo>
                    <a:pt x="8" y="1516"/>
                    <a:pt x="0" y="1496"/>
                    <a:pt x="16" y="1440"/>
                  </a:cubicBezTo>
                  <a:cubicBezTo>
                    <a:pt x="32" y="1384"/>
                    <a:pt x="48" y="1256"/>
                    <a:pt x="112" y="1200"/>
                  </a:cubicBezTo>
                  <a:cubicBezTo>
                    <a:pt x="176" y="1144"/>
                    <a:pt x="288" y="1128"/>
                    <a:pt x="400" y="1104"/>
                  </a:cubicBezTo>
                  <a:cubicBezTo>
                    <a:pt x="512" y="1080"/>
                    <a:pt x="632" y="1064"/>
                    <a:pt x="784" y="1056"/>
                  </a:cubicBezTo>
                  <a:cubicBezTo>
                    <a:pt x="936" y="1048"/>
                    <a:pt x="1176" y="1096"/>
                    <a:pt x="1312" y="1056"/>
                  </a:cubicBezTo>
                  <a:cubicBezTo>
                    <a:pt x="1448" y="1016"/>
                    <a:pt x="1536" y="904"/>
                    <a:pt x="1600" y="816"/>
                  </a:cubicBezTo>
                  <a:cubicBezTo>
                    <a:pt x="1664" y="728"/>
                    <a:pt x="1712" y="616"/>
                    <a:pt x="1696" y="528"/>
                  </a:cubicBezTo>
                  <a:cubicBezTo>
                    <a:pt x="1680" y="440"/>
                    <a:pt x="1576" y="376"/>
                    <a:pt x="1504" y="288"/>
                  </a:cubicBezTo>
                  <a:cubicBezTo>
                    <a:pt x="1432" y="200"/>
                    <a:pt x="1348" y="100"/>
                    <a:pt x="1264" y="0"/>
                  </a:cubicBezTo>
                </a:path>
              </a:pathLst>
            </a:custGeom>
            <a:noFill/>
            <a:ln w="19050" cmpd="sng">
              <a:solidFill>
                <a:srgbClr val="008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8" name="Line 20"/>
            <p:cNvSpPr>
              <a:spLocks noChangeShapeType="1"/>
            </p:cNvSpPr>
            <p:nvPr/>
          </p:nvSpPr>
          <p:spPr bwMode="auto">
            <a:xfrm flipH="1" flipV="1">
              <a:off x="4416" y="864"/>
              <a:ext cx="672" cy="13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" name="Text Box 21"/>
            <p:cNvSpPr txBox="1">
              <a:spLocks noChangeArrowheads="1"/>
            </p:cNvSpPr>
            <p:nvPr/>
          </p:nvSpPr>
          <p:spPr bwMode="auto">
            <a:xfrm>
              <a:off x="3878" y="3408"/>
              <a:ext cx="1786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Cosmic ray produces </a:t>
              </a:r>
              <a:r>
                <a:rPr lang="en-US" b="1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en-US"/>
                <a:t> in atmosphere that puts a </a:t>
              </a:r>
              <a:r>
                <a:rPr lang="en-US" b="1">
                  <a:solidFill>
                    <a:schemeClr val="accent2"/>
                  </a:solidFill>
                </a:rPr>
                <a:t>muon</a:t>
              </a:r>
              <a:r>
                <a:rPr lang="en-US"/>
                <a:t> into the detector</a:t>
              </a:r>
            </a:p>
          </p:txBody>
        </p:sp>
        <p:sp>
          <p:nvSpPr>
            <p:cNvPr id="48150" name="Line 22"/>
            <p:cNvSpPr>
              <a:spLocks noChangeShapeType="1"/>
            </p:cNvSpPr>
            <p:nvPr/>
          </p:nvSpPr>
          <p:spPr bwMode="auto">
            <a:xfrm flipH="1" flipV="1">
              <a:off x="4368" y="720"/>
              <a:ext cx="48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815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443413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The ANTARES detector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4" name="Group 6"/>
          <p:cNvGrpSpPr>
            <a:grpSpLocks/>
          </p:cNvGrpSpPr>
          <p:nvPr/>
        </p:nvGrpSpPr>
        <p:grpSpPr bwMode="auto">
          <a:xfrm>
            <a:off x="914400" y="5791200"/>
            <a:ext cx="1044575" cy="533400"/>
            <a:chOff x="446" y="3504"/>
            <a:chExt cx="658" cy="336"/>
          </a:xfrm>
        </p:grpSpPr>
        <p:sp>
          <p:nvSpPr>
            <p:cNvPr id="20499" name="Line 7"/>
            <p:cNvSpPr>
              <a:spLocks noChangeShapeType="1"/>
            </p:cNvSpPr>
            <p:nvPr/>
          </p:nvSpPr>
          <p:spPr bwMode="auto">
            <a:xfrm>
              <a:off x="446" y="3504"/>
              <a:ext cx="658" cy="159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mtClean="0">
                <a:solidFill>
                  <a:prstClr val="white"/>
                </a:solidFill>
                <a:cs typeface="ＭＳ Ｐゴシック" charset="0"/>
              </a:endParaRPr>
            </a:p>
          </p:txBody>
        </p:sp>
        <p:sp>
          <p:nvSpPr>
            <p:cNvPr id="20500" name="Text Box 8"/>
            <p:cNvSpPr txBox="1">
              <a:spLocks noChangeArrowheads="1"/>
            </p:cNvSpPr>
            <p:nvPr/>
          </p:nvSpPr>
          <p:spPr bwMode="auto">
            <a:xfrm>
              <a:off x="446" y="3578"/>
              <a:ext cx="554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/>
              <a:r>
                <a:rPr lang="en-US" sz="2100" smtClean="0">
                  <a:solidFill>
                    <a:srgbClr val="FFFFFF"/>
                  </a:solidFill>
                  <a:latin typeface="Corbel" charset="0"/>
                </a:rPr>
                <a:t>~60 m</a:t>
              </a:r>
            </a:p>
          </p:txBody>
        </p:sp>
      </p:grp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4562475" y="2562225"/>
            <a:ext cx="8461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/>
            <a:r>
              <a:rPr lang="en-US" sz="2100" smtClean="0">
                <a:solidFill>
                  <a:srgbClr val="FFFFFF"/>
                </a:solidFill>
                <a:latin typeface="Corbel" charset="0"/>
              </a:rPr>
              <a:t>350 m</a:t>
            </a:r>
          </a:p>
        </p:txBody>
      </p:sp>
      <p:sp>
        <p:nvSpPr>
          <p:cNvPr id="20486" name="Line 12"/>
          <p:cNvSpPr>
            <a:spLocks noChangeShapeType="1"/>
          </p:cNvSpPr>
          <p:nvPr/>
        </p:nvSpPr>
        <p:spPr bwMode="auto">
          <a:xfrm rot="203297" flipH="1" flipV="1">
            <a:off x="4505325" y="2101850"/>
            <a:ext cx="141288" cy="29733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hangingPunct="1"/>
            <a:endParaRPr lang="en-US" smtClean="0">
              <a:solidFill>
                <a:prstClr val="white"/>
              </a:solidFill>
              <a:cs typeface="ＭＳ Ｐゴシック" charset="0"/>
            </a:endParaRPr>
          </a:p>
        </p:txBody>
      </p:sp>
      <p:grpSp>
        <p:nvGrpSpPr>
          <p:cNvPr id="20487" name="Group 13"/>
          <p:cNvGrpSpPr>
            <a:grpSpLocks/>
          </p:cNvGrpSpPr>
          <p:nvPr/>
        </p:nvGrpSpPr>
        <p:grpSpPr bwMode="auto">
          <a:xfrm>
            <a:off x="115888" y="2203450"/>
            <a:ext cx="944562" cy="539750"/>
            <a:chOff x="-243" y="1658"/>
            <a:chExt cx="595" cy="340"/>
          </a:xfrm>
        </p:grpSpPr>
        <p:sp>
          <p:nvSpPr>
            <p:cNvPr id="20497" name="Line 14"/>
            <p:cNvSpPr>
              <a:spLocks noChangeShapeType="1"/>
            </p:cNvSpPr>
            <p:nvPr/>
          </p:nvSpPr>
          <p:spPr bwMode="auto">
            <a:xfrm flipH="1">
              <a:off x="322" y="1728"/>
              <a:ext cx="30" cy="2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eaLnBrk="1" hangingPunct="1"/>
              <a:endParaRPr lang="en-US" smtClean="0">
                <a:solidFill>
                  <a:prstClr val="white"/>
                </a:solidFill>
                <a:cs typeface="ＭＳ Ｐゴシック" charset="0"/>
              </a:endParaRPr>
            </a:p>
          </p:txBody>
        </p:sp>
        <p:sp>
          <p:nvSpPr>
            <p:cNvPr id="20498" name="Text Box 15"/>
            <p:cNvSpPr txBox="1">
              <a:spLocks noChangeArrowheads="1"/>
            </p:cNvSpPr>
            <p:nvPr/>
          </p:nvSpPr>
          <p:spPr bwMode="auto">
            <a:xfrm>
              <a:off x="-243" y="1658"/>
              <a:ext cx="58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/>
              <a:r>
                <a:rPr lang="en-US" sz="2100" smtClean="0">
                  <a:solidFill>
                    <a:srgbClr val="FFFFFF"/>
                  </a:solidFill>
                  <a:latin typeface="Corbel" charset="0"/>
                </a:rPr>
                <a:t>14.5 m</a:t>
              </a:r>
              <a:endParaRPr lang="en-US" smtClean="0">
                <a:solidFill>
                  <a:srgbClr val="FFFFFF"/>
                </a:solidFill>
                <a:latin typeface="Corbel" charset="0"/>
              </a:endParaRPr>
            </a:p>
          </p:txBody>
        </p:sp>
      </p:grpSp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6324600" y="6248400"/>
            <a:ext cx="20764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/>
            <a:r>
              <a:rPr lang="en-US" sz="2100" smtClean="0">
                <a:solidFill>
                  <a:srgbClr val="EB8803"/>
                </a:solidFill>
                <a:latin typeface="Corbel" charset="0"/>
              </a:rPr>
              <a:t>Submarine links</a:t>
            </a:r>
          </a:p>
        </p:txBody>
      </p:sp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7391400" y="5486400"/>
            <a:ext cx="11271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lnSpc>
                <a:spcPct val="80000"/>
              </a:lnSpc>
            </a:pPr>
            <a:r>
              <a:rPr lang="en-US" sz="2100" smtClean="0">
                <a:solidFill>
                  <a:prstClr val="white"/>
                </a:solidFill>
                <a:latin typeface="Corbel" charset="0"/>
              </a:rPr>
              <a:t>Junction</a:t>
            </a:r>
          </a:p>
          <a:p>
            <a:pPr algn="ctr" defTabSz="457200">
              <a:lnSpc>
                <a:spcPct val="80000"/>
              </a:lnSpc>
            </a:pPr>
            <a:r>
              <a:rPr lang="en-US" sz="2100" smtClean="0">
                <a:solidFill>
                  <a:prstClr val="white"/>
                </a:solidFill>
                <a:latin typeface="Corbel" charset="0"/>
              </a:rPr>
              <a:t>Box</a:t>
            </a:r>
          </a:p>
        </p:txBody>
      </p:sp>
      <p:sp>
        <p:nvSpPr>
          <p:cNvPr id="20490" name="Text Box 18"/>
          <p:cNvSpPr txBox="1">
            <a:spLocks noChangeArrowheads="1"/>
          </p:cNvSpPr>
          <p:nvPr/>
        </p:nvSpPr>
        <p:spPr bwMode="auto">
          <a:xfrm>
            <a:off x="8013700" y="3886200"/>
            <a:ext cx="1206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lnSpc>
                <a:spcPct val="80000"/>
              </a:lnSpc>
            </a:pPr>
            <a:r>
              <a:rPr lang="en-US" sz="2100" smtClean="0">
                <a:solidFill>
                  <a:srgbClr val="EB8803"/>
                </a:solidFill>
                <a:latin typeface="Corbel" charset="0"/>
              </a:rPr>
              <a:t>40 km to</a:t>
            </a:r>
          </a:p>
          <a:p>
            <a:pPr algn="ctr" defTabSz="457200">
              <a:lnSpc>
                <a:spcPct val="80000"/>
              </a:lnSpc>
            </a:pPr>
            <a:r>
              <a:rPr lang="en-US" sz="2100" smtClean="0">
                <a:solidFill>
                  <a:srgbClr val="EB8803"/>
                </a:solidFill>
                <a:latin typeface="Corbel" charset="0"/>
              </a:rPr>
              <a:t>shore</a:t>
            </a:r>
          </a:p>
        </p:txBody>
      </p:sp>
      <p:sp>
        <p:nvSpPr>
          <p:cNvPr id="20491" name="TextBox 22"/>
          <p:cNvSpPr txBox="1">
            <a:spLocks noChangeArrowheads="1"/>
          </p:cNvSpPr>
          <p:nvPr/>
        </p:nvSpPr>
        <p:spPr bwMode="auto">
          <a:xfrm>
            <a:off x="1524000" y="958850"/>
            <a:ext cx="7905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it-IT" sz="2100" smtClean="0">
                <a:solidFill>
                  <a:srgbClr val="FFFF00"/>
                </a:solidFill>
                <a:latin typeface="Corbel" charset="0"/>
              </a:rPr>
              <a:t>Buoy</a:t>
            </a:r>
          </a:p>
        </p:txBody>
      </p:sp>
      <p:sp>
        <p:nvSpPr>
          <p:cNvPr id="20492" name="TextBox 23"/>
          <p:cNvSpPr txBox="1">
            <a:spLocks noChangeArrowheads="1"/>
          </p:cNvSpPr>
          <p:nvPr/>
        </p:nvSpPr>
        <p:spPr bwMode="auto">
          <a:xfrm>
            <a:off x="3886200" y="1263650"/>
            <a:ext cx="9540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it-IT" sz="2100" smtClean="0">
                <a:solidFill>
                  <a:srgbClr val="F2F2F2"/>
                </a:solidFill>
                <a:latin typeface="Corbel" charset="0"/>
              </a:rPr>
              <a:t>Storey</a:t>
            </a:r>
          </a:p>
        </p:txBody>
      </p:sp>
      <p:pic>
        <p:nvPicPr>
          <p:cNvPr id="17" name="Picture 30" descr="IMG_0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362200"/>
            <a:ext cx="15605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22"/>
          <p:cNvSpPr>
            <a:spLocks noChangeShapeType="1"/>
          </p:cNvSpPr>
          <p:nvPr/>
        </p:nvSpPr>
        <p:spPr bwMode="auto">
          <a:xfrm flipH="1">
            <a:off x="3733800" y="3810000"/>
            <a:ext cx="2097088" cy="349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hangingPunct="1"/>
            <a:endParaRPr lang="en-US" smtClean="0">
              <a:solidFill>
                <a:prstClr val="white"/>
              </a:solidFill>
              <a:cs typeface="ＭＳ Ｐゴシック" charset="0"/>
            </a:endParaRPr>
          </a:p>
        </p:txBody>
      </p:sp>
      <p:sp>
        <p:nvSpPr>
          <p:cNvPr id="20495" name="Text Box 5"/>
          <p:cNvSpPr txBox="1">
            <a:spLocks noChangeArrowheads="1"/>
          </p:cNvSpPr>
          <p:nvPr/>
        </p:nvSpPr>
        <p:spPr bwMode="auto">
          <a:xfrm>
            <a:off x="533400" y="6475413"/>
            <a:ext cx="2786063" cy="369887"/>
          </a:xfrm>
          <a:prstGeom prst="rect">
            <a:avLst/>
          </a:prstGeom>
          <a:solidFill>
            <a:srgbClr val="000066">
              <a:alpha val="29019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/>
            <a:r>
              <a:rPr lang="en-US" sz="1800" b="1" i="1" smtClean="0">
                <a:solidFill>
                  <a:srgbClr val="FF0000"/>
                </a:solidFill>
                <a:latin typeface="Corbel" charset="0"/>
              </a:rPr>
              <a:t>Completed in May 2008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324600" y="1066800"/>
            <a:ext cx="2786063" cy="1219200"/>
          </a:xfrm>
          <a:prstGeom prst="rect">
            <a:avLst/>
          </a:prstGeom>
          <a:solidFill>
            <a:schemeClr val="accent5">
              <a:alpha val="35000"/>
            </a:schemeClr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buFontTx/>
              <a:buChar char="•"/>
            </a:pPr>
            <a:r>
              <a:rPr lang="en-US" sz="1800" i="1" smtClean="0">
                <a:solidFill>
                  <a:srgbClr val="FFFF00"/>
                </a:solidFill>
                <a:latin typeface="Corbel" charset="0"/>
              </a:rPr>
              <a:t> </a:t>
            </a:r>
            <a:r>
              <a:rPr lang="en-GB" sz="1800" i="1" smtClean="0">
                <a:solidFill>
                  <a:srgbClr val="FFFF00"/>
                </a:solidFill>
                <a:latin typeface="Corbel" charset="0"/>
              </a:rPr>
              <a:t>12</a:t>
            </a:r>
            <a:r>
              <a:rPr lang="en-US" sz="1800" i="1" smtClean="0">
                <a:solidFill>
                  <a:srgbClr val="FFFF00"/>
                </a:solidFill>
                <a:latin typeface="Corbel" charset="0"/>
              </a:rPr>
              <a:t> lines of 75 PMTs</a:t>
            </a:r>
          </a:p>
          <a:p>
            <a:pPr defTabSz="457200">
              <a:buFontTx/>
              <a:buChar char="•"/>
            </a:pPr>
            <a:r>
              <a:rPr lang="en-US" sz="1800" i="1" smtClean="0">
                <a:solidFill>
                  <a:srgbClr val="FFFF00"/>
                </a:solidFill>
                <a:latin typeface="Corbel" charset="0"/>
              </a:rPr>
              <a:t> 25 storeys / line</a:t>
            </a:r>
          </a:p>
          <a:p>
            <a:pPr defTabSz="457200">
              <a:buFontTx/>
              <a:buChar char="•"/>
            </a:pPr>
            <a:r>
              <a:rPr lang="en-US" sz="1800" i="1" smtClean="0">
                <a:solidFill>
                  <a:srgbClr val="FFFF00"/>
                </a:solidFill>
                <a:latin typeface="Corbel" charset="0"/>
              </a:rPr>
              <a:t> 3 PMTs / storey</a:t>
            </a:r>
          </a:p>
          <a:p>
            <a:pPr defTabSz="457200">
              <a:buFontTx/>
              <a:buChar char="•"/>
            </a:pPr>
            <a:r>
              <a:rPr lang="en-US" sz="1800" i="1" smtClean="0">
                <a:solidFill>
                  <a:srgbClr val="FFFF00"/>
                </a:solidFill>
                <a:latin typeface="Corbel" charset="0"/>
              </a:rPr>
              <a:t> ~9</a:t>
            </a:r>
            <a:r>
              <a:rPr lang="en-GB" sz="1800" i="1" smtClean="0">
                <a:solidFill>
                  <a:srgbClr val="FFFF00"/>
                </a:solidFill>
                <a:latin typeface="Corbel" charset="0"/>
              </a:rPr>
              <a:t>00</a:t>
            </a:r>
            <a:r>
              <a:rPr lang="en-US" sz="1800" i="1" smtClean="0">
                <a:solidFill>
                  <a:srgbClr val="FFFF00"/>
                </a:solidFill>
                <a:latin typeface="Corbel" charset="0"/>
              </a:rPr>
              <a:t> PMTs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6ECFF"/>
                </a:solidFill>
              </a:rPr>
              <a:t>Mumbai, 8/26/2011 Lepton-Photon 2011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6ECFF"/>
                </a:solidFill>
              </a:rPr>
              <a:t>Tom Gaisser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9D2D-4E0C-794A-8D1B-0BDD39034FBA}" type="slidenum">
              <a:rPr lang="en-US" smtClean="0">
                <a:solidFill>
                  <a:srgbClr val="D6ECFF"/>
                </a:solidFill>
              </a:rPr>
              <a:pPr/>
              <a:t>17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6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point sources</a:t>
            </a:r>
            <a:br>
              <a:rPr lang="en-US" dirty="0" smtClean="0"/>
            </a:br>
            <a:r>
              <a:rPr lang="en-US" dirty="0" smtClean="0"/>
              <a:t>--three strategies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828800"/>
            <a:ext cx="83820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 sky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Selected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Flaring sources</a:t>
            </a:r>
          </a:p>
          <a:p>
            <a:pPr marL="914400" lvl="1" indent="-514350"/>
            <a:r>
              <a:rPr lang="en-US" dirty="0" smtClean="0"/>
              <a:t>Triggered</a:t>
            </a:r>
          </a:p>
          <a:p>
            <a:pPr marL="914400" lvl="1" indent="-514350"/>
            <a:r>
              <a:rPr lang="en-US" dirty="0" err="1"/>
              <a:t>U</a:t>
            </a:r>
            <a:r>
              <a:rPr lang="en-US" smtClean="0"/>
              <a:t>ntriggered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BAB7-D9A8-CB4A-A576-E09339213AA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00200"/>
            <a:ext cx="5257799" cy="35859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1387" y="5181600"/>
            <a:ext cx="35592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Antares search 2007 – </a:t>
            </a:r>
            <a:r>
              <a:rPr lang="en-US" dirty="0" smtClean="0"/>
              <a:t>2010</a:t>
            </a:r>
            <a:r>
              <a:rPr lang="en-US" dirty="0" smtClean="0"/>
              <a:t>: </a:t>
            </a:r>
          </a:p>
          <a:p>
            <a:r>
              <a:rPr lang="en-US" dirty="0"/>
              <a:t> </a:t>
            </a:r>
            <a:r>
              <a:rPr lang="en-US" dirty="0" smtClean="0"/>
              <a:t>     3058 upward </a:t>
            </a:r>
            <a:r>
              <a:rPr lang="en-US" smtClean="0">
                <a:latin typeface="Symbol" charset="2"/>
                <a:cs typeface="Symbol" charset="2"/>
              </a:rPr>
              <a:t>n</a:t>
            </a:r>
            <a:r>
              <a:rPr lang="en-US" smtClean="0"/>
              <a:t> candidates.  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Red boxes are selected </a:t>
            </a:r>
            <a:r>
              <a:rPr lang="en-US" dirty="0" smtClean="0"/>
              <a:t>sources</a:t>
            </a:r>
          </a:p>
          <a:p>
            <a:r>
              <a:rPr lang="en-US" sz="1600" dirty="0" smtClean="0"/>
              <a:t>(Claudio </a:t>
            </a:r>
            <a:r>
              <a:rPr lang="en-US" sz="1600" dirty="0" err="1" smtClean="0"/>
              <a:t>Bogazzi</a:t>
            </a:r>
            <a:r>
              <a:rPr lang="en-US" sz="1600" dirty="0" smtClean="0"/>
              <a:t>, ICRC 2011)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3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D9F1-BC33-6B43-9FA0-FE47B46A81E6}" type="slidenum">
              <a:rPr lang="en-US"/>
              <a:pPr/>
              <a:t>19</a:t>
            </a:fld>
            <a:endParaRPr lang="en-US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021763" cy="6188075"/>
            <a:chOff x="0" y="0"/>
            <a:chExt cx="9021763" cy="6188075"/>
          </a:xfrm>
        </p:grpSpPr>
        <p:pic>
          <p:nvPicPr>
            <p:cNvPr id="1177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38" y="0"/>
              <a:ext cx="8899525" cy="6188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7764" name="Text Box 4"/>
            <p:cNvSpPr txBox="1">
              <a:spLocks noChangeArrowheads="1"/>
            </p:cNvSpPr>
            <p:nvPr/>
          </p:nvSpPr>
          <p:spPr bwMode="auto">
            <a:xfrm>
              <a:off x="3048000" y="76200"/>
              <a:ext cx="57896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dirty="0">
                  <a:solidFill>
                    <a:schemeClr val="accent2"/>
                  </a:solidFill>
                </a:rPr>
                <a:t>in Galactic coordinates</a:t>
              </a:r>
              <a:r>
                <a:rPr lang="en-US" dirty="0"/>
                <a:t> </a:t>
              </a:r>
              <a:r>
                <a:rPr lang="en-US" b="1" dirty="0"/>
                <a:t>(Gisela Anton, </a:t>
              </a:r>
              <a:r>
                <a:rPr lang="en-US" b="1" dirty="0">
                  <a:latin typeface="Symbol" charset="0"/>
                </a:rPr>
                <a:t>n</a:t>
              </a:r>
              <a:r>
                <a:rPr lang="en-US" b="1" dirty="0"/>
                <a:t>-2010)</a:t>
              </a:r>
            </a:p>
          </p:txBody>
        </p:sp>
        <p:sp>
          <p:nvSpPr>
            <p:cNvPr id="117765" name="Text Box 5"/>
            <p:cNvSpPr txBox="1">
              <a:spLocks noChangeArrowheads="1"/>
            </p:cNvSpPr>
            <p:nvPr/>
          </p:nvSpPr>
          <p:spPr bwMode="auto">
            <a:xfrm>
              <a:off x="0" y="762000"/>
              <a:ext cx="3913188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Northern detector has more</a:t>
              </a:r>
            </a:p>
            <a:p>
              <a:r>
                <a:rPr lang="en-US" sz="2400" dirty="0"/>
                <a:t>Galactic sources in F.O.V.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00200" y="5159514"/>
              <a:ext cx="5562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Whether a source produces p </a:t>
              </a:r>
              <a:r>
                <a:rPr lang="en-US" sz="2000" dirty="0" smtClean="0">
                  <a:sym typeface="Wingdings"/>
                </a:rPr>
                <a:t> </a:t>
              </a:r>
              <a:r>
                <a:rPr lang="en-US" sz="2000" dirty="0" smtClean="0">
                  <a:latin typeface="Symbol" charset="2"/>
                  <a:cs typeface="Symbol" charset="2"/>
                  <a:sym typeface="Wingdings"/>
                </a:rPr>
                <a:t>n, g </a:t>
              </a:r>
              <a:r>
                <a:rPr lang="en-US" sz="2000" dirty="0" smtClean="0">
                  <a:sym typeface="Wingdings"/>
                </a:rPr>
                <a:t>depends  on its environment – next talk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097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0" y="1560230"/>
            <a:ext cx="2832100" cy="3545170"/>
          </a:xfrm>
          <a:prstGeom prst="rect">
            <a:avLst/>
          </a:prstGeom>
        </p:spPr>
      </p:pic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3E35-BE50-7643-967C-E9F7BECF30AF}" type="slidenum">
              <a:rPr lang="en-US"/>
              <a:pPr/>
              <a:t>2</a:t>
            </a:fld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4413" y="152400"/>
            <a:ext cx="8229600" cy="1143000"/>
          </a:xfrm>
        </p:spPr>
        <p:txBody>
          <a:bodyPr/>
          <a:lstStyle/>
          <a:p>
            <a:r>
              <a:rPr lang="en-US" sz="4000" dirty="0"/>
              <a:t>Detecting neutrinos in H</a:t>
            </a:r>
            <a:r>
              <a:rPr lang="en-US" sz="4000" baseline="-25000" dirty="0"/>
              <a:t>2</a:t>
            </a:r>
            <a:r>
              <a:rPr lang="en-US" sz="4000" dirty="0"/>
              <a:t>0</a:t>
            </a:r>
            <a:br>
              <a:rPr lang="en-US" sz="4000" dirty="0"/>
            </a:br>
            <a:r>
              <a:rPr lang="en-US" sz="2400" i="1" dirty="0"/>
              <a:t>Proposed by Greisen, </a:t>
            </a:r>
            <a:r>
              <a:rPr lang="en-US" sz="2400" i="1" dirty="0" err="1"/>
              <a:t>Reines</a:t>
            </a:r>
            <a:r>
              <a:rPr lang="en-US" sz="2400" i="1" dirty="0"/>
              <a:t>, Markov in 1960</a:t>
            </a:r>
            <a:endParaRPr lang="en-US" sz="4000" i="1" dirty="0"/>
          </a:p>
        </p:txBody>
      </p:sp>
      <p:pic>
        <p:nvPicPr>
          <p:cNvPr id="6148" name="Picture 4" descr="sn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33800"/>
            <a:ext cx="16811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sk_build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429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2232025" y="2849563"/>
            <a:ext cx="2568575" cy="2179637"/>
            <a:chOff x="1406" y="1795"/>
            <a:chExt cx="2146" cy="1901"/>
          </a:xfrm>
        </p:grpSpPr>
        <p:sp>
          <p:nvSpPr>
            <p:cNvPr id="6151" name="AutoShape 7"/>
            <p:cNvSpPr>
              <a:spLocks noChangeArrowheads="1"/>
            </p:cNvSpPr>
            <p:nvPr/>
          </p:nvSpPr>
          <p:spPr bwMode="auto">
            <a:xfrm rot="-3380586">
              <a:off x="1264" y="1937"/>
              <a:ext cx="1437" cy="115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00CC">
                    <a:alpha val="33000"/>
                  </a:srgbClr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1" hangingPunct="1"/>
              <a:endParaRPr lang="en-US" sz="2400">
                <a:solidFill>
                  <a:srgbClr val="CC00CC"/>
                </a:solidFill>
                <a:latin typeface="Times New Roman" charset="0"/>
              </a:endParaRPr>
            </a:p>
          </p:txBody>
        </p:sp>
        <p:sp>
          <p:nvSpPr>
            <p:cNvPr id="6152" name="Oval 8"/>
            <p:cNvSpPr>
              <a:spLocks noChangeArrowheads="1"/>
            </p:cNvSpPr>
            <p:nvPr/>
          </p:nvSpPr>
          <p:spPr bwMode="auto">
            <a:xfrm rot="-46415035">
              <a:off x="1755" y="2612"/>
              <a:ext cx="1440" cy="430"/>
            </a:xfrm>
            <a:prstGeom prst="ellipse">
              <a:avLst/>
            </a:prstGeom>
            <a:gradFill rotWithShape="1">
              <a:gsLst>
                <a:gs pos="0">
                  <a:srgbClr val="800080">
                    <a:alpha val="32001"/>
                  </a:srgbClr>
                </a:gs>
                <a:gs pos="100000">
                  <a:srgbClr val="8000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 rot="-488613">
              <a:off x="1632" y="2064"/>
              <a:ext cx="1920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7696200" y="6053138"/>
            <a:ext cx="841375" cy="804862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858000" y="51958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ANTARES</a:t>
            </a:r>
            <a:endParaRPr lang="en-US" sz="1400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733800" y="5257800"/>
            <a:ext cx="2514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err="1" smtClean="0"/>
              <a:t>IceCube</a:t>
            </a:r>
            <a:r>
              <a:rPr lang="en-US" b="1" dirty="0" smtClean="0"/>
              <a:t>: 86 strings</a:t>
            </a:r>
            <a:endParaRPr lang="en-US" b="1" dirty="0"/>
          </a:p>
          <a:p>
            <a:r>
              <a:rPr lang="en-US" b="1" dirty="0" smtClean="0"/>
              <a:t>&amp; 81 </a:t>
            </a:r>
            <a:r>
              <a:rPr lang="en-US" b="1" dirty="0" err="1" smtClean="0"/>
              <a:t>IceTop</a:t>
            </a:r>
            <a:r>
              <a:rPr lang="en-US" b="1" dirty="0" smtClean="0"/>
              <a:t> stations: completed 2010-11</a:t>
            </a:r>
            <a:endParaRPr lang="en-US" b="1" dirty="0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990600" y="52943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SNO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28600" y="3886200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Super-K</a:t>
            </a:r>
          </a:p>
        </p:txBody>
      </p:sp>
      <p:pic>
        <p:nvPicPr>
          <p:cNvPr id="6159" name="Picture 15" descr="antares_p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5275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159625" y="990600"/>
            <a:ext cx="176202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Heritage</a:t>
            </a:r>
            <a:r>
              <a:rPr lang="en-US" sz="2000" dirty="0"/>
              <a:t>:</a:t>
            </a:r>
          </a:p>
          <a:p>
            <a:pPr>
              <a:buFontTx/>
              <a:buChar char="•"/>
            </a:pPr>
            <a:r>
              <a:rPr lang="en-US" sz="2000" dirty="0"/>
              <a:t> DUMAND</a:t>
            </a:r>
          </a:p>
          <a:p>
            <a:pPr>
              <a:buFontTx/>
              <a:buChar char="•"/>
            </a:pPr>
            <a:r>
              <a:rPr lang="en-US" sz="2000" dirty="0"/>
              <a:t> IMB</a:t>
            </a:r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err="1" smtClean="0"/>
              <a:t>Kamiokande</a:t>
            </a:r>
            <a:endParaRPr lang="en-US" sz="2000" dirty="0" smtClean="0"/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Baikal</a:t>
            </a:r>
          </a:p>
          <a:p>
            <a:pPr>
              <a:buFontTx/>
              <a:buChar char="•"/>
            </a:pPr>
            <a:r>
              <a:rPr lang="en-US" sz="2000" dirty="0" smtClean="0"/>
              <a:t>AMANDA</a:t>
            </a:r>
            <a:endParaRPr lang="en-US" sz="2000" dirty="0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6308725" y="5522913"/>
            <a:ext cx="29114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All use Cherenkov light from charged products of </a:t>
            </a:r>
            <a:r>
              <a:rPr lang="en-US" b="1" dirty="0" smtClean="0">
                <a:solidFill>
                  <a:srgbClr val="FF0000"/>
                </a:solidFill>
                <a:latin typeface="Symbol"/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interactions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5715000" y="17526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err="1"/>
              <a:t>IceTop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8960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dirty="0" smtClean="0"/>
              <a:t>Searches for selected 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BAB7-D9A8-CB4A-A576-E09339213AA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6885660" cy="5150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419600"/>
            <a:ext cx="155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Antares 4 </a:t>
            </a:r>
            <a:r>
              <a:rPr lang="en-US" dirty="0" err="1" smtClean="0">
                <a:solidFill>
                  <a:srgbClr val="0000FF"/>
                </a:solidFill>
              </a:rPr>
              <a:t>yrs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4724400"/>
            <a:ext cx="1378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4DB"/>
                </a:solidFill>
              </a:rPr>
              <a:t>IceCube-40</a:t>
            </a:r>
          </a:p>
          <a:p>
            <a:r>
              <a:rPr lang="en-US" dirty="0">
                <a:solidFill>
                  <a:srgbClr val="FF34DB"/>
                </a:solidFill>
              </a:rPr>
              <a:t>  </a:t>
            </a:r>
            <a:r>
              <a:rPr lang="en-US" dirty="0" smtClean="0">
                <a:solidFill>
                  <a:srgbClr val="FF34DB"/>
                </a:solidFill>
              </a:rPr>
              <a:t>         1 </a:t>
            </a:r>
            <a:r>
              <a:rPr lang="en-US" dirty="0" err="1" smtClean="0">
                <a:solidFill>
                  <a:srgbClr val="FF34DB"/>
                </a:solidFill>
              </a:rPr>
              <a:t>yr</a:t>
            </a:r>
            <a:endParaRPr lang="en-US" dirty="0">
              <a:solidFill>
                <a:srgbClr val="FF34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44562"/>
          </a:xfrm>
        </p:spPr>
        <p:txBody>
          <a:bodyPr/>
          <a:lstStyle/>
          <a:p>
            <a:r>
              <a:rPr lang="en-US" dirty="0" smtClean="0"/>
              <a:t>Search for point sources in </a:t>
            </a:r>
            <a:r>
              <a:rPr lang="en-US" dirty="0" err="1" smtClean="0"/>
              <a:t>IceCube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BAB7-D9A8-CB4A-A576-E09339213AA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37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5715000"/>
            <a:ext cx="706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 high energy threshold for downward events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548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1143000"/>
          </a:xfrm>
        </p:spPr>
        <p:txBody>
          <a:bodyPr/>
          <a:lstStyle/>
          <a:p>
            <a:r>
              <a:rPr lang="en-US" dirty="0" err="1" smtClean="0"/>
              <a:t>IceCube</a:t>
            </a:r>
            <a:r>
              <a:rPr lang="en-US" dirty="0" smtClean="0"/>
              <a:t> selected sources</a:t>
            </a:r>
            <a:br>
              <a:rPr lang="en-US" dirty="0" smtClean="0"/>
            </a:br>
            <a:r>
              <a:rPr lang="en-US" sz="2400" dirty="0" smtClean="0"/>
              <a:t>(13 galactic SNR </a:t>
            </a:r>
            <a:r>
              <a:rPr lang="en-US" sz="2400" dirty="0" err="1" smtClean="0"/>
              <a:t>etc</a:t>
            </a:r>
            <a:r>
              <a:rPr lang="en-US" sz="2400" dirty="0" smtClean="0"/>
              <a:t>, 30 extragalactic active galaxies, etc.)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83454"/>
            <a:ext cx="4038600" cy="4977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524000"/>
            <a:ext cx="409683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diffuse flux of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en-US" dirty="0" smtClean="0"/>
              <a:t>Neutrinos are not absorbed.  Therefore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All sources out to Hubble radius contribute</a:t>
            </a:r>
          </a:p>
          <a:p>
            <a:r>
              <a:rPr lang="en-US" dirty="0"/>
              <a:t>H</a:t>
            </a:r>
            <a:r>
              <a:rPr lang="en-US" dirty="0" smtClean="0"/>
              <a:t>ard spectrum </a:t>
            </a:r>
          </a:p>
          <a:p>
            <a:pPr lvl="1"/>
            <a:r>
              <a:rPr lang="en-US" dirty="0" smtClean="0"/>
              <a:t>Expect -2.0 to -2.4 differential spectral index</a:t>
            </a:r>
          </a:p>
          <a:p>
            <a:pPr lvl="1"/>
            <a:r>
              <a:rPr lang="en-US" dirty="0" smtClean="0"/>
              <a:t>Compared to -3.0 to -3.7 for atmospheric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</a:p>
          <a:p>
            <a:r>
              <a:rPr lang="en-US" dirty="0" smtClean="0"/>
              <a:t>Look for excess of high-energy events above background of atmospheric neutrinos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0917E-F7D7-EF42-81BC-571514419186}" type="slidenum">
              <a:rPr lang="en-US"/>
              <a:pPr/>
              <a:t>24</a:t>
            </a:fld>
            <a:endParaRPr lang="en-US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/>
              <a:t>Measurement of </a:t>
            </a:r>
            <a:r>
              <a:rPr lang="en-US">
                <a:latin typeface="Symbol" charset="0"/>
              </a:rPr>
              <a:t>n</a:t>
            </a:r>
            <a:r>
              <a:rPr lang="en-US" baseline="-25000">
                <a:latin typeface="Symbol" charset="0"/>
              </a:rPr>
              <a:t>m</a:t>
            </a:r>
            <a:r>
              <a:rPr lang="en-US"/>
              <a:t>-induced </a:t>
            </a:r>
            <a:r>
              <a:rPr lang="en-US">
                <a:latin typeface="Symbol" charset="0"/>
              </a:rPr>
              <a:t>m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4495800" cy="5562600"/>
          </a:xfrm>
        </p:spPr>
        <p:txBody>
          <a:bodyPr/>
          <a:lstStyle/>
          <a:p>
            <a:r>
              <a:rPr lang="en-US" sz="2800" dirty="0"/>
              <a:t>Fit 3 components:</a:t>
            </a:r>
          </a:p>
          <a:p>
            <a:pPr lvl="1"/>
            <a:r>
              <a:rPr lang="en-US" sz="2400" dirty="0"/>
              <a:t>Atmospheric </a:t>
            </a:r>
            <a:r>
              <a:rPr lang="en-US" sz="2400" dirty="0">
                <a:latin typeface="Symbol" charset="0"/>
              </a:rPr>
              <a:t>n</a:t>
            </a:r>
            <a:r>
              <a:rPr lang="en-US" sz="2400" dirty="0"/>
              <a:t> from K</a:t>
            </a:r>
            <a:r>
              <a:rPr lang="en-US" sz="2400" baseline="30000" dirty="0"/>
              <a:t>±</a:t>
            </a:r>
            <a:r>
              <a:rPr lang="en-US" sz="2400" dirty="0"/>
              <a:t> and </a:t>
            </a:r>
            <a:r>
              <a:rPr lang="en-US" sz="2400" dirty="0">
                <a:latin typeface="Symbol" charset="0"/>
              </a:rPr>
              <a:t>p</a:t>
            </a:r>
            <a:r>
              <a:rPr lang="en-US" sz="2400" baseline="30000" dirty="0" smtClean="0"/>
              <a:t>±  </a:t>
            </a:r>
            <a:r>
              <a:rPr lang="en-US" sz="2400" dirty="0" smtClean="0"/>
              <a:t>(0.3 – 85 </a:t>
            </a:r>
            <a:r>
              <a:rPr lang="en-US" sz="2400" dirty="0" err="1" smtClean="0"/>
              <a:t>TeV</a:t>
            </a:r>
            <a:r>
              <a:rPr lang="en-US" sz="2400" dirty="0" smtClean="0"/>
              <a:t>)</a:t>
            </a:r>
            <a:endParaRPr lang="en-US" sz="2400" baseline="30000" dirty="0"/>
          </a:p>
          <a:p>
            <a:pPr lvl="2"/>
            <a:r>
              <a:rPr lang="en-US" sz="2000" dirty="0"/>
              <a:t>Use Honda 2007 to 10 </a:t>
            </a:r>
            <a:r>
              <a:rPr lang="en-US" sz="2000" dirty="0" err="1"/>
              <a:t>TeV</a:t>
            </a:r>
            <a:endParaRPr lang="en-US" sz="2000" dirty="0"/>
          </a:p>
          <a:p>
            <a:pPr lvl="2"/>
            <a:r>
              <a:rPr lang="en-US" sz="2000" dirty="0"/>
              <a:t>+ power-law extrapolation</a:t>
            </a:r>
          </a:p>
          <a:p>
            <a:pPr lvl="2"/>
            <a:r>
              <a:rPr lang="en-US" sz="2000" dirty="0"/>
              <a:t> ~  cos</a:t>
            </a:r>
            <a:r>
              <a:rPr lang="en-US" sz="2000" baseline="30000" dirty="0"/>
              <a:t>-1</a:t>
            </a:r>
            <a:r>
              <a:rPr lang="en-US" sz="2000" dirty="0"/>
              <a:t> (</a:t>
            </a:r>
            <a:r>
              <a:rPr lang="en-US" sz="2000" dirty="0">
                <a:latin typeface="Symbol" charset="0"/>
              </a:rPr>
              <a:t>q</a:t>
            </a:r>
            <a:r>
              <a:rPr lang="en-US" sz="2000" dirty="0"/>
              <a:t>)</a:t>
            </a:r>
          </a:p>
          <a:p>
            <a:pPr lvl="1"/>
            <a:r>
              <a:rPr lang="en-US" sz="2400" dirty="0"/>
              <a:t>Prompt </a:t>
            </a:r>
            <a:r>
              <a:rPr lang="en-US" sz="2400" dirty="0" smtClean="0">
                <a:latin typeface="Symbol" charset="0"/>
              </a:rPr>
              <a:t>n </a:t>
            </a:r>
            <a:r>
              <a:rPr lang="en-US" sz="2400" dirty="0" smtClean="0"/>
              <a:t>( 10 – 600 </a:t>
            </a:r>
            <a:r>
              <a:rPr lang="en-US" sz="2400" dirty="0" err="1" smtClean="0"/>
              <a:t>TeV</a:t>
            </a:r>
            <a:r>
              <a:rPr lang="en-US" sz="2400" dirty="0" smtClean="0"/>
              <a:t> )</a:t>
            </a:r>
            <a:endParaRPr lang="en-US" sz="2400" dirty="0">
              <a:latin typeface="Symbol" charset="0"/>
            </a:endParaRPr>
          </a:p>
          <a:p>
            <a:pPr lvl="2"/>
            <a:r>
              <a:rPr lang="en-US" sz="2000" dirty="0"/>
              <a:t>Harder spectrum to &gt; 10</a:t>
            </a:r>
            <a:r>
              <a:rPr lang="en-US" sz="2000" baseline="30000" dirty="0"/>
              <a:t>7</a:t>
            </a:r>
            <a:r>
              <a:rPr lang="en-US" sz="2000" dirty="0"/>
              <a:t> </a:t>
            </a:r>
            <a:r>
              <a:rPr lang="en-US" sz="2000" dirty="0" err="1"/>
              <a:t>GeV</a:t>
            </a:r>
            <a:r>
              <a:rPr lang="en-US" sz="2000" dirty="0"/>
              <a:t> (~E</a:t>
            </a:r>
            <a:r>
              <a:rPr lang="en-US" sz="2000" baseline="30000" dirty="0"/>
              <a:t>-2.7</a:t>
            </a:r>
            <a:r>
              <a:rPr lang="en-US" sz="2000" dirty="0"/>
              <a:t>), isotropic</a:t>
            </a:r>
          </a:p>
          <a:p>
            <a:pPr lvl="1"/>
            <a:r>
              <a:rPr lang="en-US" sz="2400" dirty="0"/>
              <a:t>Astrophysical </a:t>
            </a:r>
            <a:r>
              <a:rPr lang="en-US" sz="2400" dirty="0">
                <a:latin typeface="Symbol" charset="0"/>
              </a:rPr>
              <a:t>n</a:t>
            </a:r>
          </a:p>
          <a:p>
            <a:pPr lvl="2"/>
            <a:r>
              <a:rPr lang="en-US" sz="2000" dirty="0"/>
              <a:t>Isotropic, with E</a:t>
            </a:r>
            <a:r>
              <a:rPr lang="en-US" sz="2000" baseline="30000" dirty="0"/>
              <a:t>-2</a:t>
            </a:r>
            <a:r>
              <a:rPr lang="en-US" sz="2000" dirty="0"/>
              <a:t> spectrum </a:t>
            </a:r>
            <a:r>
              <a:rPr lang="en-US" sz="2000" dirty="0" smtClean="0"/>
              <a:t>assumed (35 – 7000 </a:t>
            </a:r>
            <a:r>
              <a:rPr lang="en-US" sz="2000" dirty="0" err="1" smtClean="0"/>
              <a:t>TeV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400" dirty="0"/>
              <a:t>Note different response for </a:t>
            </a:r>
            <a:r>
              <a:rPr lang="en-US" sz="2400" dirty="0" err="1"/>
              <a:t>astro</a:t>
            </a:r>
            <a:r>
              <a:rPr lang="en-US" sz="2400" dirty="0"/>
              <a:t>. </a:t>
            </a:r>
            <a:r>
              <a:rPr lang="en-US" sz="2400" dirty="0">
                <a:latin typeface="Symbol" charset="0"/>
              </a:rPr>
              <a:t>n</a:t>
            </a:r>
            <a:r>
              <a:rPr lang="en-US" sz="2400" dirty="0"/>
              <a:t> </a:t>
            </a:r>
            <a:r>
              <a:rPr lang="en-US" sz="2400" i="1" dirty="0" err="1"/>
              <a:t>vs</a:t>
            </a:r>
            <a:r>
              <a:rPr lang="en-US" sz="2400" dirty="0"/>
              <a:t> atmos. </a:t>
            </a:r>
            <a:r>
              <a:rPr lang="en-US" sz="2400" dirty="0">
                <a:latin typeface="Symbol" charset="0"/>
              </a:rPr>
              <a:t>n</a:t>
            </a:r>
          </a:p>
          <a:p>
            <a:pPr lvl="2"/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637156" y="965368"/>
            <a:ext cx="4500494" cy="3149432"/>
            <a:chOff x="4637156" y="965368"/>
            <a:chExt cx="4500494" cy="31494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7156" y="965368"/>
              <a:ext cx="4500494" cy="3149432"/>
            </a:xfrm>
            <a:prstGeom prst="rect">
              <a:avLst/>
            </a:prstGeom>
          </p:spPr>
        </p:pic>
        <p:sp>
          <p:nvSpPr>
            <p:cNvPr id="110604" name="Text Box 12"/>
            <p:cNvSpPr txBox="1">
              <a:spLocks noChangeArrowheads="1"/>
            </p:cNvSpPr>
            <p:nvPr/>
          </p:nvSpPr>
          <p:spPr bwMode="auto">
            <a:xfrm>
              <a:off x="5181600" y="1219200"/>
              <a:ext cx="13700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 dirty="0">
                  <a:latin typeface="Symbol" charset="0"/>
                </a:rPr>
                <a:t> p</a:t>
              </a:r>
              <a:r>
                <a:rPr lang="en-US" sz="1400" i="1" dirty="0"/>
                <a:t> and K-decay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7854950" y="3276600"/>
              <a:ext cx="7556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Prompt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7696200" y="2514600"/>
              <a:ext cx="12398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Astrophysical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8200" y="4191000"/>
            <a:ext cx="4495800" cy="2088416"/>
            <a:chOff x="4648200" y="4191000"/>
            <a:chExt cx="4495800" cy="2088416"/>
          </a:xfrm>
        </p:grpSpPr>
        <p:sp>
          <p:nvSpPr>
            <p:cNvPr id="4" name="TextBox 3"/>
            <p:cNvSpPr txBox="1"/>
            <p:nvPr/>
          </p:nvSpPr>
          <p:spPr>
            <a:xfrm>
              <a:off x="4727009" y="4648200"/>
              <a:ext cx="441699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dirty="0"/>
                <a:t> </a:t>
              </a:r>
              <a:r>
                <a:rPr lang="en-US" sz="2000" i="1" dirty="0"/>
                <a:t>Consistent with only K, </a:t>
              </a:r>
              <a:r>
                <a:rPr lang="en-US" sz="2000" i="1" dirty="0">
                  <a:latin typeface="Symbol" charset="0"/>
                </a:rPr>
                <a:t>p</a:t>
              </a:r>
              <a:r>
                <a:rPr lang="en-US" sz="2000" i="1" dirty="0"/>
                <a:t> </a:t>
              </a:r>
              <a:r>
                <a:rPr lang="en-US" sz="2000" i="1" dirty="0" smtClean="0"/>
                <a:t>       	atmospheric </a:t>
              </a:r>
              <a:r>
                <a:rPr lang="en-US" sz="2000" i="1" dirty="0">
                  <a:latin typeface="Symbol" charset="0"/>
                </a:rPr>
                <a:t>n</a:t>
              </a:r>
              <a:r>
                <a:rPr lang="en-US" sz="2000" i="1" dirty="0"/>
                <a:t> to 100 </a:t>
              </a:r>
              <a:r>
                <a:rPr lang="en-US" sz="2000" i="1" dirty="0" err="1"/>
                <a:t>TeV</a:t>
              </a:r>
              <a:endParaRPr lang="en-US" sz="2000" i="1" dirty="0"/>
            </a:p>
            <a:p>
              <a:pPr>
                <a:buFontTx/>
                <a:buChar char="•"/>
              </a:pPr>
              <a:r>
                <a:rPr lang="en-US" sz="2000" i="1" dirty="0"/>
                <a:t> Charm component not yet </a:t>
              </a:r>
              <a:r>
                <a:rPr lang="en-US" sz="2000" i="1" dirty="0" smtClean="0"/>
                <a:t>seen 	</a:t>
              </a:r>
              <a:r>
                <a:rPr lang="ja-JP" altLang="en-US" sz="2000" i="1" dirty="0" smtClean="0">
                  <a:latin typeface="Arial"/>
                </a:rPr>
                <a:t>“</a:t>
              </a:r>
              <a:r>
                <a:rPr lang="en-US" sz="2000" i="1" dirty="0"/>
                <a:t>intrinsic</a:t>
              </a:r>
              <a:r>
                <a:rPr lang="ja-JP" altLang="en-US" sz="2000" i="1" dirty="0">
                  <a:latin typeface="Arial"/>
                </a:rPr>
                <a:t>”</a:t>
              </a:r>
              <a:r>
                <a:rPr lang="en-US" sz="2000" i="1" dirty="0"/>
                <a:t> charm in doubt? </a:t>
              </a:r>
            </a:p>
            <a:p>
              <a:pPr>
                <a:buFontTx/>
                <a:buChar char="•"/>
              </a:pPr>
              <a:r>
                <a:rPr lang="en-US" sz="2000" i="1" dirty="0"/>
                <a:t> No astrophysical neutrinos seen yet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48200" y="4191000"/>
              <a:ext cx="180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Result of fit: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46E64-6065-6243-8489-D2F197B09AFD}" type="slidenum">
              <a:rPr lang="en-US"/>
              <a:pPr/>
              <a:t>25</a:t>
            </a:fld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03325"/>
            <a:ext cx="685641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4000"/>
              <a:t>IceCube </a:t>
            </a:r>
            <a:r>
              <a:rPr lang="en-US" sz="4000">
                <a:latin typeface="Symbol" charset="0"/>
              </a:rPr>
              <a:t>n</a:t>
            </a:r>
            <a:r>
              <a:rPr lang="en-US" sz="4000" baseline="-25000">
                <a:latin typeface="Symbol" charset="0"/>
              </a:rPr>
              <a:t>m</a:t>
            </a:r>
            <a:r>
              <a:rPr lang="en-US" sz="4000"/>
              <a:t>: measurements &amp; limits</a:t>
            </a: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152400" y="4572000"/>
            <a:ext cx="1905000" cy="6771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/>
              <a:t>IceCube</a:t>
            </a:r>
            <a:r>
              <a:rPr lang="en-US" sz="2000" b="1" dirty="0"/>
              <a:t> 40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dirty="0" smtClean="0"/>
              <a:t>arXiv:1104.5187</a:t>
            </a:r>
            <a:endParaRPr lang="en-US" dirty="0"/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 flipV="1">
            <a:off x="1524000" y="4648200"/>
            <a:ext cx="3200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212725" y="3008313"/>
            <a:ext cx="13112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/>
              <a:t>Waxman</a:t>
            </a:r>
          </a:p>
          <a:p>
            <a:r>
              <a:rPr lang="en-US" b="1"/>
              <a:t>-Bahcall    Limit</a:t>
            </a:r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>
            <a:off x="1447800" y="3429000"/>
            <a:ext cx="2590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9" y="0"/>
            <a:ext cx="9144000" cy="1027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6058829"/>
            <a:ext cx="9144000" cy="799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482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20762"/>
          </a:xfrm>
        </p:spPr>
        <p:txBody>
          <a:bodyPr/>
          <a:lstStyle/>
          <a:p>
            <a:r>
              <a:rPr lang="en-US" dirty="0" smtClean="0"/>
              <a:t>Search for neutrinos from GRB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BAB7-D9A8-CB4A-A576-E09339213AA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2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BD7D-BBB5-BC46-A6B7-F13BB973A2A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98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4419600"/>
            <a:ext cx="2768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 events expected</a:t>
            </a:r>
          </a:p>
          <a:p>
            <a:r>
              <a:rPr lang="en-US" sz="2400" dirty="0" smtClean="0"/>
              <a:t>None seen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435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BD7D-BBB5-BC46-A6B7-F13BB973A2A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47800" y="2286000"/>
            <a:ext cx="6551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Where are the neutrinos?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114800"/>
            <a:ext cx="6551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What do the limits mean?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0684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2EA0-CF53-6844-A990-5D54DAF8644A}" type="slidenum">
              <a:rPr lang="en-US"/>
              <a:pPr/>
              <a:t>29</a:t>
            </a:fld>
            <a:endParaRPr lang="en-US"/>
          </a:p>
        </p:txBody>
      </p:sp>
      <p:pic>
        <p:nvPicPr>
          <p:cNvPr id="18434" name="Picture 2" descr="science-279-fromFrankRie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86400" cy="838200"/>
          </a:xfrm>
        </p:spPr>
        <p:txBody>
          <a:bodyPr/>
          <a:lstStyle/>
          <a:p>
            <a:r>
              <a:rPr lang="en-US"/>
              <a:t>Generic model I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CR acceleration occurs in jets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AGN or GRB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Abundant target material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Most models assume photo-production: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 p + </a:t>
            </a:r>
            <a:r>
              <a:rPr lang="en-US" sz="2000" dirty="0">
                <a:latin typeface="Symbol" charset="0"/>
              </a:rPr>
              <a:t>g</a:t>
            </a:r>
            <a:r>
              <a:rPr lang="en-US" sz="2000" dirty="0"/>
              <a:t> </a:t>
            </a:r>
            <a:r>
              <a:rPr lang="en-US" sz="2000" dirty="0">
                <a:sym typeface="Wingdings" charset="0"/>
              </a:rPr>
              <a:t> </a:t>
            </a:r>
            <a:r>
              <a:rPr lang="en-US" sz="2000" dirty="0">
                <a:latin typeface="Symbol" charset="0"/>
                <a:sym typeface="Wingdings" charset="0"/>
              </a:rPr>
              <a:t>D</a:t>
            </a:r>
            <a:r>
              <a:rPr lang="en-US" sz="2000" baseline="30000" dirty="0">
                <a:sym typeface="Wingdings" charset="0"/>
              </a:rPr>
              <a:t>+ </a:t>
            </a:r>
            <a:r>
              <a:rPr lang="en-US" sz="2000" dirty="0">
                <a:sym typeface="Wingdings" charset="0"/>
              </a:rPr>
              <a:t> p + </a:t>
            </a:r>
            <a:r>
              <a:rPr lang="en-US" sz="2000" dirty="0">
                <a:latin typeface="Symbol" charset="0"/>
                <a:sym typeface="Wingdings" charset="0"/>
              </a:rPr>
              <a:t>p</a:t>
            </a:r>
            <a:r>
              <a:rPr lang="en-US" sz="2000" baseline="30000" dirty="0">
                <a:sym typeface="Wingdings" charset="0"/>
              </a:rPr>
              <a:t>0 </a:t>
            </a:r>
            <a:r>
              <a:rPr lang="en-US" sz="2000" dirty="0">
                <a:sym typeface="Wingdings" charset="0"/>
              </a:rPr>
              <a:t> p + </a:t>
            </a:r>
            <a:r>
              <a:rPr lang="en-US" sz="2000" dirty="0">
                <a:latin typeface="Symbol" charset="0"/>
                <a:sym typeface="Wingdings" charset="0"/>
              </a:rPr>
              <a:t>g g</a:t>
            </a:r>
            <a:endParaRPr lang="en-US" sz="2000" dirty="0">
              <a:sym typeface="Wingdings" charset="0"/>
            </a:endParaRPr>
          </a:p>
          <a:p>
            <a:pPr lvl="2">
              <a:lnSpc>
                <a:spcPct val="90000"/>
              </a:lnSpc>
            </a:pPr>
            <a:r>
              <a:rPr lang="en-US" sz="2000" dirty="0"/>
              <a:t> p + </a:t>
            </a:r>
            <a:r>
              <a:rPr lang="en-US" sz="2000" dirty="0">
                <a:latin typeface="Symbol" charset="0"/>
              </a:rPr>
              <a:t>g</a:t>
            </a:r>
            <a:r>
              <a:rPr lang="en-US" sz="2000" dirty="0"/>
              <a:t> </a:t>
            </a:r>
            <a:r>
              <a:rPr lang="en-US" sz="2000" dirty="0">
                <a:sym typeface="Wingdings" charset="0"/>
              </a:rPr>
              <a:t> </a:t>
            </a:r>
            <a:r>
              <a:rPr lang="en-US" sz="2000" dirty="0">
                <a:latin typeface="Symbol" charset="0"/>
                <a:sym typeface="Wingdings" charset="0"/>
              </a:rPr>
              <a:t>D</a:t>
            </a:r>
            <a:r>
              <a:rPr lang="en-US" sz="2000" baseline="30000" dirty="0">
                <a:sym typeface="Wingdings" charset="0"/>
              </a:rPr>
              <a:t>+ </a:t>
            </a:r>
            <a:r>
              <a:rPr lang="en-US" sz="2000" dirty="0">
                <a:sym typeface="Wingdings" charset="0"/>
              </a:rPr>
              <a:t> n + </a:t>
            </a:r>
            <a:r>
              <a:rPr lang="en-US" sz="2000" dirty="0">
                <a:latin typeface="Symbol" charset="0"/>
                <a:sym typeface="Wingdings" charset="0"/>
              </a:rPr>
              <a:t>p</a:t>
            </a:r>
            <a:r>
              <a:rPr lang="en-US" sz="2000" baseline="30000" dirty="0">
                <a:latin typeface="Symbol" charset="0"/>
                <a:sym typeface="Wingdings" charset="0"/>
              </a:rPr>
              <a:t>+</a:t>
            </a:r>
            <a:r>
              <a:rPr lang="en-US" sz="2000" baseline="30000" dirty="0">
                <a:sym typeface="Wingdings" charset="0"/>
              </a:rPr>
              <a:t> </a:t>
            </a:r>
            <a:r>
              <a:rPr lang="en-US" sz="2000" dirty="0">
                <a:sym typeface="Wingdings" charset="0"/>
              </a:rPr>
              <a:t> n + </a:t>
            </a:r>
            <a:r>
              <a:rPr lang="en-US" sz="2000" dirty="0">
                <a:latin typeface="Symbol" charset="0"/>
                <a:sym typeface="Wingdings" charset="0"/>
              </a:rPr>
              <a:t>m</a:t>
            </a:r>
            <a:r>
              <a:rPr lang="en-US" sz="2000" dirty="0">
                <a:sym typeface="Wingdings" charset="0"/>
              </a:rPr>
              <a:t> + </a:t>
            </a:r>
            <a:r>
              <a:rPr lang="en-US" sz="2000" dirty="0">
                <a:latin typeface="Symbol" charset="0"/>
                <a:sym typeface="Wingdings" charset="0"/>
              </a:rPr>
              <a:t>n</a:t>
            </a:r>
            <a:endParaRPr lang="en-US" sz="2000" dirty="0">
              <a:latin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Ideal case ( ~ </a:t>
            </a:r>
            <a:r>
              <a:rPr lang="ja-JP" altLang="en-US" sz="2800" dirty="0">
                <a:latin typeface="Arial"/>
              </a:rPr>
              <a:t>“</a:t>
            </a:r>
            <a:r>
              <a:rPr lang="en-US" sz="2800" dirty="0"/>
              <a:t>Waxman-</a:t>
            </a:r>
            <a:r>
              <a:rPr lang="en-US" sz="2800" dirty="0" err="1"/>
              <a:t>Bahcall</a:t>
            </a:r>
            <a:r>
              <a:rPr lang="en-US" sz="2800" dirty="0"/>
              <a:t> limit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Strong magnetic fields retain protons in jets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Neutrons escape, decay to protons &amp; become UHECR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A50021"/>
                </a:solidFill>
              </a:rPr>
              <a:t>Extra-galactic cosmic rays observed as </a:t>
            </a:r>
            <a:r>
              <a:rPr lang="en-US" sz="2400" dirty="0" smtClean="0">
                <a:solidFill>
                  <a:srgbClr val="A50021"/>
                </a:solidFill>
              </a:rPr>
              <a:t>protons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Energy </a:t>
            </a:r>
            <a:r>
              <a:rPr lang="en-US" sz="2400" dirty="0"/>
              <a:t>content in neutrinos </a:t>
            </a:r>
            <a:r>
              <a:rPr lang="en-US" sz="2400" b="1" dirty="0"/>
              <a:t>≈</a:t>
            </a:r>
            <a:r>
              <a:rPr lang="en-US" sz="2400" dirty="0"/>
              <a:t> energy in </a:t>
            </a:r>
            <a:r>
              <a:rPr lang="en-US" sz="2400" dirty="0" smtClean="0"/>
              <a:t>UHECR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This picture disfavored as limits go below W-B</a:t>
            </a:r>
            <a:endParaRPr lang="en-US" sz="28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867400" y="2895600"/>
            <a:ext cx="2949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charset="0"/>
                <a:hlinkClick r:id="rId3"/>
              </a:rPr>
              <a:t>http://www.ucd.ie/math-phy</a:t>
            </a:r>
            <a:endParaRPr lang="en-US" sz="1400" b="1">
              <a:latin typeface="Courier New" charset="0"/>
            </a:endParaRPr>
          </a:p>
          <a:p>
            <a:r>
              <a:rPr lang="en-US" sz="1400" b="1">
                <a:solidFill>
                  <a:srgbClr val="000099"/>
                </a:solidFill>
                <a:latin typeface="Courier New" charset="0"/>
              </a:rPr>
              <a:t>/rieger/science.gif</a:t>
            </a:r>
          </a:p>
          <a:p>
            <a:endParaRPr lang="en-US" b="1">
              <a:latin typeface="Courier New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537325" y="3581400"/>
            <a:ext cx="27368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99"/>
                </a:solidFill>
                <a:latin typeface="Courier New" charset="0"/>
              </a:rPr>
              <a:t>Waxman, Bahcall, PRD 59,</a:t>
            </a:r>
          </a:p>
          <a:p>
            <a:r>
              <a:rPr lang="en-US" sz="1400">
                <a:solidFill>
                  <a:srgbClr val="000099"/>
                </a:solidFill>
                <a:latin typeface="Courier New" charset="0"/>
              </a:rPr>
              <a:t>023002 (1998).  Also</a:t>
            </a:r>
          </a:p>
          <a:p>
            <a:r>
              <a:rPr lang="en-US" sz="1400">
                <a:solidFill>
                  <a:srgbClr val="000099"/>
                </a:solidFill>
                <a:latin typeface="Courier New" charset="0"/>
              </a:rPr>
              <a:t>TKG astro-ph/9707283v1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22E6-162C-FC4F-AF47-C038506AA5E7}" type="slidenum">
              <a:rPr lang="en-US"/>
              <a:pPr/>
              <a:t>3</a:t>
            </a:fld>
            <a:endParaRPr lang="en-US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/>
              <a:t>High-energy Neutrino telescopes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228600" y="4724400"/>
            <a:ext cx="871279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Large volume--coarse instrumentation--high energy (&gt; </a:t>
            </a:r>
            <a:r>
              <a:rPr lang="en-US" sz="2400" dirty="0" err="1"/>
              <a:t>TeV</a:t>
            </a:r>
            <a:r>
              <a:rPr lang="en-US" sz="2400" dirty="0"/>
              <a:t>)</a:t>
            </a:r>
          </a:p>
          <a:p>
            <a:r>
              <a:rPr lang="en-US" sz="2400" dirty="0"/>
              <a:t> </a:t>
            </a:r>
            <a:r>
              <a:rPr lang="en-US" sz="2000" dirty="0"/>
              <a:t>as compared to Super-K with 40% photo-cathode</a:t>
            </a:r>
            <a:r>
              <a:rPr lang="en-US" sz="2400" dirty="0"/>
              <a:t> </a:t>
            </a:r>
            <a:r>
              <a:rPr lang="en-US" sz="2000" dirty="0"/>
              <a:t>over 0.05 </a:t>
            </a:r>
            <a:r>
              <a:rPr lang="en-US" sz="2000" dirty="0" err="1"/>
              <a:t>Mton</a:t>
            </a:r>
            <a:endParaRPr lang="en-US" sz="2000" dirty="0"/>
          </a:p>
          <a:p>
            <a:r>
              <a:rPr lang="en-US" sz="2400" dirty="0"/>
              <a:t> = 4 x 10</a:t>
            </a:r>
            <a:r>
              <a:rPr lang="en-US" sz="2400" baseline="30000" dirty="0"/>
              <a:t>5</a:t>
            </a:r>
            <a:r>
              <a:rPr lang="en-US" sz="2400" dirty="0"/>
              <a:t> cm</a:t>
            </a:r>
            <a:r>
              <a:rPr lang="en-US" sz="2400" baseline="30000" dirty="0"/>
              <a:t>2</a:t>
            </a:r>
            <a:r>
              <a:rPr lang="en-US" sz="2400" dirty="0"/>
              <a:t> / </a:t>
            </a:r>
            <a:r>
              <a:rPr lang="en-US" sz="2400" dirty="0" err="1"/>
              <a:t>kT</a:t>
            </a:r>
            <a:r>
              <a:rPr lang="en-US" sz="2400" dirty="0"/>
              <a:t> compared to 50 for Antares &amp; 2 for </a:t>
            </a:r>
            <a:r>
              <a:rPr lang="en-US" sz="2400" dirty="0" err="1"/>
              <a:t>IceCube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905000"/>
            <a:ext cx="9144000" cy="2590800"/>
            <a:chOff x="0" y="1676400"/>
            <a:chExt cx="9144000" cy="2590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6400"/>
              <a:ext cx="9144000" cy="2590800"/>
            </a:xfrm>
            <a:prstGeom prst="rect">
              <a:avLst/>
            </a:prstGeom>
          </p:spPr>
        </p:pic>
        <p:sp>
          <p:nvSpPr>
            <p:cNvPr id="179205" name="Rectangle 5"/>
            <p:cNvSpPr>
              <a:spLocks noChangeArrowheads="1"/>
            </p:cNvSpPr>
            <p:nvPr/>
          </p:nvSpPr>
          <p:spPr bwMode="auto">
            <a:xfrm>
              <a:off x="0" y="2209800"/>
              <a:ext cx="9144000" cy="15240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206" name="Rectangle 6"/>
            <p:cNvSpPr>
              <a:spLocks noChangeArrowheads="1"/>
            </p:cNvSpPr>
            <p:nvPr/>
          </p:nvSpPr>
          <p:spPr bwMode="auto">
            <a:xfrm>
              <a:off x="0" y="2590800"/>
              <a:ext cx="9144000" cy="68580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2400" y="1219200"/>
            <a:ext cx="875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Look for an excess above the steep spectrum of atmospheric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118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AA881-92FB-654B-A9C6-702C9E7F00C7}" type="slidenum">
              <a:rPr lang="en-US"/>
              <a:pPr/>
              <a:t>30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5486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4000"/>
              <a:t>Generic model II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458200" cy="2819400"/>
          </a:xfrm>
        </p:spPr>
        <p:txBody>
          <a:bodyPr/>
          <a:lstStyle/>
          <a:p>
            <a:r>
              <a:rPr lang="en-US" sz="2800" dirty="0"/>
              <a:t>UHECR are accelerated in external shocks analogous to SNR</a:t>
            </a:r>
          </a:p>
          <a:p>
            <a:pPr lvl="1"/>
            <a:r>
              <a:rPr lang="en-US" sz="1800" dirty="0"/>
              <a:t>See E.G. </a:t>
            </a:r>
            <a:r>
              <a:rPr lang="en-US" sz="1800" dirty="0" err="1"/>
              <a:t>Berezhko</a:t>
            </a:r>
            <a:r>
              <a:rPr lang="en-US" sz="1800" dirty="0"/>
              <a:t>, 0809.0734 &amp; 0905.4785</a:t>
            </a:r>
            <a:endParaRPr lang="en-US" sz="2400" dirty="0"/>
          </a:p>
          <a:p>
            <a:pPr lvl="1"/>
            <a:r>
              <a:rPr lang="en-US" sz="2400" dirty="0">
                <a:solidFill>
                  <a:srgbClr val="A50021"/>
                </a:solidFill>
              </a:rPr>
              <a:t>mixed composition (accelerate whatever is there)</a:t>
            </a:r>
          </a:p>
          <a:p>
            <a:pPr lvl="1"/>
            <a:r>
              <a:rPr lang="en-US" sz="2400" dirty="0"/>
              <a:t>Low density of target material</a:t>
            </a:r>
          </a:p>
          <a:p>
            <a:pPr lvl="1">
              <a:buFontTx/>
              <a:buNone/>
            </a:pPr>
            <a:r>
              <a:rPr lang="en-US" sz="2400" dirty="0">
                <a:sym typeface="Wingdings" charset="0"/>
              </a:rPr>
              <a:t>  </a:t>
            </a:r>
            <a:r>
              <a:rPr lang="en-US" sz="2400" dirty="0"/>
              <a:t>lower level of </a:t>
            </a:r>
            <a:r>
              <a:rPr lang="en-US" sz="2400" dirty="0" err="1" smtClean="0"/>
              <a:t>TeV-PeV</a:t>
            </a:r>
            <a:r>
              <a:rPr lang="en-US" sz="2400" dirty="0" smtClean="0"/>
              <a:t> neutrino </a:t>
            </a:r>
            <a:r>
              <a:rPr lang="en-US" sz="2400" dirty="0"/>
              <a:t>production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295400" y="5943600"/>
            <a:ext cx="7315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Courier New" charset="0"/>
              </a:rPr>
              <a:t>Diagram from A.Ferrari, Ann Revs A&amp;A 36 (1998) 539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D561-AB48-7746-8AC0-C8813D5B8066}" type="slidenum">
              <a:rPr lang="en-US"/>
              <a:pPr/>
              <a:t>31</a:t>
            </a:fld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924800" cy="838200"/>
          </a:xfrm>
        </p:spPr>
        <p:txBody>
          <a:bodyPr/>
          <a:lstStyle/>
          <a:p>
            <a:r>
              <a:rPr lang="en-US" dirty="0" err="1" smtClean="0"/>
              <a:t>Cosmogenic</a:t>
            </a:r>
            <a:r>
              <a:rPr lang="en-US" dirty="0" smtClean="0"/>
              <a:t> (GZK) neutrinos</a:t>
            </a:r>
            <a:endParaRPr lang="en-US" dirty="0"/>
          </a:p>
        </p:txBody>
      </p:sp>
      <p:sp>
        <p:nvSpPr>
          <p:cNvPr id="952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50292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Cosmic ray connection - II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UHECR exist, therefore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Neutrino production occurs during propagation via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  </a:t>
            </a:r>
            <a:r>
              <a:rPr lang="en-US" sz="2400" dirty="0" smtClean="0"/>
              <a:t>p </a:t>
            </a:r>
            <a:r>
              <a:rPr lang="en-US" sz="2400" dirty="0"/>
              <a:t>+ </a:t>
            </a:r>
            <a:r>
              <a:rPr lang="en-US" sz="3200" dirty="0" err="1">
                <a:latin typeface="Symbol" charset="2"/>
                <a:cs typeface="Symbol" charset="2"/>
              </a:rPr>
              <a:t>g</a:t>
            </a:r>
            <a:r>
              <a:rPr lang="en-US" sz="2400" baseline="-25000" dirty="0" err="1"/>
              <a:t>CMB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   </a:t>
            </a:r>
            <a:r>
              <a:rPr lang="en-US" sz="2400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>
                <a:sym typeface="Wingdings"/>
              </a:rPr>
              <a:t>+</a:t>
            </a:r>
            <a:r>
              <a:rPr lang="en-US" sz="2400" dirty="0">
                <a:sym typeface="Wingdings"/>
              </a:rPr>
              <a:t>  </a:t>
            </a:r>
            <a:r>
              <a:rPr lang="en-US" sz="24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</a:t>
            </a:r>
            <a:r>
              <a:rPr lang="en-US" sz="2400" baseline="-25000" dirty="0" smtClean="0"/>
              <a:t>th</a:t>
            </a:r>
            <a:r>
              <a:rPr lang="en-US" sz="2400" dirty="0" smtClean="0"/>
              <a:t> ~ 5 x 10</a:t>
            </a:r>
            <a:r>
              <a:rPr lang="en-US" sz="2400" baseline="30000" dirty="0" smtClean="0"/>
              <a:t>19</a:t>
            </a:r>
            <a:r>
              <a:rPr lang="en-US" sz="2400" dirty="0" smtClean="0"/>
              <a:t> </a:t>
            </a:r>
            <a:r>
              <a:rPr lang="en-US" sz="2400" dirty="0" err="1" smtClean="0"/>
              <a:t>eV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Even if no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 from CR sources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Intensity </a:t>
            </a:r>
            <a:r>
              <a:rPr lang="en-US" sz="2800" dirty="0"/>
              <a:t>depends on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Spectrum at sources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Evolution of sources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Composition of UHECR (Heavy nuclei give less </a:t>
            </a:r>
            <a:r>
              <a:rPr lang="en-US" sz="2400" dirty="0">
                <a:latin typeface="Symbol" charset="0"/>
              </a:rPr>
              <a:t>n</a:t>
            </a:r>
            <a:r>
              <a:rPr lang="en-US" sz="2400" dirty="0"/>
              <a:t>) </a:t>
            </a:r>
          </a:p>
        </p:txBody>
      </p:sp>
      <p:sp>
        <p:nvSpPr>
          <p:cNvPr id="95245" name="Rectangle 13"/>
          <p:cNvSpPr>
            <a:spLocks noChangeArrowheads="1"/>
          </p:cNvSpPr>
          <p:nvPr/>
        </p:nvSpPr>
        <p:spPr bwMode="auto">
          <a:xfrm>
            <a:off x="6990467" y="5486400"/>
            <a:ext cx="1848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dirty="0"/>
              <a:t>arXiv:</a:t>
            </a:r>
            <a:r>
              <a:rPr lang="en-US" dirty="0" smtClean="0"/>
              <a:t>1011.5004 </a:t>
            </a:r>
            <a:endParaRPr lang="en-US" dirty="0"/>
          </a:p>
        </p:txBody>
      </p:sp>
      <p:pic>
        <p:nvPicPr>
          <p:cNvPr id="2" name="Picture 1" descr="newLimit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4267200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8052" y="541020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ANITA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60198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/>
              </a:rPr>
              <a:t> </a:t>
            </a:r>
            <a:endParaRPr 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4507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B3DF-F3E7-8040-A43B-F5C9887B34CD}" type="slidenum">
              <a:rPr lang="en-US"/>
              <a:pPr/>
              <a:t>32</a:t>
            </a:fld>
            <a:endParaRPr lang="en-US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/>
              <a:t>Radio Detection of neutrinos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22400"/>
            <a:ext cx="3589338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2286000" y="5729288"/>
            <a:ext cx="327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/>
              <a:t> </a:t>
            </a:r>
            <a:r>
              <a:rPr lang="en-US">
                <a:hlinkClick r:id="rId3" tooltip="Abstract"/>
              </a:rPr>
              <a:t>http://arxiv.org/abs/1003.2961</a:t>
            </a:r>
            <a:endParaRPr lang="en-US"/>
          </a:p>
        </p:txBody>
      </p:sp>
      <p:grpSp>
        <p:nvGrpSpPr>
          <p:cNvPr id="97294" name="Group 14"/>
          <p:cNvGrpSpPr>
            <a:grpSpLocks/>
          </p:cNvGrpSpPr>
          <p:nvPr/>
        </p:nvGrpSpPr>
        <p:grpSpPr bwMode="auto">
          <a:xfrm>
            <a:off x="4419600" y="1077913"/>
            <a:ext cx="4641850" cy="5086350"/>
            <a:chOff x="2784" y="679"/>
            <a:chExt cx="2924" cy="3204"/>
          </a:xfrm>
        </p:grpSpPr>
        <p:pic>
          <p:nvPicPr>
            <p:cNvPr id="9728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679"/>
              <a:ext cx="2856" cy="2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7292" name="Text Box 12"/>
            <p:cNvSpPr txBox="1">
              <a:spLocks noChangeArrowheads="1"/>
            </p:cNvSpPr>
            <p:nvPr/>
          </p:nvSpPr>
          <p:spPr bwMode="auto">
            <a:xfrm>
              <a:off x="3696" y="3479"/>
              <a:ext cx="20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Vpol:1 </a:t>
              </a:r>
              <a:r>
                <a:rPr lang="en-US" b="1" dirty="0"/>
                <a:t>neutrino </a:t>
              </a:r>
              <a:r>
                <a:rPr lang="en-US" b="1" dirty="0" smtClean="0"/>
                <a:t>candidate</a:t>
              </a:r>
              <a:r>
                <a:rPr lang="en-US" dirty="0" smtClean="0"/>
                <a:t>;</a:t>
              </a:r>
              <a:endParaRPr lang="en-US" dirty="0"/>
            </a:p>
            <a:p>
              <a:r>
                <a:rPr lang="en-US" dirty="0"/>
                <a:t>HPol:3 &gt; 10</a:t>
              </a:r>
              <a:r>
                <a:rPr lang="en-US" baseline="30000" dirty="0"/>
                <a:t>19</a:t>
              </a:r>
              <a:r>
                <a:rPr lang="en-US" dirty="0"/>
                <a:t> </a:t>
              </a:r>
              <a:r>
                <a:rPr lang="en-US" dirty="0" err="1"/>
                <a:t>eV</a:t>
              </a:r>
              <a:r>
                <a:rPr lang="en-US" dirty="0"/>
                <a:t> </a:t>
              </a:r>
              <a:r>
                <a:rPr lang="en-US" dirty="0" err="1"/>
                <a:t>cosmics</a:t>
              </a:r>
              <a:endParaRPr lang="en-US" dirty="0"/>
            </a:p>
          </p:txBody>
        </p:sp>
      </p:grpSp>
      <p:sp>
        <p:nvSpPr>
          <p:cNvPr id="97295" name="Text Box 15"/>
          <p:cNvSpPr txBox="1">
            <a:spLocks noChangeArrowheads="1"/>
          </p:cNvSpPr>
          <p:nvPr/>
        </p:nvSpPr>
        <p:spPr bwMode="auto">
          <a:xfrm>
            <a:off x="365125" y="838200"/>
            <a:ext cx="346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ANITA-II over Antarctica</a:t>
            </a:r>
          </a:p>
        </p:txBody>
      </p:sp>
    </p:spTree>
    <p:extLst>
      <p:ext uri="{BB962C8B-B14F-4D97-AF65-F5344CB8AC3E}">
        <p14:creationId xmlns:p14="http://schemas.microsoft.com/office/powerpoint/2010/main" val="26495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dirty="0" smtClean="0"/>
              <a:t>ANITA also detects ~10</a:t>
            </a:r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 CR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1259450"/>
            <a:ext cx="9144000" cy="3007750"/>
            <a:chOff x="0" y="1917700"/>
            <a:chExt cx="9144000" cy="3007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17700"/>
              <a:ext cx="9144000" cy="3007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6000" y="4572000"/>
              <a:ext cx="29638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accent3"/>
                  </a:solidFill>
                </a:rPr>
                <a:t>Pisin</a:t>
              </a:r>
              <a:r>
                <a:rPr lang="en-US" sz="1600" dirty="0" smtClean="0">
                  <a:solidFill>
                    <a:schemeClr val="accent3"/>
                  </a:solidFill>
                </a:rPr>
                <a:t> Chen, Trieste, June 2011</a:t>
              </a:r>
              <a:endParaRPr lang="en-US" sz="1600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4307983"/>
            <a:ext cx="2095500" cy="2550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4953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ANITA-III optimized for UHECR as well as </a:t>
            </a:r>
            <a:r>
              <a:rPr lang="en-US" b="1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will fly over Antarctica in 2013-14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8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Auger as a neutrino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914400"/>
            <a:ext cx="9144000" cy="3059589"/>
            <a:chOff x="0" y="1295400"/>
            <a:chExt cx="9144000" cy="30595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95400"/>
              <a:ext cx="9144000" cy="305958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97984" y="1524000"/>
              <a:ext cx="317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J. Luis Navarro, </a:t>
              </a:r>
              <a:r>
                <a:rPr lang="en-US" dirty="0" err="1" smtClean="0">
                  <a:solidFill>
                    <a:schemeClr val="accent3"/>
                  </a:solidFill>
                </a:rPr>
                <a:t>TeVPA</a:t>
              </a:r>
              <a:r>
                <a:rPr lang="en-US" dirty="0" smtClean="0">
                  <a:solidFill>
                    <a:schemeClr val="accent3"/>
                  </a:solidFill>
                </a:rPr>
                <a:t>, 2011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733800"/>
            <a:ext cx="3733799" cy="2583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44196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 developing, horizontal air showers and Earth skimming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 shower are signals for </a:t>
            </a:r>
            <a:r>
              <a:rPr lang="en-US" dirty="0" err="1" smtClean="0">
                <a:sym typeface="Wingdings"/>
              </a:rPr>
              <a:t>cosmogenic</a:t>
            </a:r>
            <a:r>
              <a:rPr lang="en-US" dirty="0" smtClean="0">
                <a:sym typeface="Wingdings"/>
              </a:rPr>
              <a:t> neutrinos in large air shower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4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7FC4E-2D63-C84F-A547-26EA9DE4D63C}" type="slidenum">
              <a:rPr lang="en-US"/>
              <a:pPr/>
              <a:t>35</a:t>
            </a:fld>
            <a:endParaRPr lang="en-US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914400"/>
          </a:xfrm>
        </p:spPr>
        <p:txBody>
          <a:bodyPr/>
          <a:lstStyle/>
          <a:p>
            <a:r>
              <a:rPr lang="en-US" dirty="0" err="1" smtClean="0"/>
              <a:t>IceCube</a:t>
            </a:r>
            <a:r>
              <a:rPr lang="en-US" dirty="0" smtClean="0"/>
              <a:t> limits </a:t>
            </a:r>
            <a:r>
              <a:rPr lang="en-US" dirty="0"/>
              <a:t>on </a:t>
            </a:r>
            <a:r>
              <a:rPr lang="en-US" dirty="0" err="1"/>
              <a:t>cosmogenic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4343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GZK search looks for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very bright </a:t>
            </a:r>
            <a:r>
              <a:rPr lang="en-US" sz="2400" dirty="0"/>
              <a:t>events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near </a:t>
            </a:r>
            <a:r>
              <a:rPr lang="en-US" sz="2400" dirty="0"/>
              <a:t>the horizon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with compact initial burst of light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Complementary </a:t>
            </a:r>
            <a:r>
              <a:rPr lang="en-US" sz="2400" dirty="0"/>
              <a:t>to diffuse </a:t>
            </a:r>
            <a:r>
              <a:rPr lang="en-US" sz="2400" dirty="0">
                <a:latin typeface="Symbol" charset="0"/>
              </a:rPr>
              <a:t>n</a:t>
            </a:r>
            <a:r>
              <a:rPr lang="en-US" sz="2400" baseline="-25000" dirty="0">
                <a:latin typeface="Symbol" charset="0"/>
              </a:rPr>
              <a:t>m</a:t>
            </a:r>
            <a:r>
              <a:rPr lang="en-US" sz="2400" dirty="0"/>
              <a:t> search that starts by </a:t>
            </a:r>
            <a:r>
              <a:rPr lang="en-US" sz="2400" dirty="0" smtClean="0"/>
              <a:t>measuring </a:t>
            </a:r>
            <a:r>
              <a:rPr lang="en-US" sz="2400" dirty="0"/>
              <a:t>atmospheric </a:t>
            </a:r>
            <a:r>
              <a:rPr lang="en-US" sz="2400" dirty="0" smtClean="0">
                <a:latin typeface="Symbol" charset="0"/>
              </a:rPr>
              <a:t>n</a:t>
            </a:r>
            <a:r>
              <a:rPr lang="en-US" sz="2400" baseline="-25000" dirty="0" smtClean="0">
                <a:latin typeface="Symbol" charset="0"/>
              </a:rPr>
              <a:t>m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Blue lines show results that include cascades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Model 6 (Fermi max): expect 0.4 events</a:t>
            </a:r>
            <a:endParaRPr lang="en-US" sz="2400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495800" y="1295400"/>
            <a:ext cx="37099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IceCube-40 </a:t>
            </a:r>
            <a:r>
              <a:rPr lang="en-US" sz="2000" dirty="0" smtClean="0"/>
              <a:t>arXiv:1103.4250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4495800" y="5791200"/>
            <a:ext cx="4568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All-flavor limits assuming </a:t>
            </a:r>
            <a:r>
              <a:rPr lang="en-US" sz="2000" b="1">
                <a:latin typeface="Symbol" charset="0"/>
              </a:rPr>
              <a:t>n</a:t>
            </a:r>
            <a:r>
              <a:rPr lang="en-US" sz="2000" b="1" baseline="-25000">
                <a:latin typeface="Symbol" charset="0"/>
              </a:rPr>
              <a:t>m</a:t>
            </a:r>
            <a:r>
              <a:rPr lang="en-US" sz="2000" b="1"/>
              <a:t> ~ </a:t>
            </a:r>
            <a:r>
              <a:rPr lang="en-US" sz="2000" b="1">
                <a:latin typeface="Symbol" charset="0"/>
              </a:rPr>
              <a:t>n</a:t>
            </a:r>
            <a:r>
              <a:rPr lang="en-US" sz="2000" b="1" baseline="-25000">
                <a:latin typeface="Symbol" charset="0"/>
              </a:rPr>
              <a:t>t</a:t>
            </a:r>
            <a:r>
              <a:rPr lang="en-US" sz="2000" b="1"/>
              <a:t> ~ </a:t>
            </a:r>
            <a:r>
              <a:rPr lang="en-US" sz="2000" b="1">
                <a:latin typeface="Symbol" charset="0"/>
              </a:rPr>
              <a:t>n</a:t>
            </a:r>
            <a:r>
              <a:rPr lang="en-US" sz="2000" b="1" baseline="-25000"/>
              <a:t>e</a:t>
            </a:r>
          </a:p>
        </p:txBody>
      </p:sp>
      <p:pic>
        <p:nvPicPr>
          <p:cNvPr id="3" name="Picture 2" descr="Sensitivity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68" y="1787700"/>
            <a:ext cx="4991032" cy="39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8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29200"/>
          </a:xfrm>
        </p:spPr>
        <p:txBody>
          <a:bodyPr/>
          <a:lstStyle/>
          <a:p>
            <a:r>
              <a:rPr lang="en-US" dirty="0" smtClean="0"/>
              <a:t>Pushing below Waxman-</a:t>
            </a:r>
            <a:r>
              <a:rPr lang="en-US" dirty="0" err="1" smtClean="0"/>
              <a:t>Bahcall</a:t>
            </a:r>
            <a:r>
              <a:rPr lang="en-US" dirty="0" smtClean="0"/>
              <a:t> “limit” in 100 </a:t>
            </a:r>
            <a:r>
              <a:rPr lang="en-US" dirty="0" err="1" smtClean="0"/>
              <a:t>TeV</a:t>
            </a:r>
            <a:r>
              <a:rPr lang="en-US" dirty="0" smtClean="0"/>
              <a:t> – 10 </a:t>
            </a:r>
            <a:r>
              <a:rPr lang="en-US" dirty="0" err="1" smtClean="0"/>
              <a:t>PeV</a:t>
            </a:r>
            <a:r>
              <a:rPr lang="en-US" dirty="0" smtClean="0"/>
              <a:t> range disfavors proton dominance of extragalactic cosmic rays</a:t>
            </a:r>
          </a:p>
          <a:p>
            <a:r>
              <a:rPr lang="en-US" dirty="0" smtClean="0"/>
              <a:t>Expect rapid improvements in </a:t>
            </a:r>
            <a:r>
              <a:rPr lang="en-US" dirty="0" err="1" smtClean="0"/>
              <a:t>IceCube</a:t>
            </a:r>
            <a:r>
              <a:rPr lang="en-US" dirty="0" smtClean="0"/>
              <a:t> sensitivity to astrophysical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IC59 + IC79 data currently in analysis</a:t>
            </a:r>
          </a:p>
          <a:p>
            <a:pPr lvl="1"/>
            <a:r>
              <a:rPr lang="en-US" dirty="0" smtClean="0"/>
              <a:t>Include both cascade and track-like events </a:t>
            </a:r>
          </a:p>
          <a:p>
            <a:pPr lvl="1"/>
            <a:r>
              <a:rPr lang="en-US" dirty="0" smtClean="0"/>
              <a:t>Full IceCube-86 operating since May 2011</a:t>
            </a:r>
          </a:p>
          <a:p>
            <a:r>
              <a:rPr lang="en-US" dirty="0" smtClean="0"/>
              <a:t>Need larger acceptance to measure </a:t>
            </a:r>
            <a:r>
              <a:rPr lang="en-US" dirty="0" err="1" smtClean="0"/>
              <a:t>cosmogenic</a:t>
            </a:r>
            <a:r>
              <a:rPr lang="en-US" dirty="0" smtClean="0"/>
              <a:t> neutrinos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BAB7-D9A8-CB4A-A576-E09339213AA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C1B4-8327-B64B-AB1E-08D914807EE4}" type="slidenum">
              <a:rPr lang="en-US"/>
              <a:pPr/>
              <a:t>37</a:t>
            </a:fld>
            <a:endParaRPr lang="en-US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Future projects 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534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Km3NeT: plan for multi-</a:t>
            </a:r>
            <a:r>
              <a:rPr lang="en-US" sz="2400" dirty="0" err="1" smtClean="0"/>
              <a:t>gigaton</a:t>
            </a:r>
            <a:r>
              <a:rPr lang="en-US" sz="2400" dirty="0" smtClean="0"/>
              <a:t> detector in Mediterranean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Also GVD at Baikal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M</a:t>
            </a:r>
            <a:r>
              <a:rPr lang="en-US" sz="2400" dirty="0" smtClean="0"/>
              <a:t>easure </a:t>
            </a:r>
            <a:r>
              <a:rPr lang="en-US" sz="2400" dirty="0" err="1"/>
              <a:t>cosmogenic</a:t>
            </a:r>
            <a:r>
              <a:rPr lang="en-US" sz="2400" dirty="0"/>
              <a:t> (GZK) neutrinos in </a:t>
            </a:r>
            <a:r>
              <a:rPr lang="en-US" sz="2400" dirty="0" err="1"/>
              <a:t>EeV</a:t>
            </a:r>
            <a:r>
              <a:rPr lang="en-US" sz="2400" dirty="0"/>
              <a:t> </a:t>
            </a:r>
            <a:r>
              <a:rPr lang="en-US" sz="2400" dirty="0" smtClean="0"/>
              <a:t>range 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ARA (</a:t>
            </a:r>
            <a:r>
              <a:rPr lang="en-US" sz="2000" dirty="0" err="1"/>
              <a:t>Askaryan</a:t>
            </a:r>
            <a:r>
              <a:rPr lang="en-US" sz="2000" dirty="0"/>
              <a:t> Radio Array</a:t>
            </a:r>
            <a:r>
              <a:rPr lang="en-US" sz="2000" dirty="0" smtClean="0"/>
              <a:t>)</a:t>
            </a:r>
            <a:endParaRPr lang="en-US" sz="2000" dirty="0"/>
          </a:p>
          <a:p>
            <a:pPr lvl="2">
              <a:lnSpc>
                <a:spcPct val="90000"/>
              </a:lnSpc>
            </a:pPr>
            <a:r>
              <a:rPr lang="en-US" sz="1600" dirty="0"/>
              <a:t>First test deployment next to </a:t>
            </a:r>
            <a:r>
              <a:rPr lang="en-US" sz="1600" dirty="0" err="1"/>
              <a:t>IceCube</a:t>
            </a:r>
            <a:r>
              <a:rPr lang="en-US" sz="1600" dirty="0"/>
              <a:t> in January, 2011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Further deployments planned for next season at South Pole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ARIANNA radio antennas on Ross Ice Shelf</a:t>
            </a:r>
            <a:r>
              <a:rPr lang="en-US" sz="1600" dirty="0"/>
              <a:t>	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Beyond Deep Core for lower </a:t>
            </a:r>
            <a:r>
              <a:rPr lang="en-US" sz="2400" dirty="0" smtClean="0"/>
              <a:t>energy.  </a:t>
            </a:r>
            <a:r>
              <a:rPr lang="en-US" sz="2400" dirty="0"/>
              <a:t>T</a:t>
            </a:r>
            <a:r>
              <a:rPr lang="en-US" sz="2400" dirty="0" smtClean="0"/>
              <a:t>wo stages:</a:t>
            </a:r>
          </a:p>
          <a:p>
            <a:pPr marL="85725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/>
              <a:t>Lower threshold below 10 </a:t>
            </a:r>
            <a:r>
              <a:rPr lang="en-US" sz="2000" dirty="0" err="1" smtClean="0"/>
              <a:t>GeV</a:t>
            </a:r>
            <a:r>
              <a:rPr lang="en-US" sz="2000" dirty="0" smtClean="0"/>
              <a:t> for WIMP searches &amp; oscillations</a:t>
            </a:r>
          </a:p>
          <a:p>
            <a:pPr marL="85725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/>
              <a:t>Very dense instrumentation for proton decay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Dark </a:t>
            </a:r>
            <a:r>
              <a:rPr lang="en-US" sz="2400" dirty="0"/>
              <a:t>Matter Ice – two pilot scintillators deployed at 2500 m in </a:t>
            </a:r>
            <a:r>
              <a:rPr lang="en-US" sz="2400" dirty="0" err="1"/>
              <a:t>IceCube</a:t>
            </a:r>
            <a:r>
              <a:rPr lang="en-US" sz="2400" dirty="0"/>
              <a:t> </a:t>
            </a:r>
            <a:r>
              <a:rPr lang="en-US" sz="2400" dirty="0" smtClean="0"/>
              <a:t>holes in </a:t>
            </a:r>
            <a:r>
              <a:rPr lang="en-US" sz="2400" dirty="0"/>
              <a:t>December, 2010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Seasonal variation of background opposite to DAMA,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Seasonal </a:t>
            </a:r>
            <a:r>
              <a:rPr lang="en-US" sz="2000" dirty="0" smtClean="0"/>
              <a:t>variation </a:t>
            </a:r>
            <a:r>
              <a:rPr lang="en-US" sz="2000" dirty="0"/>
              <a:t>of DM signal universal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633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The Neutrino Detector Spectrum</a:t>
            </a: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2681139" y="2214562"/>
            <a:ext cx="794742" cy="866180"/>
            <a:chOff x="0" y="0"/>
            <a:chExt cx="712" cy="776"/>
          </a:xfrm>
        </p:grpSpPr>
        <p:sp>
          <p:nvSpPr>
            <p:cNvPr id="26626" name="Rectangle 2"/>
            <p:cNvSpPr>
              <a:spLocks/>
            </p:cNvSpPr>
            <p:nvPr/>
          </p:nvSpPr>
          <p:spPr bwMode="auto">
            <a:xfrm>
              <a:off x="0" y="0"/>
              <a:ext cx="672" cy="776"/>
            </a:xfrm>
            <a:prstGeom prst="rect">
              <a:avLst/>
            </a:prstGeom>
            <a:solidFill>
              <a:srgbClr val="FF00FF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27" name="Rectangle 3"/>
            <p:cNvSpPr>
              <a:spLocks/>
            </p:cNvSpPr>
            <p:nvPr/>
          </p:nvSpPr>
          <p:spPr bwMode="auto">
            <a:xfrm>
              <a:off x="184" y="176"/>
              <a:ext cx="5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MINOS</a:t>
              </a:r>
            </a:p>
          </p:txBody>
        </p:sp>
      </p:grpSp>
      <p:grpSp>
        <p:nvGrpSpPr>
          <p:cNvPr id="26631" name="Group 7"/>
          <p:cNvGrpSpPr>
            <a:grpSpLocks/>
          </p:cNvGrpSpPr>
          <p:nvPr/>
        </p:nvGrpSpPr>
        <p:grpSpPr bwMode="auto">
          <a:xfrm>
            <a:off x="4148956" y="3080742"/>
            <a:ext cx="2741414" cy="821531"/>
            <a:chOff x="0" y="0"/>
            <a:chExt cx="2455" cy="736"/>
          </a:xfrm>
        </p:grpSpPr>
        <p:sp>
          <p:nvSpPr>
            <p:cNvPr id="26629" name="Rectangle 5"/>
            <p:cNvSpPr>
              <a:spLocks/>
            </p:cNvSpPr>
            <p:nvPr/>
          </p:nvSpPr>
          <p:spPr bwMode="auto">
            <a:xfrm>
              <a:off x="0" y="0"/>
              <a:ext cx="2455" cy="712"/>
            </a:xfrm>
            <a:prstGeom prst="rect">
              <a:avLst/>
            </a:prstGeom>
            <a:solidFill>
              <a:srgbClr val="6666FF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30" name="Rectangle 6"/>
            <p:cNvSpPr>
              <a:spLocks/>
            </p:cNvSpPr>
            <p:nvPr/>
          </p:nvSpPr>
          <p:spPr bwMode="auto">
            <a:xfrm>
              <a:off x="607" y="336"/>
              <a:ext cx="147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AMANDA, Baikal, ANTARES</a:t>
              </a:r>
            </a:p>
          </p:txBody>
        </p:sp>
      </p:grpSp>
      <p:grpSp>
        <p:nvGrpSpPr>
          <p:cNvPr id="26634" name="Group 10"/>
          <p:cNvGrpSpPr>
            <a:grpSpLocks/>
          </p:cNvGrpSpPr>
          <p:nvPr/>
        </p:nvGrpSpPr>
        <p:grpSpPr bwMode="auto">
          <a:xfrm>
            <a:off x="4471541" y="3080742"/>
            <a:ext cx="4071938" cy="839391"/>
            <a:chOff x="0" y="0"/>
            <a:chExt cx="3648" cy="752"/>
          </a:xfrm>
        </p:grpSpPr>
        <p:sp>
          <p:nvSpPr>
            <p:cNvPr id="26632" name="Rectangle 8"/>
            <p:cNvSpPr>
              <a:spLocks/>
            </p:cNvSpPr>
            <p:nvPr/>
          </p:nvSpPr>
          <p:spPr bwMode="auto">
            <a:xfrm>
              <a:off x="0" y="0"/>
              <a:ext cx="3648" cy="752"/>
            </a:xfrm>
            <a:prstGeom prst="rect">
              <a:avLst/>
            </a:prstGeom>
            <a:solidFill>
              <a:srgbClr val="66CCFF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33" name="Rectangle 9"/>
            <p:cNvSpPr>
              <a:spLocks/>
            </p:cNvSpPr>
            <p:nvPr/>
          </p:nvSpPr>
          <p:spPr bwMode="auto">
            <a:xfrm>
              <a:off x="1804" y="504"/>
              <a:ext cx="116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IceCube, KM3NeT</a:t>
              </a:r>
            </a:p>
          </p:txBody>
        </p:sp>
      </p:grp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400720" y="3080742"/>
            <a:ext cx="600521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6" name="Rectangle 12"/>
          <p:cNvSpPr>
            <a:spLocks/>
          </p:cNvSpPr>
          <p:nvPr/>
        </p:nvSpPr>
        <p:spPr bwMode="auto">
          <a:xfrm>
            <a:off x="5541988" y="3196828"/>
            <a:ext cx="544711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10 TeV</a:t>
            </a: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796975" y="3079627"/>
            <a:ext cx="0" cy="1439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rot="10800000">
            <a:off x="8084717" y="3080742"/>
            <a:ext cx="818182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1631900" y="3079627"/>
            <a:ext cx="1117" cy="1439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H="1">
            <a:off x="2467943" y="3079627"/>
            <a:ext cx="0" cy="1439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>
            <a:off x="3302869" y="3079627"/>
            <a:ext cx="0" cy="1439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H="1">
            <a:off x="4137794" y="3079627"/>
            <a:ext cx="0" cy="1439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>
            <a:off x="4977185" y="3079627"/>
            <a:ext cx="0" cy="1439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>
            <a:off x="5813227" y="3079627"/>
            <a:ext cx="0" cy="1439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 rot="10800000">
            <a:off x="6430492" y="3085207"/>
            <a:ext cx="1579438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8535665" y="3079627"/>
            <a:ext cx="0" cy="1439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7" name="Rectangle 23"/>
          <p:cNvSpPr>
            <a:spLocks/>
          </p:cNvSpPr>
          <p:nvPr/>
        </p:nvSpPr>
        <p:spPr bwMode="auto">
          <a:xfrm>
            <a:off x="8238753" y="3196828"/>
            <a:ext cx="580430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1 EeV</a:t>
            </a:r>
          </a:p>
        </p:txBody>
      </p:sp>
      <p:sp>
        <p:nvSpPr>
          <p:cNvPr id="26648" name="Rectangle 24"/>
          <p:cNvSpPr>
            <a:spLocks/>
          </p:cNvSpPr>
          <p:nvPr/>
        </p:nvSpPr>
        <p:spPr bwMode="auto">
          <a:xfrm>
            <a:off x="4745013" y="3196828"/>
            <a:ext cx="473273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1 TeV</a:t>
            </a:r>
          </a:p>
        </p:txBody>
      </p:sp>
      <p:sp>
        <p:nvSpPr>
          <p:cNvPr id="26649" name="Rectangle 25"/>
          <p:cNvSpPr>
            <a:spLocks/>
          </p:cNvSpPr>
          <p:nvPr/>
        </p:nvSpPr>
        <p:spPr bwMode="auto">
          <a:xfrm>
            <a:off x="3802931" y="3196828"/>
            <a:ext cx="669727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100 GeV</a:t>
            </a:r>
          </a:p>
        </p:txBody>
      </p:sp>
      <p:sp>
        <p:nvSpPr>
          <p:cNvPr id="26650" name="Rectangle 26"/>
          <p:cNvSpPr>
            <a:spLocks/>
          </p:cNvSpPr>
          <p:nvPr/>
        </p:nvSpPr>
        <p:spPr bwMode="auto">
          <a:xfrm>
            <a:off x="3002607" y="3196828"/>
            <a:ext cx="598289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10 GeV</a:t>
            </a:r>
          </a:p>
        </p:txBody>
      </p:sp>
      <p:grpSp>
        <p:nvGrpSpPr>
          <p:cNvPr id="26653" name="Group 29"/>
          <p:cNvGrpSpPr>
            <a:grpSpLocks/>
          </p:cNvGrpSpPr>
          <p:nvPr/>
        </p:nvGrpSpPr>
        <p:grpSpPr bwMode="auto">
          <a:xfrm>
            <a:off x="311423" y="3080742"/>
            <a:ext cx="1241227" cy="1433215"/>
            <a:chOff x="0" y="0"/>
            <a:chExt cx="1112" cy="1284"/>
          </a:xfrm>
        </p:grpSpPr>
        <p:sp>
          <p:nvSpPr>
            <p:cNvPr id="26651" name="Rectangle 27"/>
            <p:cNvSpPr>
              <a:spLocks/>
            </p:cNvSpPr>
            <p:nvPr/>
          </p:nvSpPr>
          <p:spPr bwMode="auto">
            <a:xfrm>
              <a:off x="71" y="0"/>
              <a:ext cx="496" cy="720"/>
            </a:xfrm>
            <a:prstGeom prst="rect">
              <a:avLst/>
            </a:prstGeom>
            <a:solidFill>
              <a:srgbClr val="408000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52" name="Rectangle 28"/>
            <p:cNvSpPr>
              <a:spLocks/>
            </p:cNvSpPr>
            <p:nvPr/>
          </p:nvSpPr>
          <p:spPr bwMode="auto">
            <a:xfrm>
              <a:off x="0" y="140"/>
              <a:ext cx="1112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SNO, Borexino,</a:t>
              </a:r>
              <a:br>
                <a:rPr lang="en-US" sz="1300">
                  <a:latin typeface="Gill Sans" charset="0"/>
                  <a:cs typeface="Gill Sans" charset="0"/>
                  <a:sym typeface="Gill Sans" charset="0"/>
                </a:rPr>
              </a:br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KamLAND, Double CHOOZ,</a:t>
              </a:r>
              <a:br>
                <a:rPr lang="en-US" sz="1300">
                  <a:latin typeface="Gill Sans" charset="0"/>
                  <a:cs typeface="Gill Sans" charset="0"/>
                  <a:sym typeface="Gill Sans" charset="0"/>
                </a:rPr>
              </a:br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Daya Bay, etc.</a:t>
              </a:r>
            </a:p>
          </p:txBody>
        </p:sp>
      </p:grpSp>
      <p:grpSp>
        <p:nvGrpSpPr>
          <p:cNvPr id="26656" name="Group 32"/>
          <p:cNvGrpSpPr>
            <a:grpSpLocks/>
          </p:cNvGrpSpPr>
          <p:nvPr/>
        </p:nvGrpSpPr>
        <p:grpSpPr bwMode="auto">
          <a:xfrm>
            <a:off x="818183" y="3078510"/>
            <a:ext cx="2071688" cy="875109"/>
            <a:chOff x="0" y="0"/>
            <a:chExt cx="1855" cy="784"/>
          </a:xfrm>
        </p:grpSpPr>
        <p:sp>
          <p:nvSpPr>
            <p:cNvPr id="26654" name="Rectangle 30"/>
            <p:cNvSpPr>
              <a:spLocks/>
            </p:cNvSpPr>
            <p:nvPr/>
          </p:nvSpPr>
          <p:spPr bwMode="auto">
            <a:xfrm>
              <a:off x="0" y="0"/>
              <a:ext cx="1855" cy="755"/>
            </a:xfrm>
            <a:prstGeom prst="rect">
              <a:avLst/>
            </a:prstGeom>
            <a:solidFill>
              <a:srgbClr val="00FF00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55" name="Rectangle 31"/>
            <p:cNvSpPr>
              <a:spLocks/>
            </p:cNvSpPr>
            <p:nvPr/>
          </p:nvSpPr>
          <p:spPr bwMode="auto">
            <a:xfrm>
              <a:off x="499" y="381"/>
              <a:ext cx="95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Super-K</a:t>
              </a:r>
            </a:p>
          </p:txBody>
        </p:sp>
      </p:grpSp>
      <p:sp>
        <p:nvSpPr>
          <p:cNvPr id="26657" name="Rectangle 33"/>
          <p:cNvSpPr>
            <a:spLocks/>
          </p:cNvSpPr>
          <p:nvPr/>
        </p:nvSpPr>
        <p:spPr bwMode="auto">
          <a:xfrm>
            <a:off x="2216795" y="3196828"/>
            <a:ext cx="51792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1 GeV</a:t>
            </a:r>
          </a:p>
        </p:txBody>
      </p:sp>
      <p:sp>
        <p:nvSpPr>
          <p:cNvPr id="26658" name="Rectangle 34"/>
          <p:cNvSpPr>
            <a:spLocks/>
          </p:cNvSpPr>
          <p:nvPr/>
        </p:nvSpPr>
        <p:spPr bwMode="auto">
          <a:xfrm>
            <a:off x="1294805" y="3196828"/>
            <a:ext cx="678656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100 MeV</a:t>
            </a:r>
          </a:p>
        </p:txBody>
      </p:sp>
      <p:sp>
        <p:nvSpPr>
          <p:cNvPr id="26659" name="Rectangle 35"/>
          <p:cNvSpPr>
            <a:spLocks/>
          </p:cNvSpPr>
          <p:nvPr/>
        </p:nvSpPr>
        <p:spPr bwMode="auto">
          <a:xfrm>
            <a:off x="5395764" y="4138910"/>
            <a:ext cx="2759273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latin typeface="Gill Sans" charset="0"/>
                <a:cs typeface="Gill Sans" charset="0"/>
                <a:sym typeface="Gill Sans" charset="0"/>
              </a:rPr>
              <a:t>Atmospheric/Astrophysical</a:t>
            </a:r>
          </a:p>
        </p:txBody>
      </p:sp>
      <p:sp>
        <p:nvSpPr>
          <p:cNvPr id="26660" name="Rectangle 36"/>
          <p:cNvSpPr>
            <a:spLocks/>
          </p:cNvSpPr>
          <p:nvPr/>
        </p:nvSpPr>
        <p:spPr bwMode="auto">
          <a:xfrm>
            <a:off x="5855643" y="2156519"/>
            <a:ext cx="208954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latin typeface="Gill Sans" charset="0"/>
                <a:cs typeface="Gill Sans" charset="0"/>
                <a:sym typeface="Gill Sans" charset="0"/>
              </a:rPr>
              <a:t>Accelerator-based</a:t>
            </a:r>
          </a:p>
        </p:txBody>
      </p:sp>
      <p:sp>
        <p:nvSpPr>
          <p:cNvPr id="26661" name="Rectangle 37"/>
          <p:cNvSpPr>
            <a:spLocks/>
          </p:cNvSpPr>
          <p:nvPr/>
        </p:nvSpPr>
        <p:spPr bwMode="auto">
          <a:xfrm>
            <a:off x="496714" y="3196828"/>
            <a:ext cx="598289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10 MeV</a:t>
            </a:r>
          </a:p>
        </p:txBody>
      </p:sp>
      <p:grpSp>
        <p:nvGrpSpPr>
          <p:cNvPr id="26664" name="Group 40"/>
          <p:cNvGrpSpPr>
            <a:grpSpLocks/>
          </p:cNvGrpSpPr>
          <p:nvPr/>
        </p:nvGrpSpPr>
        <p:grpSpPr bwMode="auto">
          <a:xfrm>
            <a:off x="2365251" y="2031504"/>
            <a:ext cx="642938" cy="1049238"/>
            <a:chOff x="0" y="0"/>
            <a:chExt cx="576" cy="939"/>
          </a:xfrm>
        </p:grpSpPr>
        <p:sp>
          <p:nvSpPr>
            <p:cNvPr id="26662" name="Rectangle 38"/>
            <p:cNvSpPr>
              <a:spLocks/>
            </p:cNvSpPr>
            <p:nvPr/>
          </p:nvSpPr>
          <p:spPr bwMode="auto">
            <a:xfrm>
              <a:off x="89" y="51"/>
              <a:ext cx="410" cy="888"/>
            </a:xfrm>
            <a:prstGeom prst="rect">
              <a:avLst/>
            </a:prstGeom>
            <a:solidFill>
              <a:srgbClr val="0080FF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63" name="Rectangle 39"/>
            <p:cNvSpPr>
              <a:spLocks/>
            </p:cNvSpPr>
            <p:nvPr/>
          </p:nvSpPr>
          <p:spPr bwMode="auto">
            <a:xfrm>
              <a:off x="0" y="0"/>
              <a:ext cx="5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Lucida Grande" charset="0"/>
                  <a:sym typeface="Gill Sans" charset="0"/>
                </a:rPr>
                <a:t>NOνA</a:t>
              </a:r>
            </a:p>
          </p:txBody>
        </p:sp>
      </p:grpSp>
      <p:grpSp>
        <p:nvGrpSpPr>
          <p:cNvPr id="26667" name="Group 43"/>
          <p:cNvGrpSpPr>
            <a:grpSpLocks/>
          </p:cNvGrpSpPr>
          <p:nvPr/>
        </p:nvGrpSpPr>
        <p:grpSpPr bwMode="auto">
          <a:xfrm>
            <a:off x="2288232" y="2268140"/>
            <a:ext cx="553641" cy="812602"/>
            <a:chOff x="0" y="0"/>
            <a:chExt cx="496" cy="728"/>
          </a:xfrm>
        </p:grpSpPr>
        <p:sp>
          <p:nvSpPr>
            <p:cNvPr id="26665" name="Rectangle 41"/>
            <p:cNvSpPr>
              <a:spLocks/>
            </p:cNvSpPr>
            <p:nvPr/>
          </p:nvSpPr>
          <p:spPr bwMode="auto">
            <a:xfrm>
              <a:off x="24" y="0"/>
              <a:ext cx="445" cy="728"/>
            </a:xfrm>
            <a:prstGeom prst="rect">
              <a:avLst/>
            </a:prstGeom>
            <a:solidFill>
              <a:srgbClr val="FF6FCF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66" name="Rectangle 42"/>
            <p:cNvSpPr>
              <a:spLocks/>
            </p:cNvSpPr>
            <p:nvPr/>
          </p:nvSpPr>
          <p:spPr bwMode="auto">
            <a:xfrm>
              <a:off x="0" y="104"/>
              <a:ext cx="49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K2K,</a:t>
              </a:r>
              <a:br>
                <a:rPr lang="en-US" sz="1300">
                  <a:latin typeface="Gill Sans" charset="0"/>
                  <a:cs typeface="Gill Sans" charset="0"/>
                  <a:sym typeface="Gill Sans" charset="0"/>
                </a:rPr>
              </a:br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T2K</a:t>
              </a:r>
            </a:p>
          </p:txBody>
        </p:sp>
      </p:grpSp>
      <p:sp>
        <p:nvSpPr>
          <p:cNvPr id="26668" name="Rectangle 44"/>
          <p:cNvSpPr>
            <a:spLocks/>
          </p:cNvSpPr>
          <p:nvPr/>
        </p:nvSpPr>
        <p:spPr bwMode="auto">
          <a:xfrm>
            <a:off x="187524" y="2241352"/>
            <a:ext cx="196453" cy="857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6671" name="Group 47"/>
          <p:cNvGrpSpPr>
            <a:grpSpLocks/>
          </p:cNvGrpSpPr>
          <p:nvPr/>
        </p:nvGrpSpPr>
        <p:grpSpPr bwMode="auto">
          <a:xfrm>
            <a:off x="7849196" y="3080742"/>
            <a:ext cx="1044773" cy="884039"/>
            <a:chOff x="0" y="0"/>
            <a:chExt cx="936" cy="792"/>
          </a:xfrm>
        </p:grpSpPr>
        <p:sp>
          <p:nvSpPr>
            <p:cNvPr id="26669" name="Rectangle 45"/>
            <p:cNvSpPr>
              <a:spLocks/>
            </p:cNvSpPr>
            <p:nvPr/>
          </p:nvSpPr>
          <p:spPr bwMode="auto">
            <a:xfrm>
              <a:off x="0" y="0"/>
              <a:ext cx="919" cy="792"/>
            </a:xfrm>
            <a:prstGeom prst="rect">
              <a:avLst/>
            </a:prstGeom>
            <a:solidFill>
              <a:srgbClr val="6666FF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70" name="Rectangle 46"/>
            <p:cNvSpPr>
              <a:spLocks/>
            </p:cNvSpPr>
            <p:nvPr/>
          </p:nvSpPr>
          <p:spPr bwMode="auto">
            <a:xfrm>
              <a:off x="32" y="188"/>
              <a:ext cx="90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ANITA,         </a:t>
              </a:r>
              <a:br>
                <a:rPr lang="en-US" sz="1300">
                  <a:latin typeface="Gill Sans" charset="0"/>
                  <a:cs typeface="Gill Sans" charset="0"/>
                  <a:sym typeface="Gill Sans" charset="0"/>
                </a:rPr>
              </a:br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RICE, Auger, ARIANNA,...</a:t>
              </a:r>
            </a:p>
          </p:txBody>
        </p:sp>
      </p:grpSp>
      <p:grpSp>
        <p:nvGrpSpPr>
          <p:cNvPr id="26674" name="Group 50"/>
          <p:cNvGrpSpPr>
            <a:grpSpLocks/>
          </p:cNvGrpSpPr>
          <p:nvPr/>
        </p:nvGrpSpPr>
        <p:grpSpPr bwMode="auto">
          <a:xfrm>
            <a:off x="3312914" y="3098602"/>
            <a:ext cx="1348383" cy="973336"/>
            <a:chOff x="0" y="0"/>
            <a:chExt cx="1208" cy="872"/>
          </a:xfrm>
        </p:grpSpPr>
        <p:sp>
          <p:nvSpPr>
            <p:cNvPr id="26672" name="Rectangle 48"/>
            <p:cNvSpPr>
              <a:spLocks/>
            </p:cNvSpPr>
            <p:nvPr/>
          </p:nvSpPr>
          <p:spPr bwMode="auto">
            <a:xfrm>
              <a:off x="0" y="0"/>
              <a:ext cx="1208" cy="784"/>
            </a:xfrm>
            <a:prstGeom prst="rect">
              <a:avLst/>
            </a:prstGeom>
            <a:solidFill>
              <a:srgbClr val="0000FF">
                <a:alpha val="49803"/>
              </a:srgbClr>
            </a:solidFill>
            <a:ln w="254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73" name="Rectangle 49"/>
            <p:cNvSpPr>
              <a:spLocks/>
            </p:cNvSpPr>
            <p:nvPr/>
          </p:nvSpPr>
          <p:spPr bwMode="auto">
            <a:xfrm>
              <a:off x="0" y="472"/>
              <a:ext cx="72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DeepCore</a:t>
              </a:r>
            </a:p>
          </p:txBody>
        </p:sp>
      </p:grpSp>
      <p:grpSp>
        <p:nvGrpSpPr>
          <p:cNvPr id="26677" name="Group 53"/>
          <p:cNvGrpSpPr>
            <a:grpSpLocks/>
          </p:cNvGrpSpPr>
          <p:nvPr/>
        </p:nvGrpSpPr>
        <p:grpSpPr bwMode="auto">
          <a:xfrm>
            <a:off x="2772668" y="2152054"/>
            <a:ext cx="985615" cy="928688"/>
            <a:chOff x="0" y="0"/>
            <a:chExt cx="882" cy="832"/>
          </a:xfrm>
        </p:grpSpPr>
        <p:sp>
          <p:nvSpPr>
            <p:cNvPr id="26675" name="Rectangle 51"/>
            <p:cNvSpPr>
              <a:spLocks/>
            </p:cNvSpPr>
            <p:nvPr/>
          </p:nvSpPr>
          <p:spPr bwMode="auto">
            <a:xfrm>
              <a:off x="0" y="0"/>
              <a:ext cx="882" cy="832"/>
            </a:xfrm>
            <a:prstGeom prst="rect">
              <a:avLst/>
            </a:prstGeom>
            <a:solidFill>
              <a:srgbClr val="800080">
                <a:alpha val="48999"/>
              </a:srgbClr>
            </a:solidFill>
            <a:ln w="25400" cap="flat">
              <a:solidFill>
                <a:schemeClr val="tx1">
                  <a:alpha val="4899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76" name="Rectangle 52"/>
            <p:cNvSpPr>
              <a:spLocks/>
            </p:cNvSpPr>
            <p:nvPr/>
          </p:nvSpPr>
          <p:spPr bwMode="auto">
            <a:xfrm>
              <a:off x="343" y="72"/>
              <a:ext cx="5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cs typeface="Gill Sans" charset="0"/>
                  <a:sym typeface="Gill Sans" charset="0"/>
                </a:rPr>
                <a:t>OPERA</a:t>
              </a:r>
            </a:p>
          </p:txBody>
        </p:sp>
      </p:grpSp>
      <p:sp>
        <p:nvSpPr>
          <p:cNvPr id="26678" name="Rectangle 54"/>
          <p:cNvSpPr>
            <a:spLocks/>
          </p:cNvSpPr>
          <p:nvPr/>
        </p:nvSpPr>
        <p:spPr bwMode="auto">
          <a:xfrm>
            <a:off x="6831211" y="2661047"/>
            <a:ext cx="208954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latin typeface="Gill Sans" charset="0"/>
                <a:sym typeface="Gill Sans" charset="0"/>
              </a:rPr>
              <a:t>Energy ↔ Volume</a:t>
            </a:r>
          </a:p>
        </p:txBody>
      </p:sp>
      <p:grpSp>
        <p:nvGrpSpPr>
          <p:cNvPr id="26681" name="Group 57"/>
          <p:cNvGrpSpPr>
            <a:grpSpLocks/>
          </p:cNvGrpSpPr>
          <p:nvPr/>
        </p:nvGrpSpPr>
        <p:grpSpPr bwMode="auto">
          <a:xfrm>
            <a:off x="2928937" y="3802931"/>
            <a:ext cx="1518047" cy="261194"/>
            <a:chOff x="0" y="27"/>
            <a:chExt cx="1360" cy="234"/>
          </a:xfrm>
        </p:grpSpPr>
        <p:sp>
          <p:nvSpPr>
            <p:cNvPr id="26679" name="Rectangle 55"/>
            <p:cNvSpPr>
              <a:spLocks/>
            </p:cNvSpPr>
            <p:nvPr/>
          </p:nvSpPr>
          <p:spPr bwMode="auto">
            <a:xfrm>
              <a:off x="481" y="27"/>
              <a:ext cx="32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latin typeface="Gill Sans" charset="0"/>
                  <a:cs typeface="Gill Sans" charset="0"/>
                  <a:sym typeface="Gill Sans" charset="0"/>
                </a:rPr>
                <a:t>Gap</a:t>
              </a:r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>
              <a:off x="0" y="28"/>
              <a:ext cx="136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6690" name="Group 66"/>
          <p:cNvGrpSpPr>
            <a:grpSpLocks/>
          </p:cNvGrpSpPr>
          <p:nvPr/>
        </p:nvGrpSpPr>
        <p:grpSpPr bwMode="auto">
          <a:xfrm>
            <a:off x="1250156" y="4116586"/>
            <a:ext cx="4598789" cy="1808262"/>
            <a:chOff x="0" y="0"/>
            <a:chExt cx="4120" cy="1620"/>
          </a:xfrm>
        </p:grpSpPr>
        <p:sp>
          <p:nvSpPr>
            <p:cNvPr id="26682" name="Line 58"/>
            <p:cNvSpPr>
              <a:spLocks noChangeShapeType="1"/>
            </p:cNvSpPr>
            <p:nvPr/>
          </p:nvSpPr>
          <p:spPr bwMode="auto">
            <a:xfrm rot="10800000" flipH="1">
              <a:off x="1591" y="24"/>
              <a:ext cx="544" cy="808"/>
            </a:xfrm>
            <a:prstGeom prst="line">
              <a:avLst/>
            </a:prstGeom>
            <a:noFill/>
            <a:ln w="38100" cap="flat">
              <a:solidFill>
                <a:srgbClr val="80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83" name="Line 59"/>
            <p:cNvSpPr>
              <a:spLocks noChangeShapeType="1"/>
            </p:cNvSpPr>
            <p:nvPr/>
          </p:nvSpPr>
          <p:spPr bwMode="auto">
            <a:xfrm rot="10800000">
              <a:off x="2303" y="32"/>
              <a:ext cx="672" cy="544"/>
            </a:xfrm>
            <a:prstGeom prst="line">
              <a:avLst/>
            </a:prstGeom>
            <a:noFill/>
            <a:ln w="38100" cap="flat">
              <a:solidFill>
                <a:srgbClr val="80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84" name="Rectangle 60"/>
            <p:cNvSpPr>
              <a:spLocks/>
            </p:cNvSpPr>
            <p:nvPr/>
          </p:nvSpPr>
          <p:spPr bwMode="auto">
            <a:xfrm>
              <a:off x="944" y="868"/>
              <a:ext cx="1248" cy="75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800000"/>
                  </a:solidFill>
                  <a:latin typeface="Gill Sans Light" charset="0"/>
                  <a:cs typeface="Gill Sans Light" charset="0"/>
                  <a:sym typeface="Gill Sans Light" charset="0"/>
                </a:rPr>
                <a:t>Soft Galactic Cosmic Ray Accelerators</a:t>
              </a:r>
            </a:p>
          </p:txBody>
        </p:sp>
        <p:sp>
          <p:nvSpPr>
            <p:cNvPr id="26685" name="Rectangle 61"/>
            <p:cNvSpPr>
              <a:spLocks/>
            </p:cNvSpPr>
            <p:nvPr/>
          </p:nvSpPr>
          <p:spPr bwMode="auto">
            <a:xfrm>
              <a:off x="3000" y="388"/>
              <a:ext cx="1120" cy="528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800000"/>
                  </a:solidFill>
                  <a:latin typeface="Gill Sans Light" charset="0"/>
                  <a:cs typeface="Gill Sans Light" charset="0"/>
                  <a:sym typeface="Gill Sans Light" charset="0"/>
                </a:rPr>
                <a:t>Neutrino Oscillations</a:t>
              </a:r>
            </a:p>
          </p:txBody>
        </p:sp>
        <p:sp>
          <p:nvSpPr>
            <p:cNvPr id="26686" name="Rectangle 62"/>
            <p:cNvSpPr>
              <a:spLocks/>
            </p:cNvSpPr>
            <p:nvPr/>
          </p:nvSpPr>
          <p:spPr bwMode="auto">
            <a:xfrm>
              <a:off x="2272" y="972"/>
              <a:ext cx="880" cy="528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800000"/>
                  </a:solidFill>
                  <a:latin typeface="Gill Sans Light" charset="0"/>
                  <a:cs typeface="Gill Sans Light" charset="0"/>
                  <a:sym typeface="Gill Sans Light" charset="0"/>
                </a:rPr>
                <a:t>Dark </a:t>
              </a:r>
            </a:p>
            <a:p>
              <a:r>
                <a:rPr lang="en-US" sz="1700">
                  <a:solidFill>
                    <a:srgbClr val="800000"/>
                  </a:solidFill>
                  <a:latin typeface="Gill Sans Light" charset="0"/>
                  <a:cs typeface="Gill Sans Light" charset="0"/>
                  <a:sym typeface="Gill Sans Light" charset="0"/>
                </a:rPr>
                <a:t>Matter</a:t>
              </a:r>
            </a:p>
          </p:txBody>
        </p:sp>
        <p:sp>
          <p:nvSpPr>
            <p:cNvPr id="26687" name="Line 63"/>
            <p:cNvSpPr>
              <a:spLocks noChangeShapeType="1"/>
            </p:cNvSpPr>
            <p:nvPr/>
          </p:nvSpPr>
          <p:spPr bwMode="auto">
            <a:xfrm rot="10800000">
              <a:off x="2191" y="24"/>
              <a:ext cx="400" cy="896"/>
            </a:xfrm>
            <a:prstGeom prst="line">
              <a:avLst/>
            </a:prstGeom>
            <a:noFill/>
            <a:ln w="38100" cap="flat">
              <a:solidFill>
                <a:srgbClr val="80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88" name="Rectangle 64"/>
            <p:cNvSpPr>
              <a:spLocks/>
            </p:cNvSpPr>
            <p:nvPr/>
          </p:nvSpPr>
          <p:spPr bwMode="auto">
            <a:xfrm>
              <a:off x="0" y="252"/>
              <a:ext cx="1248" cy="528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solidFill>
                    <a:srgbClr val="800000"/>
                  </a:solidFill>
                  <a:latin typeface="Gill Sans Light" charset="0"/>
                  <a:cs typeface="Gill Sans Light" charset="0"/>
                  <a:sym typeface="Gill Sans Light" charset="0"/>
                </a:rPr>
                <a:t>Gamma Ray Bursts</a:t>
              </a:r>
            </a:p>
          </p:txBody>
        </p:sp>
        <p:sp>
          <p:nvSpPr>
            <p:cNvPr id="26689" name="Line 65"/>
            <p:cNvSpPr>
              <a:spLocks noChangeShapeType="1"/>
            </p:cNvSpPr>
            <p:nvPr/>
          </p:nvSpPr>
          <p:spPr bwMode="auto">
            <a:xfrm rot="10800000" flipH="1">
              <a:off x="1295" y="0"/>
              <a:ext cx="776" cy="512"/>
            </a:xfrm>
            <a:prstGeom prst="line">
              <a:avLst/>
            </a:prstGeom>
            <a:noFill/>
            <a:ln w="38100" cap="flat">
              <a:solidFill>
                <a:srgbClr val="80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6691" name="Rectangle 67"/>
          <p:cNvSpPr>
            <a:spLocks/>
          </p:cNvSpPr>
          <p:nvPr/>
        </p:nvSpPr>
        <p:spPr bwMode="auto">
          <a:xfrm>
            <a:off x="2044899" y="2842304"/>
            <a:ext cx="777964" cy="200055"/>
          </a:xfrm>
          <a:prstGeom prst="rect">
            <a:avLst/>
          </a:prstGeom>
          <a:solidFill>
            <a:srgbClr val="FF00FF">
              <a:alpha val="34901"/>
            </a:srgbClr>
          </a:solidFill>
          <a:ln w="12700" cap="flat">
            <a:solidFill>
              <a:srgbClr val="80008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latin typeface="Gill Sans" charset="0"/>
                <a:cs typeface="Gill Sans" charset="0"/>
                <a:sym typeface="Gill Sans" charset="0"/>
              </a:rPr>
              <a:t>MiniBooNE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BAB7-D9A8-CB4A-A576-E09339213AA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91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77D9-B7BD-3A4A-A7EB-1BF9654573B9}" type="slidenum">
              <a:rPr lang="en-US"/>
              <a:pPr/>
              <a:t>4</a:t>
            </a:fld>
            <a:endParaRPr lang="en-US"/>
          </a:p>
        </p:txBody>
      </p:sp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3875"/>
            <a:ext cx="4867275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0" y="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2400">
              <a:latin typeface="Symbol" charset="0"/>
            </a:endParaRP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662363" y="44418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3200">
              <a:solidFill>
                <a:srgbClr val="660033"/>
              </a:solidFill>
              <a:latin typeface="Palatino" charset="0"/>
            </a:endParaRP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191000" cy="944563"/>
          </a:xfrm>
        </p:spPr>
        <p:txBody>
          <a:bodyPr/>
          <a:lstStyle/>
          <a:p>
            <a:r>
              <a:rPr lang="en-US" sz="4000" dirty="0"/>
              <a:t>Cosmic-ray </a:t>
            </a:r>
            <a:r>
              <a:rPr lang="en-US" sz="4000" dirty="0" smtClean="0"/>
              <a:t>connection - I</a:t>
            </a:r>
            <a:endParaRPr lang="en-US" sz="4000" dirty="0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3962400" cy="4800600"/>
          </a:xfrm>
        </p:spPr>
        <p:txBody>
          <a:bodyPr/>
          <a:lstStyle/>
          <a:p>
            <a:r>
              <a:rPr lang="en-US" sz="2400" dirty="0" smtClean="0"/>
              <a:t>Neutrino production at cosmic-ray sources</a:t>
            </a:r>
          </a:p>
          <a:p>
            <a:pPr lvl="1"/>
            <a:r>
              <a:rPr lang="en-US" sz="2000" dirty="0" smtClean="0"/>
              <a:t>Galactic</a:t>
            </a:r>
            <a:r>
              <a:rPr lang="en-US" dirty="0" smtClean="0"/>
              <a:t> </a:t>
            </a:r>
            <a:r>
              <a:rPr lang="en-US" sz="2000" dirty="0"/>
              <a:t>SNR can accelerate particles into nearby molecular clouds</a:t>
            </a:r>
          </a:p>
          <a:p>
            <a:pPr lvl="1"/>
            <a:r>
              <a:rPr lang="en-US" sz="2000" dirty="0"/>
              <a:t>Extra-galactic jets (in AGN or GRB) may share power between </a:t>
            </a:r>
            <a:r>
              <a:rPr lang="en-US" sz="2000" dirty="0" err="1"/>
              <a:t>c.r.</a:t>
            </a:r>
            <a:r>
              <a:rPr lang="en-US" sz="2000" dirty="0"/>
              <a:t> &amp; </a:t>
            </a:r>
            <a:r>
              <a:rPr lang="en-US" sz="2000" dirty="0">
                <a:latin typeface="Symbol" charset="0"/>
              </a:rPr>
              <a:t>n</a:t>
            </a:r>
          </a:p>
          <a:p>
            <a:r>
              <a:rPr lang="en-US" sz="2400" dirty="0"/>
              <a:t>Expect a few </a:t>
            </a:r>
            <a:r>
              <a:rPr lang="en-US" sz="2400" dirty="0" err="1"/>
              <a:t>TeV</a:t>
            </a:r>
            <a:r>
              <a:rPr lang="en-US" sz="2400" dirty="0"/>
              <a:t> </a:t>
            </a:r>
            <a:r>
              <a:rPr lang="en-US" sz="2400" dirty="0">
                <a:latin typeface="Symbol" charset="0"/>
              </a:rPr>
              <a:t>n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r>
              <a:rPr lang="en-US" sz="2400" dirty="0"/>
              <a:t> in a </a:t>
            </a:r>
            <a:r>
              <a:rPr lang="en-US" sz="2400" dirty="0" err="1"/>
              <a:t>gigaton</a:t>
            </a:r>
            <a:r>
              <a:rPr lang="en-US" sz="2400" dirty="0"/>
              <a:t> detector in </a:t>
            </a:r>
            <a:r>
              <a:rPr lang="en-US" sz="2400" dirty="0" err="1"/>
              <a:t>hadronic</a:t>
            </a:r>
            <a:r>
              <a:rPr lang="en-US" sz="2400" dirty="0"/>
              <a:t> scenarios</a:t>
            </a:r>
          </a:p>
          <a:p>
            <a:pPr lvl="1"/>
            <a:r>
              <a:rPr lang="en-US" sz="2000" dirty="0"/>
              <a:t>Sets km</a:t>
            </a:r>
            <a:r>
              <a:rPr lang="en-US" sz="2000" baseline="30000" dirty="0"/>
              <a:t>3</a:t>
            </a:r>
            <a:r>
              <a:rPr lang="en-US" sz="2000" dirty="0"/>
              <a:t> scale for HE neutrino astronomy</a:t>
            </a:r>
          </a:p>
        </p:txBody>
      </p:sp>
      <p:grpSp>
        <p:nvGrpSpPr>
          <p:cNvPr id="178183" name="Group 7"/>
          <p:cNvGrpSpPr>
            <a:grpSpLocks/>
          </p:cNvGrpSpPr>
          <p:nvPr/>
        </p:nvGrpSpPr>
        <p:grpSpPr bwMode="auto">
          <a:xfrm>
            <a:off x="5715000" y="1828800"/>
            <a:ext cx="2362200" cy="3352800"/>
            <a:chOff x="3120" y="1152"/>
            <a:chExt cx="1488" cy="2112"/>
          </a:xfrm>
        </p:grpSpPr>
        <p:sp>
          <p:nvSpPr>
            <p:cNvPr id="178184" name="Freeform 8"/>
            <p:cNvSpPr>
              <a:spLocks/>
            </p:cNvSpPr>
            <p:nvPr/>
          </p:nvSpPr>
          <p:spPr bwMode="auto">
            <a:xfrm>
              <a:off x="3120" y="1152"/>
              <a:ext cx="1488" cy="2112"/>
            </a:xfrm>
            <a:custGeom>
              <a:avLst/>
              <a:gdLst>
                <a:gd name="T0" fmla="*/ 0 w 1392"/>
                <a:gd name="T1" fmla="*/ 0 h 1968"/>
                <a:gd name="T2" fmla="*/ 768 w 1392"/>
                <a:gd name="T3" fmla="*/ 672 h 1968"/>
                <a:gd name="T4" fmla="*/ 816 w 1392"/>
                <a:gd name="T5" fmla="*/ 720 h 1968"/>
                <a:gd name="T6" fmla="*/ 1248 w 1392"/>
                <a:gd name="T7" fmla="*/ 1344 h 1968"/>
                <a:gd name="T8" fmla="*/ 1392 w 1392"/>
                <a:gd name="T9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2" h="1968">
                  <a:moveTo>
                    <a:pt x="0" y="0"/>
                  </a:moveTo>
                  <a:cubicBezTo>
                    <a:pt x="316" y="276"/>
                    <a:pt x="632" y="552"/>
                    <a:pt x="768" y="672"/>
                  </a:cubicBezTo>
                  <a:cubicBezTo>
                    <a:pt x="904" y="792"/>
                    <a:pt x="736" y="608"/>
                    <a:pt x="816" y="720"/>
                  </a:cubicBezTo>
                  <a:cubicBezTo>
                    <a:pt x="896" y="832"/>
                    <a:pt x="1152" y="1136"/>
                    <a:pt x="1248" y="1344"/>
                  </a:cubicBezTo>
                  <a:cubicBezTo>
                    <a:pt x="1344" y="1552"/>
                    <a:pt x="1368" y="1760"/>
                    <a:pt x="1392" y="1968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85" name="Text Box 9"/>
            <p:cNvSpPr txBox="1">
              <a:spLocks noChangeArrowheads="1"/>
            </p:cNvSpPr>
            <p:nvPr/>
          </p:nvSpPr>
          <p:spPr bwMode="auto">
            <a:xfrm>
              <a:off x="3312" y="201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Courier New" charset="0"/>
                </a:rPr>
                <a:t>Galactic</a:t>
              </a:r>
            </a:p>
          </p:txBody>
        </p:sp>
      </p:grpSp>
      <p:grpSp>
        <p:nvGrpSpPr>
          <p:cNvPr id="178186" name="Group 10"/>
          <p:cNvGrpSpPr>
            <a:grpSpLocks/>
          </p:cNvGrpSpPr>
          <p:nvPr/>
        </p:nvGrpSpPr>
        <p:grpSpPr bwMode="auto">
          <a:xfrm>
            <a:off x="6683375" y="3962399"/>
            <a:ext cx="2498725" cy="1295400"/>
            <a:chOff x="3744" y="2496"/>
            <a:chExt cx="1574" cy="816"/>
          </a:xfrm>
        </p:grpSpPr>
        <p:sp>
          <p:nvSpPr>
            <p:cNvPr id="178187" name="Freeform 11"/>
            <p:cNvSpPr>
              <a:spLocks/>
            </p:cNvSpPr>
            <p:nvPr/>
          </p:nvSpPr>
          <p:spPr bwMode="auto">
            <a:xfrm>
              <a:off x="3744" y="2496"/>
              <a:ext cx="1200" cy="816"/>
            </a:xfrm>
            <a:custGeom>
              <a:avLst/>
              <a:gdLst>
                <a:gd name="T0" fmla="*/ 0 w 1200"/>
                <a:gd name="T1" fmla="*/ 0 h 816"/>
                <a:gd name="T2" fmla="*/ 672 w 1200"/>
                <a:gd name="T3" fmla="*/ 288 h 816"/>
                <a:gd name="T4" fmla="*/ 912 w 1200"/>
                <a:gd name="T5" fmla="*/ 480 h 816"/>
                <a:gd name="T6" fmla="*/ 1200 w 1200"/>
                <a:gd name="T7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816">
                  <a:moveTo>
                    <a:pt x="0" y="0"/>
                  </a:moveTo>
                  <a:cubicBezTo>
                    <a:pt x="260" y="104"/>
                    <a:pt x="520" y="208"/>
                    <a:pt x="672" y="288"/>
                  </a:cubicBezTo>
                  <a:cubicBezTo>
                    <a:pt x="824" y="368"/>
                    <a:pt x="824" y="392"/>
                    <a:pt x="912" y="480"/>
                  </a:cubicBezTo>
                  <a:cubicBezTo>
                    <a:pt x="1000" y="568"/>
                    <a:pt x="1100" y="692"/>
                    <a:pt x="1200" y="816"/>
                  </a:cubicBezTo>
                </a:path>
              </a:pathLst>
            </a:custGeom>
            <a:noFill/>
            <a:ln w="57150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88" name="Text Box 12"/>
            <p:cNvSpPr txBox="1">
              <a:spLocks noChangeArrowheads="1"/>
            </p:cNvSpPr>
            <p:nvPr/>
          </p:nvSpPr>
          <p:spPr bwMode="auto">
            <a:xfrm>
              <a:off x="3998" y="2928"/>
              <a:ext cx="13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FF"/>
                  </a:solidFill>
                  <a:latin typeface="Courier New" charset="0"/>
                </a:rPr>
                <a:t>Extra-Galactic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1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0FB4-826A-5F48-B21F-D906916396A5}" type="slidenum">
              <a:rPr lang="en-US"/>
              <a:pPr/>
              <a:t>5</a:t>
            </a:fld>
            <a:endParaRPr lang="en-US"/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0" y="-1066800"/>
            <a:ext cx="9144000" cy="6100763"/>
            <a:chOff x="0" y="0"/>
            <a:chExt cx="5760" cy="3843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1508" name="Group 4"/>
            <p:cNvGrpSpPr>
              <a:grpSpLocks/>
            </p:cNvGrpSpPr>
            <p:nvPr/>
          </p:nvGrpSpPr>
          <p:grpSpPr bwMode="auto">
            <a:xfrm>
              <a:off x="2448" y="1680"/>
              <a:ext cx="3216" cy="1104"/>
              <a:chOff x="2256" y="1632"/>
              <a:chExt cx="3216" cy="1104"/>
            </a:xfrm>
          </p:grpSpPr>
          <p:sp>
            <p:nvSpPr>
              <p:cNvPr id="21509" name="Line 5"/>
              <p:cNvSpPr>
                <a:spLocks noChangeShapeType="1"/>
              </p:cNvSpPr>
              <p:nvPr/>
            </p:nvSpPr>
            <p:spPr bwMode="auto">
              <a:xfrm flipV="1">
                <a:off x="2256" y="1680"/>
                <a:ext cx="72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0" name="Line 6"/>
              <p:cNvSpPr>
                <a:spLocks noChangeShapeType="1"/>
              </p:cNvSpPr>
              <p:nvPr/>
            </p:nvSpPr>
            <p:spPr bwMode="auto">
              <a:xfrm flipV="1">
                <a:off x="2976" y="1632"/>
                <a:ext cx="15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1" name="Line 7"/>
              <p:cNvSpPr>
                <a:spLocks noChangeShapeType="1"/>
              </p:cNvSpPr>
              <p:nvPr/>
            </p:nvSpPr>
            <p:spPr bwMode="auto">
              <a:xfrm>
                <a:off x="4560" y="1632"/>
                <a:ext cx="91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2" name="Line 8"/>
              <p:cNvSpPr>
                <a:spLocks noChangeShapeType="1"/>
              </p:cNvSpPr>
              <p:nvPr/>
            </p:nvSpPr>
            <p:spPr bwMode="auto">
              <a:xfrm flipH="1">
                <a:off x="4752" y="2160"/>
                <a:ext cx="72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3" name="Line 9"/>
              <p:cNvSpPr>
                <a:spLocks noChangeShapeType="1"/>
              </p:cNvSpPr>
              <p:nvPr/>
            </p:nvSpPr>
            <p:spPr bwMode="auto">
              <a:xfrm>
                <a:off x="2256" y="2256"/>
                <a:ext cx="91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4" name="Line 10"/>
              <p:cNvSpPr>
                <a:spLocks noChangeShapeType="1"/>
              </p:cNvSpPr>
              <p:nvPr/>
            </p:nvSpPr>
            <p:spPr bwMode="auto">
              <a:xfrm flipV="1">
                <a:off x="3168" y="2688"/>
                <a:ext cx="15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515" name="Group 11"/>
          <p:cNvGrpSpPr>
            <a:grpSpLocks/>
          </p:cNvGrpSpPr>
          <p:nvPr/>
        </p:nvGrpSpPr>
        <p:grpSpPr bwMode="auto">
          <a:xfrm>
            <a:off x="3962400" y="1600200"/>
            <a:ext cx="5032375" cy="4724400"/>
            <a:chOff x="2496" y="1008"/>
            <a:chExt cx="3170" cy="2976"/>
          </a:xfrm>
        </p:grpSpPr>
        <p:pic>
          <p:nvPicPr>
            <p:cNvPr id="21516" name="Picture 12" descr="Array-Publication-cropp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008"/>
              <a:ext cx="3072" cy="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992" y="1488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IceTop</a:t>
              </a:r>
            </a:p>
          </p:txBody>
        </p:sp>
        <p:sp>
          <p:nvSpPr>
            <p:cNvPr id="21518" name="Text Box 14"/>
            <p:cNvSpPr txBox="1">
              <a:spLocks noChangeArrowheads="1"/>
            </p:cNvSpPr>
            <p:nvPr/>
          </p:nvSpPr>
          <p:spPr bwMode="auto">
            <a:xfrm>
              <a:off x="5088" y="2640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1450 m</a:t>
              </a:r>
            </a:p>
          </p:txBody>
        </p:sp>
        <p:sp>
          <p:nvSpPr>
            <p:cNvPr id="21519" name="Text Box 15"/>
            <p:cNvSpPr txBox="1">
              <a:spLocks noChangeArrowheads="1"/>
            </p:cNvSpPr>
            <p:nvPr/>
          </p:nvSpPr>
          <p:spPr bwMode="auto">
            <a:xfrm>
              <a:off x="5078" y="3457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2450 m</a:t>
              </a:r>
            </a:p>
          </p:txBody>
        </p:sp>
      </p:grpSp>
      <p:grpSp>
        <p:nvGrpSpPr>
          <p:cNvPr id="21520" name="Group 16"/>
          <p:cNvGrpSpPr>
            <a:grpSpLocks/>
          </p:cNvGrpSpPr>
          <p:nvPr/>
        </p:nvGrpSpPr>
        <p:grpSpPr bwMode="auto">
          <a:xfrm>
            <a:off x="4495800" y="-609600"/>
            <a:ext cx="3810000" cy="7239000"/>
            <a:chOff x="2832" y="-384"/>
            <a:chExt cx="2400" cy="4560"/>
          </a:xfrm>
        </p:grpSpPr>
        <p:grpSp>
          <p:nvGrpSpPr>
            <p:cNvPr id="21521" name="Group 17"/>
            <p:cNvGrpSpPr>
              <a:grpSpLocks/>
            </p:cNvGrpSpPr>
            <p:nvPr/>
          </p:nvGrpSpPr>
          <p:grpSpPr bwMode="auto">
            <a:xfrm>
              <a:off x="3199" y="-384"/>
              <a:ext cx="2033" cy="4560"/>
              <a:chOff x="3024" y="-240"/>
              <a:chExt cx="2033" cy="4560"/>
            </a:xfrm>
          </p:grpSpPr>
          <p:grpSp>
            <p:nvGrpSpPr>
              <p:cNvPr id="21522" name="Group 18"/>
              <p:cNvGrpSpPr>
                <a:grpSpLocks/>
              </p:cNvGrpSpPr>
              <p:nvPr/>
            </p:nvGrpSpPr>
            <p:grpSpPr bwMode="auto">
              <a:xfrm rot="-681421">
                <a:off x="3761" y="-240"/>
                <a:ext cx="1296" cy="1887"/>
                <a:chOff x="624" y="-528"/>
                <a:chExt cx="2976" cy="4157"/>
              </a:xfrm>
            </p:grpSpPr>
            <p:grpSp>
              <p:nvGrpSpPr>
                <p:cNvPr id="21523" name="Group 19"/>
                <p:cNvGrpSpPr>
                  <a:grpSpLocks/>
                </p:cNvGrpSpPr>
                <p:nvPr/>
              </p:nvGrpSpPr>
              <p:grpSpPr bwMode="auto">
                <a:xfrm>
                  <a:off x="624" y="-528"/>
                  <a:ext cx="2976" cy="4157"/>
                  <a:chOff x="624" y="-528"/>
                  <a:chExt cx="2976" cy="4157"/>
                </a:xfrm>
              </p:grpSpPr>
              <p:sp>
                <p:nvSpPr>
                  <p:cNvPr id="21524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2" y="-528"/>
                    <a:ext cx="768" cy="124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52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624" y="672"/>
                    <a:ext cx="2333" cy="2957"/>
                    <a:chOff x="1296" y="1261"/>
                    <a:chExt cx="2333" cy="2957"/>
                  </a:xfrm>
                </p:grpSpPr>
                <p:sp>
                  <p:nvSpPr>
                    <p:cNvPr id="21526" name="Line 2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06" y="1277"/>
                      <a:ext cx="347" cy="30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7" name="Line 23"/>
                    <p:cNvSpPr>
                      <a:spLocks noChangeShapeType="1"/>
                    </p:cNvSpPr>
                    <p:nvPr/>
                  </p:nvSpPr>
                  <p:spPr bwMode="auto">
                    <a:xfrm rot="21391733" flipV="1">
                      <a:off x="2840" y="1607"/>
                      <a:ext cx="39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8" name="Line 2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64" y="2162"/>
                      <a:ext cx="521" cy="8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9" name="Line 2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40" y="3066"/>
                      <a:ext cx="261" cy="3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0" name="Line 2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631" y="1313"/>
                      <a:ext cx="1998" cy="27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1" name="Line 2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488" y="1632"/>
                      <a:ext cx="1781" cy="24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2" name="Line 2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296" y="1638"/>
                      <a:ext cx="1998" cy="25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3" name="Line 2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13" y="3047"/>
                      <a:ext cx="912" cy="1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4" name="Line 3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24" y="264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5" name="Line 3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058" y="1582"/>
                      <a:ext cx="217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6" name="Line 3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145" y="1663"/>
                      <a:ext cx="217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7" name="Line 3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583" y="2393"/>
                      <a:ext cx="217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8" name="Line 3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42" y="1916"/>
                      <a:ext cx="651" cy="6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9" name="Line 3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03" y="1952"/>
                      <a:ext cx="391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0" name="Line 3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82" y="2581"/>
                      <a:ext cx="347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1" name="Line 3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82" y="2664"/>
                      <a:ext cx="304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2" name="Line 3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7" y="2886"/>
                      <a:ext cx="390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3" name="Line 3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82" y="281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4" name="Line 4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338" y="1261"/>
                      <a:ext cx="217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5" name="Line 4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48" y="1263"/>
                      <a:ext cx="30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6" name="Line 4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66" y="1669"/>
                      <a:ext cx="391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7" name="Line 4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73" y="1712"/>
                      <a:ext cx="39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8" name="Line 4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62" y="1634"/>
                      <a:ext cx="521" cy="7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9" name="Line 4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17" y="2157"/>
                      <a:ext cx="174" cy="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0" name="Line 4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59" y="2165"/>
                      <a:ext cx="434" cy="5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1" name="Line 4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10" y="2077"/>
                      <a:ext cx="565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2" name="Line 4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12" y="2594"/>
                      <a:ext cx="26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3" name="Line 4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6" y="2582"/>
                      <a:ext cx="390" cy="7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4" name="Line 5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18" y="2644"/>
                      <a:ext cx="261" cy="1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5" name="Line 5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883"/>
                      <a:ext cx="303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6" name="Line 5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793"/>
                      <a:ext cx="390" cy="6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7" name="Line 5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737" y="2825"/>
                      <a:ext cx="564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8" name="Line 5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49" y="2951"/>
                      <a:ext cx="86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9" name="Line 5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450" y="3007"/>
                      <a:ext cx="304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0" name="Line 5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975" y="3122"/>
                      <a:ext cx="304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1" name="Line 5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82" y="3237"/>
                      <a:ext cx="174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2" name="AutoShape 58"/>
                <p:cNvSpPr>
                  <a:spLocks noChangeArrowheads="1"/>
                </p:cNvSpPr>
                <p:nvPr/>
              </p:nvSpPr>
              <p:spPr bwMode="auto">
                <a:xfrm>
                  <a:off x="2544" y="624"/>
                  <a:ext cx="434" cy="432"/>
                </a:xfrm>
                <a:prstGeom prst="irregularSeal1">
                  <a:avLst/>
                </a:prstGeom>
                <a:solidFill>
                  <a:srgbClr val="FFFF00"/>
                </a:solidFill>
                <a:ln w="9525">
                  <a:solidFill>
                    <a:srgbClr val="FF0F2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563" name="Line 59"/>
              <p:cNvSpPr>
                <a:spLocks noChangeShapeType="1"/>
              </p:cNvSpPr>
              <p:nvPr/>
            </p:nvSpPr>
            <p:spPr bwMode="auto">
              <a:xfrm flipH="1">
                <a:off x="3024" y="1712"/>
                <a:ext cx="1056" cy="2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4" name="Line 60"/>
              <p:cNvSpPr>
                <a:spLocks noChangeShapeType="1"/>
              </p:cNvSpPr>
              <p:nvPr/>
            </p:nvSpPr>
            <p:spPr bwMode="auto">
              <a:xfrm flipH="1">
                <a:off x="3312" y="1761"/>
                <a:ext cx="672" cy="164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65" name="Text Box 61"/>
            <p:cNvSpPr txBox="1">
              <a:spLocks noChangeArrowheads="1"/>
            </p:cNvSpPr>
            <p:nvPr/>
          </p:nvSpPr>
          <p:spPr bwMode="auto">
            <a:xfrm>
              <a:off x="2832" y="96"/>
              <a:ext cx="17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/>
                <a:t>Cosmic ray showers from above</a:t>
              </a:r>
            </a:p>
          </p:txBody>
        </p:sp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533400" y="4492625"/>
            <a:ext cx="8610600" cy="2136775"/>
            <a:chOff x="336" y="2830"/>
            <a:chExt cx="5424" cy="1346"/>
          </a:xfrm>
        </p:grpSpPr>
        <p:grpSp>
          <p:nvGrpSpPr>
            <p:cNvPr id="21567" name="Group 63"/>
            <p:cNvGrpSpPr>
              <a:grpSpLocks/>
            </p:cNvGrpSpPr>
            <p:nvPr/>
          </p:nvGrpSpPr>
          <p:grpSpPr bwMode="auto">
            <a:xfrm rot="-6481382">
              <a:off x="2733" y="1149"/>
              <a:ext cx="1346" cy="4708"/>
              <a:chOff x="826" y="158"/>
              <a:chExt cx="1346" cy="4708"/>
            </a:xfrm>
          </p:grpSpPr>
          <p:grpSp>
            <p:nvGrpSpPr>
              <p:cNvPr id="21568" name="Group 64"/>
              <p:cNvGrpSpPr>
                <a:grpSpLocks/>
              </p:cNvGrpSpPr>
              <p:nvPr/>
            </p:nvGrpSpPr>
            <p:grpSpPr bwMode="auto">
              <a:xfrm rot="-2138939">
                <a:off x="826" y="158"/>
                <a:ext cx="1296" cy="1887"/>
                <a:chOff x="624" y="-528"/>
                <a:chExt cx="2976" cy="4157"/>
              </a:xfrm>
            </p:grpSpPr>
            <p:grpSp>
              <p:nvGrpSpPr>
                <p:cNvPr id="21569" name="Group 65"/>
                <p:cNvGrpSpPr>
                  <a:grpSpLocks/>
                </p:cNvGrpSpPr>
                <p:nvPr/>
              </p:nvGrpSpPr>
              <p:grpSpPr bwMode="auto">
                <a:xfrm>
                  <a:off x="624" y="-528"/>
                  <a:ext cx="2976" cy="4157"/>
                  <a:chOff x="624" y="-528"/>
                  <a:chExt cx="2976" cy="4157"/>
                </a:xfrm>
              </p:grpSpPr>
              <p:sp>
                <p:nvSpPr>
                  <p:cNvPr id="21570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2" y="-528"/>
                    <a:ext cx="768" cy="124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571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24" y="672"/>
                    <a:ext cx="2333" cy="2957"/>
                    <a:chOff x="1296" y="1261"/>
                    <a:chExt cx="2333" cy="2957"/>
                  </a:xfrm>
                </p:grpSpPr>
                <p:sp>
                  <p:nvSpPr>
                    <p:cNvPr id="21572" name="Line 6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06" y="1277"/>
                      <a:ext cx="347" cy="30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3" name="Line 69"/>
                    <p:cNvSpPr>
                      <a:spLocks noChangeShapeType="1"/>
                    </p:cNvSpPr>
                    <p:nvPr/>
                  </p:nvSpPr>
                  <p:spPr bwMode="auto">
                    <a:xfrm rot="21391733" flipV="1">
                      <a:off x="2840" y="1607"/>
                      <a:ext cx="39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4" name="Line 7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64" y="2162"/>
                      <a:ext cx="521" cy="8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5" name="Line 7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40" y="3066"/>
                      <a:ext cx="261" cy="3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6" name="Line 7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631" y="1313"/>
                      <a:ext cx="1998" cy="27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7" name="Line 7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488" y="1632"/>
                      <a:ext cx="1781" cy="24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8" name="Line 7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296" y="1638"/>
                      <a:ext cx="1998" cy="25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9" name="Line 7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13" y="3047"/>
                      <a:ext cx="912" cy="1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0" name="Line 7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24" y="264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1" name="Line 7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058" y="1582"/>
                      <a:ext cx="217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2" name="Line 7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145" y="1663"/>
                      <a:ext cx="217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3" name="Line 7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583" y="2393"/>
                      <a:ext cx="217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4" name="Line 8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42" y="1916"/>
                      <a:ext cx="651" cy="6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5" name="Line 8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03" y="1952"/>
                      <a:ext cx="391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6" name="Line 8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82" y="2581"/>
                      <a:ext cx="347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7" name="Line 8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82" y="2664"/>
                      <a:ext cx="304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8" name="Line 8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7" y="2886"/>
                      <a:ext cx="390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9" name="Line 8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82" y="281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0" name="Line 8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338" y="1261"/>
                      <a:ext cx="217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1" name="Line 8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48" y="1263"/>
                      <a:ext cx="30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2" name="Line 8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66" y="1669"/>
                      <a:ext cx="391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3" name="Line 8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73" y="1712"/>
                      <a:ext cx="39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4" name="Line 9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62" y="1634"/>
                      <a:ext cx="521" cy="7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5" name="Line 9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17" y="2157"/>
                      <a:ext cx="174" cy="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6" name="Line 9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59" y="2165"/>
                      <a:ext cx="434" cy="5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7" name="Line 9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10" y="2077"/>
                      <a:ext cx="565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8" name="Line 9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12" y="2594"/>
                      <a:ext cx="26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9" name="Line 9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6" y="2582"/>
                      <a:ext cx="390" cy="7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0" name="Line 9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18" y="2644"/>
                      <a:ext cx="261" cy="1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1" name="Line 9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883"/>
                      <a:ext cx="303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2" name="Line 9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793"/>
                      <a:ext cx="390" cy="6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3" name="Line 9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737" y="2825"/>
                      <a:ext cx="564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4" name="Line 10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49" y="2951"/>
                      <a:ext cx="86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5" name="Line 10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450" y="3007"/>
                      <a:ext cx="304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6" name="Line 10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975" y="3122"/>
                      <a:ext cx="304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7" name="Line 10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82" y="3237"/>
                      <a:ext cx="174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608" name="AutoShape 104"/>
                <p:cNvSpPr>
                  <a:spLocks noChangeArrowheads="1"/>
                </p:cNvSpPr>
                <p:nvPr/>
              </p:nvSpPr>
              <p:spPr bwMode="auto">
                <a:xfrm>
                  <a:off x="2544" y="624"/>
                  <a:ext cx="434" cy="432"/>
                </a:xfrm>
                <a:prstGeom prst="irregularSeal1">
                  <a:avLst/>
                </a:prstGeom>
                <a:solidFill>
                  <a:srgbClr val="FFFF00"/>
                </a:solidFill>
                <a:ln w="9525">
                  <a:solidFill>
                    <a:srgbClr val="FF0F2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609" name="Line 105"/>
              <p:cNvSpPr>
                <a:spLocks noChangeShapeType="1"/>
              </p:cNvSpPr>
              <p:nvPr/>
            </p:nvSpPr>
            <p:spPr bwMode="auto">
              <a:xfrm rot="20142481" flipH="1">
                <a:off x="1116" y="2258"/>
                <a:ext cx="1056" cy="2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610" name="Text Box 106"/>
            <p:cNvSpPr txBox="1">
              <a:spLocks noChangeArrowheads="1"/>
            </p:cNvSpPr>
            <p:nvPr/>
          </p:nvSpPr>
          <p:spPr bwMode="auto">
            <a:xfrm>
              <a:off x="336" y="3360"/>
              <a:ext cx="19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Neutrinos from all directions</a:t>
              </a:r>
            </a:p>
          </p:txBody>
        </p:sp>
      </p:grpSp>
      <p:sp>
        <p:nvSpPr>
          <p:cNvPr id="21611" name="Text Box 107"/>
          <p:cNvSpPr txBox="1">
            <a:spLocks noChangeArrowheads="1"/>
          </p:cNvSpPr>
          <p:nvPr/>
        </p:nvSpPr>
        <p:spPr bwMode="auto">
          <a:xfrm>
            <a:off x="304800" y="5707063"/>
            <a:ext cx="21701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/>
              <a:t>Primarily </a:t>
            </a:r>
            <a:r>
              <a:rPr lang="en-US" sz="1600" i="1">
                <a:latin typeface="Symbol" charset="0"/>
              </a:rPr>
              <a:t>n</a:t>
            </a:r>
            <a:r>
              <a:rPr lang="en-US" sz="1600" i="1" baseline="-25000">
                <a:latin typeface="Symbol" charset="0"/>
              </a:rPr>
              <a:t>m</a:t>
            </a:r>
            <a:r>
              <a:rPr lang="en-US" sz="1600" i="1"/>
              <a:t>-induced </a:t>
            </a:r>
            <a:r>
              <a:rPr lang="en-US" sz="1600" i="1">
                <a:latin typeface="Symbol" charset="0"/>
              </a:rPr>
              <a:t>m</a:t>
            </a:r>
          </a:p>
          <a:p>
            <a:r>
              <a:rPr lang="en-US" sz="1600" i="1"/>
              <a:t> from below</a:t>
            </a:r>
          </a:p>
        </p:txBody>
      </p: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0" y="152400"/>
            <a:ext cx="500649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A 3-D cosmic-ray detector:</a:t>
            </a:r>
          </a:p>
          <a:p>
            <a:r>
              <a:rPr lang="en-US" b="1" dirty="0" smtClean="0">
                <a:latin typeface="Courier New" charset="0"/>
              </a:rPr>
              <a:t>Two </a:t>
            </a:r>
            <a:r>
              <a:rPr lang="en-US" b="1" dirty="0">
                <a:latin typeface="Courier New" charset="0"/>
              </a:rPr>
              <a:t>different kinds of events</a:t>
            </a:r>
          </a:p>
          <a:p>
            <a:r>
              <a:rPr lang="en-US" b="1" dirty="0">
                <a:latin typeface="Courier New" charset="0"/>
              </a:rPr>
              <a:t>Closely related scientifically: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 Neutrinos from cosmic ray sources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 Cosmic rays after propagation</a:t>
            </a:r>
          </a:p>
          <a:p>
            <a:r>
              <a:rPr lang="en-US" b="1" dirty="0">
                <a:latin typeface="Courier New" charset="0"/>
              </a:rPr>
              <a:t> </a:t>
            </a:r>
          </a:p>
        </p:txBody>
      </p:sp>
      <p:sp>
        <p:nvSpPr>
          <p:cNvPr id="21613" name="Text Box 109"/>
          <p:cNvSpPr txBox="1">
            <a:spLocks noChangeArrowheads="1"/>
          </p:cNvSpPr>
          <p:nvPr/>
        </p:nvSpPr>
        <p:spPr bwMode="auto">
          <a:xfrm>
            <a:off x="7985125" y="4802188"/>
            <a:ext cx="1039813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Courier New" charset="0"/>
              </a:rPr>
              <a:t>IceCube</a:t>
            </a:r>
          </a:p>
          <a:p>
            <a:endParaRPr lang="en-US"/>
          </a:p>
        </p:txBody>
      </p: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593725" y="2474913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South Pole</a:t>
            </a:r>
          </a:p>
          <a:p>
            <a:r>
              <a:rPr lang="en-US"/>
              <a:t> 2835 m.a.s.l.</a:t>
            </a:r>
          </a:p>
        </p:txBody>
      </p:sp>
    </p:spTree>
    <p:extLst>
      <p:ext uri="{BB962C8B-B14F-4D97-AF65-F5344CB8AC3E}">
        <p14:creationId xmlns:p14="http://schemas.microsoft.com/office/powerpoint/2010/main" val="362462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1" grpId="0"/>
      <p:bldP spid="216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259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59336"/>
          </a:xfrm>
          <a:prstGeom prst="rect">
            <a:avLst/>
          </a:prstGeom>
        </p:spPr>
      </p:pic>
      <p:pic>
        <p:nvPicPr>
          <p:cNvPr id="14" name="Picture 13" descr="DrillPano6-co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4080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39762"/>
          </a:xfrm>
        </p:spPr>
        <p:txBody>
          <a:bodyPr/>
          <a:lstStyle/>
          <a:p>
            <a:r>
              <a:rPr lang="en-US" dirty="0" err="1" smtClean="0"/>
              <a:t>IceCube</a:t>
            </a:r>
            <a:r>
              <a:rPr lang="en-US" dirty="0" smtClean="0"/>
              <a:t> drilling &amp; deployment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879976" y="3810000"/>
            <a:ext cx="3331381" cy="2895600"/>
            <a:chOff x="136525" y="1644650"/>
            <a:chExt cx="4384209" cy="454342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41" y="2273300"/>
              <a:ext cx="3843338" cy="344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2209800" y="1905000"/>
              <a:ext cx="60960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09600" y="1981200"/>
              <a:ext cx="838200" cy="1905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1143000" y="4800600"/>
              <a:ext cx="7620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136525" y="1644650"/>
              <a:ext cx="19891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LED Flasher board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2803525" y="1720850"/>
              <a:ext cx="10858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HV board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332909" y="5851525"/>
              <a:ext cx="41878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Main board for digitizing &amp; time stamping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4953000"/>
            <a:ext cx="4343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Digital Optical Module</a:t>
            </a:r>
          </a:p>
          <a:p>
            <a:r>
              <a:rPr lang="en-US" sz="2400" dirty="0" smtClean="0"/>
              <a:t>Timing accurate to &lt;3 ns over full array including </a:t>
            </a:r>
            <a:r>
              <a:rPr lang="en-US" sz="2400" dirty="0" err="1" smtClean="0"/>
              <a:t>IceTop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053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0DE4-B8CD-994E-8062-4AC1C351F264}" type="slidenum">
              <a:rPr lang="en-US"/>
              <a:pPr/>
              <a:t>7</a:t>
            </a:fld>
            <a:endParaRPr lang="en-US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sz="4000" dirty="0"/>
              <a:t>High-energy events in </a:t>
            </a:r>
            <a:r>
              <a:rPr lang="en-US" sz="4000" dirty="0" err="1" smtClean="0"/>
              <a:t>IceCube</a:t>
            </a:r>
            <a:endParaRPr lang="en-US" sz="4000" dirty="0"/>
          </a:p>
        </p:txBody>
      </p:sp>
      <p:pic>
        <p:nvPicPr>
          <p:cNvPr id="109571" name="Picture 3" descr="bignu_ic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4648200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5334000" y="5368925"/>
            <a:ext cx="358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 ~</a:t>
            </a:r>
            <a:r>
              <a:rPr lang="en-US" b="1" dirty="0"/>
              <a:t>100 </a:t>
            </a:r>
            <a:r>
              <a:rPr lang="en-US" b="1" dirty="0" err="1"/>
              <a:t>TeV</a:t>
            </a:r>
            <a:r>
              <a:rPr lang="en-US" dirty="0"/>
              <a:t> </a:t>
            </a:r>
            <a:r>
              <a:rPr lang="en-US" sz="2400" dirty="0">
                <a:latin typeface="Symbol" charset="0"/>
              </a:rPr>
              <a:t>n</a:t>
            </a:r>
            <a:r>
              <a:rPr lang="en-US" sz="2400" baseline="-25000" dirty="0">
                <a:latin typeface="Symbol" charset="0"/>
              </a:rPr>
              <a:t>m</a:t>
            </a:r>
            <a:r>
              <a:rPr lang="en-US" sz="2400" dirty="0"/>
              <a:t> induced </a:t>
            </a:r>
            <a:r>
              <a:rPr lang="en-US" sz="2400" dirty="0" err="1"/>
              <a:t>muon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35100"/>
            <a:ext cx="37719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7228" y="990600"/>
            <a:ext cx="637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Color code: red/orange = earlier;  magenta/blue = later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50833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Atmospheric </a:t>
            </a:r>
            <a:r>
              <a:rPr lang="en-US" sz="2000" dirty="0" err="1" smtClean="0"/>
              <a:t>muon</a:t>
            </a:r>
            <a:r>
              <a:rPr lang="en-US" sz="2000" dirty="0" smtClean="0"/>
              <a:t> with 80 </a:t>
            </a:r>
            <a:r>
              <a:rPr lang="en-US" sz="2000" dirty="0" err="1" smtClean="0"/>
              <a:t>TeV</a:t>
            </a:r>
            <a:r>
              <a:rPr lang="en-US" sz="2000" dirty="0" smtClean="0"/>
              <a:t> burst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1600200"/>
            <a:ext cx="123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downward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495800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upward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44E2-17AB-9345-9B20-318656635ED0}" type="slidenum">
              <a:rPr lang="en-US"/>
              <a:pPr/>
              <a:t>8</a:t>
            </a:fld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High energy cascade candidate</a:t>
            </a:r>
            <a:endParaRPr lang="en-US" dirty="0"/>
          </a:p>
        </p:txBody>
      </p:sp>
      <p:pic>
        <p:nvPicPr>
          <p:cNvPr id="1515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371600"/>
            <a:ext cx="40068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5178425" y="5421313"/>
            <a:ext cx="3736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A cascade event, candidate for </a:t>
            </a:r>
          </a:p>
          <a:p>
            <a:r>
              <a:rPr lang="en-US" sz="2000"/>
              <a:t> a high energy </a:t>
            </a:r>
            <a:r>
              <a:rPr lang="en-US" sz="2000" b="1">
                <a:latin typeface="Symbol" charset="0"/>
              </a:rPr>
              <a:t>n</a:t>
            </a:r>
            <a:r>
              <a:rPr lang="en-US" sz="2000" b="1" baseline="-25000"/>
              <a:t>e</a:t>
            </a:r>
            <a:r>
              <a:rPr lang="en-US" sz="2000" baseline="-25000"/>
              <a:t> </a:t>
            </a:r>
            <a:r>
              <a:rPr lang="en-US" sz="2000"/>
              <a:t>~50 TeV</a:t>
            </a:r>
            <a:endParaRPr lang="en-US" sz="2000" baseline="-25000"/>
          </a:p>
        </p:txBody>
      </p:sp>
      <p:pic>
        <p:nvPicPr>
          <p:cNvPr id="151565" name="IC40_Cascade_logCharge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509587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6" name="Picture 14" descr="Cascade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09587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1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1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56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156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Mumbai, 8/26/2011 Lepton-Photon 2011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8CD9-0479-3A46-AE52-FE24082377D7}" type="slidenum">
              <a:rPr lang="en-US"/>
              <a:pPr/>
              <a:t>9</a:t>
            </a:fld>
            <a:endParaRPr lang="en-US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581400" cy="2925762"/>
          </a:xfrm>
        </p:spPr>
        <p:txBody>
          <a:bodyPr/>
          <a:lstStyle/>
          <a:p>
            <a:r>
              <a:rPr lang="en-US" sz="3200" dirty="0" smtClean="0"/>
              <a:t>Downward </a:t>
            </a:r>
            <a:r>
              <a:rPr lang="en-US" sz="3200" dirty="0" err="1" smtClean="0"/>
              <a:t>muon</a:t>
            </a:r>
            <a:r>
              <a:rPr lang="en-US" sz="3200" dirty="0" smtClean="0"/>
              <a:t> bundle illuminates Deep Core </a:t>
            </a:r>
            <a:r>
              <a:rPr lang="en-US" sz="3200" dirty="0" err="1" smtClean="0"/>
              <a:t>subarray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017837"/>
            <a:ext cx="2771775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2286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537" y="838200"/>
            <a:ext cx="4164263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2286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Cascade event candidate in Deep Core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657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Palatino"/>
        <a:ea typeface="ＭＳ Ｐゴシック"/>
        <a:cs typeface=""/>
      </a:majorFont>
      <a:minorFont>
        <a:latin typeface="Palatin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5540</TotalTime>
  <Words>2244</Words>
  <Application>Microsoft Macintosh PowerPoint</Application>
  <PresentationFormat>On-screen Show (4:3)</PresentationFormat>
  <Paragraphs>427</Paragraphs>
  <Slides>38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Default Design</vt:lpstr>
      <vt:lpstr>1_Custom Design</vt:lpstr>
      <vt:lpstr>Custom Design</vt:lpstr>
      <vt:lpstr>Métro</vt:lpstr>
      <vt:lpstr>High energy neutrinos</vt:lpstr>
      <vt:lpstr>Detecting neutrinos in H20 Proposed by Greisen, Reines, Markov in 1960</vt:lpstr>
      <vt:lpstr>High-energy Neutrino telescopes</vt:lpstr>
      <vt:lpstr>Cosmic-ray connection - I</vt:lpstr>
      <vt:lpstr>PowerPoint Presentation</vt:lpstr>
      <vt:lpstr>IceCube drilling &amp; deployment</vt:lpstr>
      <vt:lpstr>High-energy events in IceCube</vt:lpstr>
      <vt:lpstr>High energy cascade candidate</vt:lpstr>
      <vt:lpstr>Downward muon bundle illuminates Deep Core subarray </vt:lpstr>
      <vt:lpstr>Cascade events with Deep Core</vt:lpstr>
      <vt:lpstr>Air shower in IceCube/IceTop</vt:lpstr>
      <vt:lpstr>Energy range of IceCube/IceTop</vt:lpstr>
      <vt:lpstr>IceTop – InIce Coincidences IC 40</vt:lpstr>
      <vt:lpstr>Muons underground</vt:lpstr>
      <vt:lpstr>Detecting muon neutrinos</vt:lpstr>
      <vt:lpstr>Upward nm in IceCube</vt:lpstr>
      <vt:lpstr>The ANTARES detector</vt:lpstr>
      <vt:lpstr>Searching for point sources --three strategies</vt:lpstr>
      <vt:lpstr>PowerPoint Presentation</vt:lpstr>
      <vt:lpstr>Searches for selected sources</vt:lpstr>
      <vt:lpstr>Search for point sources in IceCube</vt:lpstr>
      <vt:lpstr>IceCube selected sources (13 galactic SNR etc, 30 extragalactic active galaxies, etc.)</vt:lpstr>
      <vt:lpstr>Search for diffuse flux of n</vt:lpstr>
      <vt:lpstr>Measurement of nm-induced m</vt:lpstr>
      <vt:lpstr>IceCube nm: measurements &amp; limits</vt:lpstr>
      <vt:lpstr>Search for neutrinos from GRB</vt:lpstr>
      <vt:lpstr>PowerPoint Presentation</vt:lpstr>
      <vt:lpstr>PowerPoint Presentation</vt:lpstr>
      <vt:lpstr>Generic model I</vt:lpstr>
      <vt:lpstr>Generic model II</vt:lpstr>
      <vt:lpstr>Cosmogenic (GZK) neutrinos</vt:lpstr>
      <vt:lpstr>Radio Detection of neutrinos</vt:lpstr>
      <vt:lpstr>ANITA also detects ~1019 eV CR</vt:lpstr>
      <vt:lpstr>Auger as a neutrino detector</vt:lpstr>
      <vt:lpstr>IceCube limits on cosmogenic n</vt:lpstr>
      <vt:lpstr>Summary</vt:lpstr>
      <vt:lpstr>Future projects </vt:lpstr>
      <vt:lpstr>The Neutrino Detector Spectrum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Tom Gaisser</cp:lastModifiedBy>
  <cp:revision>338</cp:revision>
  <cp:lastPrinted>2011-08-17T15:45:18Z</cp:lastPrinted>
  <dcterms:created xsi:type="dcterms:W3CDTF">1601-01-01T00:00:00Z</dcterms:created>
  <dcterms:modified xsi:type="dcterms:W3CDTF">2011-08-25T17:15:27Z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