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Default Extension="pdf" ContentType="application/pdf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67" r:id="rId3"/>
    <p:sldId id="278" r:id="rId4"/>
    <p:sldId id="268" r:id="rId5"/>
    <p:sldId id="270" r:id="rId6"/>
    <p:sldId id="272" r:id="rId7"/>
    <p:sldId id="273" r:id="rId8"/>
    <p:sldId id="276" r:id="rId9"/>
    <p:sldId id="282" r:id="rId10"/>
    <p:sldId id="259" r:id="rId11"/>
    <p:sldId id="264" r:id="rId12"/>
    <p:sldId id="260" r:id="rId13"/>
    <p:sldId id="288" r:id="rId14"/>
    <p:sldId id="265" r:id="rId15"/>
    <p:sldId id="284" r:id="rId16"/>
    <p:sldId id="262" r:id="rId17"/>
    <p:sldId id="289" r:id="rId18"/>
    <p:sldId id="266" r:id="rId19"/>
    <p:sldId id="274" r:id="rId20"/>
    <p:sldId id="277" r:id="rId21"/>
    <p:sldId id="290" r:id="rId22"/>
    <p:sldId id="286" r:id="rId23"/>
    <p:sldId id="287" r:id="rId24"/>
    <p:sldId id="280" r:id="rId25"/>
    <p:sldId id="279" r:id="rId26"/>
    <p:sldId id="281" r:id="rId27"/>
    <p:sldId id="257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10E1D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598" autoAdjust="0"/>
    <p:restoredTop sz="94637" autoAdjust="0"/>
  </p:normalViewPr>
  <p:slideViewPr>
    <p:cSldViewPr snapToGrid="0" snapToObjects="1">
      <p:cViewPr varScale="1">
        <p:scale>
          <a:sx n="89" d="100"/>
          <a:sy n="89" d="100"/>
        </p:scale>
        <p:origin x="-80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246857-D2ED-624E-BF5D-F934182709BA}" type="datetimeFigureOut">
              <a:rPr lang="en-US" smtClean="0"/>
              <a:pPr/>
              <a:t>7/27/11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5C29C-7AD3-5544-83A4-BE37FBE6A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706072C-7E01-4B45-ABE0-299E403C6231}" type="slidenum">
              <a:rPr lang="en-GB"/>
              <a:pPr/>
              <a:t>2</a:t>
            </a:fld>
            <a:endParaRPr lang="en-GB"/>
          </a:p>
        </p:txBody>
      </p:sp>
      <p:sp>
        <p:nvSpPr>
          <p:cNvPr id="634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4"/>
            <a:ext cx="5486681" cy="403369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789EF8-9B19-1F46-8A7E-74F5C02AD287}" type="slidenum">
              <a:rPr lang="en-GB"/>
              <a:pPr/>
              <a:t>4</a:t>
            </a:fld>
            <a:endParaRPr lang="en-GB"/>
          </a:p>
        </p:txBody>
      </p:sp>
      <p:sp>
        <p:nvSpPr>
          <p:cNvPr id="686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4"/>
            <a:ext cx="5486681" cy="403369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789EF8-9B19-1F46-8A7E-74F5C02AD287}" type="slidenum">
              <a:rPr lang="en-GB"/>
              <a:pPr/>
              <a:t>5</a:t>
            </a:fld>
            <a:endParaRPr lang="en-GB"/>
          </a:p>
        </p:txBody>
      </p:sp>
      <p:sp>
        <p:nvSpPr>
          <p:cNvPr id="686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4"/>
            <a:ext cx="5486681" cy="403369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D413D3-F761-8A41-B573-D2095F1EE7A1}" type="slidenum">
              <a:rPr lang="en-GB"/>
              <a:pPr/>
              <a:t>25</a:t>
            </a:fld>
            <a:endParaRPr lang="en-GB"/>
          </a:p>
        </p:txBody>
      </p:sp>
      <p:sp>
        <p:nvSpPr>
          <p:cNvPr id="757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38263" y="914400"/>
            <a:ext cx="4179887" cy="31353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95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C6E16-7D20-2A47-B466-2A94D13BBF2E}" type="datetimeFigureOut">
              <a:rPr lang="en-US" smtClean="0"/>
              <a:pPr/>
              <a:t>7/27/11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71D866-36CE-6B40-A9AC-38BC49D229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C6E16-7D20-2A47-B466-2A94D13BBF2E}" type="datetimeFigureOut">
              <a:rPr lang="en-US" smtClean="0"/>
              <a:pPr/>
              <a:t>7/27/11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71D866-36CE-6B40-A9AC-38BC49D229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C6E16-7D20-2A47-B466-2A94D13BBF2E}" type="datetimeFigureOut">
              <a:rPr lang="en-US" smtClean="0"/>
              <a:pPr/>
              <a:t>7/27/11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71D866-36CE-6B40-A9AC-38BC49D229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C6E16-7D20-2A47-B466-2A94D13BBF2E}" type="datetimeFigureOut">
              <a:rPr lang="en-US" smtClean="0"/>
              <a:pPr/>
              <a:t>7/27/11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71D866-36CE-6B40-A9AC-38BC49D229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C6E16-7D20-2A47-B466-2A94D13BBF2E}" type="datetimeFigureOut">
              <a:rPr lang="en-US" smtClean="0"/>
              <a:pPr/>
              <a:t>7/27/11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71D866-36CE-6B40-A9AC-38BC49D229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C6E16-7D20-2A47-B466-2A94D13BBF2E}" type="datetimeFigureOut">
              <a:rPr lang="en-US" smtClean="0"/>
              <a:pPr/>
              <a:t>7/27/11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71D866-36CE-6B40-A9AC-38BC49D229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C6E16-7D20-2A47-B466-2A94D13BBF2E}" type="datetimeFigureOut">
              <a:rPr lang="en-US" smtClean="0"/>
              <a:pPr/>
              <a:t>7/27/11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71D866-36CE-6B40-A9AC-38BC49D229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C6E16-7D20-2A47-B466-2A94D13BBF2E}" type="datetimeFigureOut">
              <a:rPr lang="en-US" smtClean="0"/>
              <a:pPr/>
              <a:t>7/27/11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71D866-36CE-6B40-A9AC-38BC49D229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C6E16-7D20-2A47-B466-2A94D13BBF2E}" type="datetimeFigureOut">
              <a:rPr lang="en-US" smtClean="0"/>
              <a:pPr/>
              <a:t>7/27/11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71D866-36CE-6B40-A9AC-38BC49D229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C6E16-7D20-2A47-B466-2A94D13BBF2E}" type="datetimeFigureOut">
              <a:rPr lang="en-US" smtClean="0"/>
              <a:pPr/>
              <a:t>7/27/11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71D866-36CE-6B40-A9AC-38BC49D229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C6E16-7D20-2A47-B466-2A94D13BBF2E}" type="datetimeFigureOut">
              <a:rPr lang="en-US" smtClean="0"/>
              <a:pPr/>
              <a:t>7/27/11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71D866-36CE-6B40-A9AC-38BC49D229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1195"/>
            <a:ext cx="8229600" cy="8683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9444"/>
            <a:ext cx="8229600" cy="4926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C6E16-7D20-2A47-B466-2A94D13BBF2E}" type="datetimeFigureOut">
              <a:rPr lang="en-US" smtClean="0"/>
              <a:pPr/>
              <a:t>7/27/11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906700" y="6408587"/>
            <a:ext cx="1330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err="1" smtClean="0"/>
              <a:t>TeV</a:t>
            </a:r>
            <a:r>
              <a:rPr lang="en-US" baseline="0" dirty="0" smtClean="0"/>
              <a:t> PA 2011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76681" y="6408587"/>
            <a:ext cx="311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Ignacio Taboada | Georgia Tech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97139" y="6356350"/>
            <a:ext cx="8749723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8504443" y="6408587"/>
            <a:ext cx="456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AA7BECFB-4438-EA45-9AFD-E8531190B366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ü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df"/><Relationship Id="rId5" Type="http://schemas.openxmlformats.org/officeDocument/2006/relationships/image" Target="../media/image26.png"/><Relationship Id="rId6" Type="http://schemas.openxmlformats.org/officeDocument/2006/relationships/image" Target="../media/image27.pdf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d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8766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  <a:gs pos="84000">
                <a:schemeClr val="bg1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566" y="1690772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High-Energy Astrophysics with</a:t>
            </a:r>
            <a:br>
              <a:rPr lang="en-US" sz="4400" dirty="0" smtClean="0"/>
            </a:br>
            <a:r>
              <a:rPr lang="en-US" sz="4400" dirty="0" smtClean="0"/>
              <a:t>Neutrino Telescopes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6366" y="3708984"/>
            <a:ext cx="6400800" cy="17526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Ignacio Taboada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Georgia Institute of Technology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Aug 2, 2011 – </a:t>
            </a:r>
            <a:r>
              <a:rPr lang="en-US" b="1" dirty="0" err="1" smtClean="0">
                <a:solidFill>
                  <a:schemeClr val="tx1"/>
                </a:solidFill>
              </a:rPr>
              <a:t>TeV</a:t>
            </a:r>
            <a:r>
              <a:rPr lang="en-US" b="1" dirty="0" smtClean="0">
                <a:solidFill>
                  <a:schemeClr val="tx1"/>
                </a:solidFill>
              </a:rPr>
              <a:t> PA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5" name="Picture 4" descr="gatech_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478" y="5622722"/>
            <a:ext cx="1824121" cy="1161438"/>
          </a:xfrm>
          <a:prstGeom prst="rect">
            <a:avLst/>
          </a:prstGeom>
        </p:spPr>
      </p:pic>
      <p:pic>
        <p:nvPicPr>
          <p:cNvPr id="6" name="Picture 5" descr="IceCube_logono li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1" y="5592210"/>
            <a:ext cx="1059718" cy="1191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IceCube</a:t>
            </a:r>
            <a:r>
              <a:rPr lang="en-US" dirty="0" smtClean="0"/>
              <a:t>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415" y="1712270"/>
            <a:ext cx="5410252" cy="348076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DOM Low Noise rate (500 Hz)</a:t>
            </a:r>
            <a:br>
              <a:rPr lang="en-US" dirty="0" smtClean="0"/>
            </a:br>
            <a:r>
              <a:rPr lang="en-US" sz="2800" dirty="0" smtClean="0"/>
              <a:t>(300 Hz with </a:t>
            </a:r>
            <a:r>
              <a:rPr lang="en-US" sz="2800" dirty="0" err="1" smtClean="0"/>
              <a:t>deadtime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-&gt; SN search)</a:t>
            </a:r>
          </a:p>
          <a:p>
            <a:r>
              <a:rPr lang="en-US" sz="2800" dirty="0" smtClean="0"/>
              <a:t>99% </a:t>
            </a:r>
            <a:r>
              <a:rPr lang="en-US" sz="2800" dirty="0" err="1" smtClean="0"/>
              <a:t>DOMs</a:t>
            </a:r>
            <a:r>
              <a:rPr lang="en-US" sz="2800" dirty="0" smtClean="0"/>
              <a:t> are operational</a:t>
            </a:r>
            <a:endParaRPr lang="en-US" dirty="0" smtClean="0"/>
          </a:p>
          <a:p>
            <a:r>
              <a:rPr lang="en-US" dirty="0" smtClean="0"/>
              <a:t>Uptime: 99.6% (June 2011)</a:t>
            </a:r>
          </a:p>
          <a:p>
            <a:r>
              <a:rPr lang="en-US" dirty="0" smtClean="0"/>
              <a:t>2 kHz of </a:t>
            </a:r>
            <a:r>
              <a:rPr lang="en-US" dirty="0" err="1" smtClean="0"/>
              <a:t>muons</a:t>
            </a:r>
            <a:endParaRPr lang="en-US" dirty="0" smtClean="0"/>
          </a:p>
          <a:p>
            <a:r>
              <a:rPr lang="en-US" dirty="0" smtClean="0"/>
              <a:t>220 atm.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per day</a:t>
            </a:r>
            <a:endParaRPr lang="en-US" dirty="0"/>
          </a:p>
        </p:txBody>
      </p:sp>
      <p:pic>
        <p:nvPicPr>
          <p:cNvPr id="4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52" y="1937149"/>
            <a:ext cx="3047947" cy="30422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304" y="133963"/>
            <a:ext cx="4767257" cy="39742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Moon Shadow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94665" y="486825"/>
            <a:ext cx="1837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IC-59 On source</a:t>
            </a:r>
            <a:br>
              <a:rPr lang="en-US" sz="2000" dirty="0" smtClean="0"/>
            </a:br>
            <a:r>
              <a:rPr lang="en-US" sz="2000" b="1" dirty="0" smtClean="0">
                <a:solidFill>
                  <a:srgbClr val="7F7F7F"/>
                </a:solidFill>
              </a:rPr>
              <a:t>PRELIMINARY</a:t>
            </a:r>
            <a:endParaRPr lang="en-US" sz="2000" b="1" dirty="0">
              <a:solidFill>
                <a:srgbClr val="7F7F7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235" y="3935680"/>
            <a:ext cx="2861448" cy="2385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786" y="3937998"/>
            <a:ext cx="2858668" cy="23831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51611" y="4208751"/>
            <a:ext cx="18311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IC-59 off-source</a:t>
            </a:r>
          </a:p>
          <a:p>
            <a:pPr algn="ctr"/>
            <a:r>
              <a:rPr lang="en-US" sz="2000" dirty="0" smtClean="0"/>
              <a:t>“left”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615563" y="4208751"/>
            <a:ext cx="18311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IC-59 off-source</a:t>
            </a:r>
            <a:br>
              <a:rPr lang="en-US" sz="2000" dirty="0" smtClean="0"/>
            </a:br>
            <a:r>
              <a:rPr lang="en-US" sz="2000" dirty="0" smtClean="0"/>
              <a:t>“right”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31980" y="965805"/>
            <a:ext cx="381644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ü"/>
            </a:pPr>
            <a:r>
              <a:rPr lang="en-US" sz="2800" dirty="0" err="1" smtClean="0"/>
              <a:t>Unbinned</a:t>
            </a:r>
            <a:r>
              <a:rPr lang="en-US" sz="2800" dirty="0" smtClean="0"/>
              <a:t> method</a:t>
            </a:r>
          </a:p>
          <a:p>
            <a:pPr>
              <a:buFont typeface="Wingdings" charset="2"/>
              <a:buChar char="ü"/>
            </a:pPr>
            <a:r>
              <a:rPr lang="en-US" sz="2800" dirty="0" smtClean="0"/>
              <a:t>IC-40 &gt; 10 </a:t>
            </a:r>
            <a:r>
              <a:rPr lang="en-US" sz="2800" dirty="0" err="1" smtClean="0">
                <a:latin typeface="Symbol" charset="2"/>
                <a:cs typeface="Symbol" charset="2"/>
              </a:rPr>
              <a:t>s</a:t>
            </a:r>
            <a:r>
              <a:rPr lang="en-US" sz="2800" dirty="0" smtClean="0">
                <a:latin typeface="Symbol" charset="2"/>
                <a:cs typeface="Symbol" charset="2"/>
              </a:rPr>
              <a:t/>
            </a:r>
            <a:br>
              <a:rPr lang="en-US" sz="2800" dirty="0" smtClean="0">
                <a:latin typeface="Symbol" charset="2"/>
                <a:cs typeface="Symbol" charset="2"/>
              </a:rPr>
            </a:br>
            <a:r>
              <a:rPr lang="en-US" sz="2400" dirty="0" smtClean="0">
                <a:cs typeface="Symbol" charset="2"/>
              </a:rPr>
              <a:t>	(15 moon cycles)</a:t>
            </a:r>
            <a:endParaRPr lang="en-US" sz="2800" dirty="0" smtClean="0">
              <a:cs typeface="Symbol" charset="2"/>
            </a:endParaRPr>
          </a:p>
          <a:p>
            <a:pPr>
              <a:buFont typeface="Wingdings" charset="2"/>
              <a:buChar char="ü"/>
            </a:pPr>
            <a:r>
              <a:rPr lang="en-US" sz="2800" dirty="0" smtClean="0"/>
              <a:t>IC-59 &gt; 13 </a:t>
            </a:r>
            <a:r>
              <a:rPr lang="en-US" sz="2800" dirty="0" err="1" smtClean="0">
                <a:latin typeface="Symbol" charset="2"/>
                <a:cs typeface="Symbol" charset="2"/>
              </a:rPr>
              <a:t>s</a:t>
            </a:r>
            <a:r>
              <a:rPr lang="en-US" sz="2800" dirty="0" smtClean="0">
                <a:latin typeface="Symbol" charset="2"/>
                <a:cs typeface="Symbol" charset="2"/>
              </a:rPr>
              <a:t/>
            </a:r>
            <a:br>
              <a:rPr lang="en-US" sz="2800" dirty="0" smtClean="0">
                <a:latin typeface="Symbol" charset="2"/>
                <a:cs typeface="Symbol" charset="2"/>
              </a:rPr>
            </a:br>
            <a:r>
              <a:rPr lang="en-US" sz="2400" dirty="0" smtClean="0">
                <a:cs typeface="Symbol" charset="2"/>
              </a:rPr>
              <a:t>	(14 moon cycles)</a:t>
            </a:r>
            <a:endParaRPr lang="en-US" sz="2800" dirty="0" smtClean="0">
              <a:cs typeface="Symbol" charset="2"/>
            </a:endParaRPr>
          </a:p>
          <a:p>
            <a:pPr>
              <a:buFont typeface="Wingdings" charset="2"/>
              <a:buChar char="ü"/>
            </a:pPr>
            <a:r>
              <a:rPr lang="en-US" sz="2800" dirty="0" smtClean="0"/>
              <a:t>Full </a:t>
            </a:r>
            <a:r>
              <a:rPr lang="en-US" sz="2800" dirty="0" err="1" smtClean="0"/>
              <a:t>IceCube</a:t>
            </a:r>
            <a:r>
              <a:rPr lang="en-US" sz="2800" dirty="0" smtClean="0"/>
              <a:t>: </a:t>
            </a:r>
            <a:br>
              <a:rPr lang="en-US" sz="2800" dirty="0" smtClean="0"/>
            </a:br>
            <a:r>
              <a:rPr lang="en-US" sz="2800" dirty="0" smtClean="0"/>
              <a:t>	&gt;5 </a:t>
            </a:r>
            <a:r>
              <a:rPr lang="en-US" sz="2800" dirty="0" err="1" smtClean="0">
                <a:latin typeface="Symbol" charset="2"/>
                <a:cs typeface="Symbol" charset="2"/>
              </a:rPr>
              <a:t>s</a:t>
            </a:r>
            <a:r>
              <a:rPr lang="en-US" sz="2800" dirty="0" smtClean="0"/>
              <a:t> each moon cycle</a:t>
            </a:r>
          </a:p>
          <a:p>
            <a:pPr>
              <a:buFont typeface="Wingdings" charset="2"/>
              <a:buChar char="ü"/>
            </a:pPr>
            <a:r>
              <a:rPr lang="en-US" sz="2800" dirty="0" smtClean="0"/>
              <a:t>Test PSF</a:t>
            </a:r>
            <a:endParaRPr lang="en-US" sz="2800" dirty="0"/>
          </a:p>
        </p:txBody>
      </p:sp>
      <p:grpSp>
        <p:nvGrpSpPr>
          <p:cNvPr id="28" name="Group 27"/>
          <p:cNvGrpSpPr/>
          <p:nvPr/>
        </p:nvGrpSpPr>
        <p:grpSpPr>
          <a:xfrm rot="16200000">
            <a:off x="1153600" y="3569607"/>
            <a:ext cx="1253914" cy="3346528"/>
            <a:chOff x="7496343" y="1165224"/>
            <a:chExt cx="1647657" cy="4397376"/>
          </a:xfrm>
        </p:grpSpPr>
        <p:sp>
          <p:nvSpPr>
            <p:cNvPr id="12" name="Rectangle 11"/>
            <p:cNvSpPr/>
            <p:nvPr/>
          </p:nvSpPr>
          <p:spPr>
            <a:xfrm>
              <a:off x="7496343" y="1165226"/>
              <a:ext cx="1647657" cy="439737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73976" y="2072211"/>
              <a:ext cx="527048" cy="52704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937500" y="4191000"/>
              <a:ext cx="1206500" cy="1206500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 rot="16200000" flipH="1">
              <a:off x="6728013" y="2650050"/>
              <a:ext cx="2106084" cy="569419"/>
            </a:xfrm>
            <a:prstGeom prst="straightConnector1">
              <a:avLst/>
            </a:prstGeom>
            <a:ln w="31750" cap="flat" cmpd="sng" algn="ctr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16200000" flipH="1">
              <a:off x="7120023" y="1541547"/>
              <a:ext cx="1014941" cy="262298"/>
            </a:xfrm>
            <a:prstGeom prst="straightConnector1">
              <a:avLst/>
            </a:prstGeom>
            <a:ln w="31750" cap="flat" cmpd="sng" algn="ctr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16200000" flipH="1">
              <a:off x="7356052" y="1483148"/>
              <a:ext cx="864653" cy="228805"/>
            </a:xfrm>
            <a:prstGeom prst="straightConnector1">
              <a:avLst/>
            </a:prstGeom>
            <a:ln w="31750" cap="flat" cmpd="sng" algn="ctr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6200000" flipH="1">
              <a:off x="6895609" y="2196610"/>
              <a:ext cx="2819531" cy="762855"/>
            </a:xfrm>
            <a:prstGeom prst="straightConnector1">
              <a:avLst/>
            </a:prstGeom>
            <a:ln w="31750" cap="flat" cmpd="sng" algn="ctr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6200000" flipH="1">
              <a:off x="7090834" y="2275416"/>
              <a:ext cx="3025776" cy="805396"/>
            </a:xfrm>
            <a:prstGeom prst="straightConnector1">
              <a:avLst/>
            </a:prstGeom>
            <a:ln w="31750" cap="flat" cmpd="sng" algn="ctr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16200000" flipH="1">
              <a:off x="6914833" y="3368469"/>
              <a:ext cx="1604181" cy="441158"/>
            </a:xfrm>
            <a:prstGeom prst="straightConnector1">
              <a:avLst/>
            </a:prstGeom>
            <a:ln w="31750" cap="flat" cmpd="sng" algn="ctr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 rot="4494569">
              <a:off x="7762363" y="2233973"/>
              <a:ext cx="1945257" cy="485306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Cosmic Rays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Atmospheric Neutrinos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661765" y="1199444"/>
            <a:ext cx="3353796" cy="4926719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IceCube</a:t>
            </a:r>
            <a:r>
              <a:rPr lang="en-US" sz="2400" dirty="0" smtClean="0"/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n</a:t>
            </a:r>
            <a:r>
              <a:rPr lang="en-US" sz="24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 spectrum with IC-40</a:t>
            </a:r>
          </a:p>
          <a:p>
            <a:r>
              <a:rPr lang="en-US" sz="2400" dirty="0" smtClean="0"/>
              <a:t>New </a:t>
            </a:r>
            <a:r>
              <a:rPr lang="en-US" sz="2400" dirty="0" err="1" smtClean="0"/>
              <a:t>IceCube</a:t>
            </a:r>
            <a:r>
              <a:rPr lang="en-US" sz="2400" dirty="0" smtClean="0"/>
              <a:t> cascade channel results at ICRC next week.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24" y="959556"/>
            <a:ext cx="5661237" cy="5323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5447" y="473834"/>
            <a:ext cx="10400314" cy="5747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flux limits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Integrated Point Source Search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8543"/>
            <a:ext cx="9144000" cy="4519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50799" y="5896519"/>
            <a:ext cx="3012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See Talk by J.A. Aguilar later today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010958" y="959556"/>
            <a:ext cx="2332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Combined IC40/IC59</a:t>
            </a:r>
            <a:endParaRPr lang="en-US" sz="2000" dirty="0"/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3684105" y="3773348"/>
            <a:ext cx="1137153" cy="915507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28802" y="4858750"/>
            <a:ext cx="2982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Hottest Spot: post trial 74.2 %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Integrated Point Sources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1" y="817563"/>
            <a:ext cx="7683500" cy="5308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35347" y="4610521"/>
            <a:ext cx="976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KM3Net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35347" y="4252968"/>
            <a:ext cx="1130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IC40+IC59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35347" y="3883636"/>
            <a:ext cx="1312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IC-80 (</a:t>
            </a:r>
            <a:r>
              <a:rPr lang="en-US" b="1" dirty="0" err="1" smtClean="0"/>
              <a:t>pred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735347" y="3656994"/>
            <a:ext cx="602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IC59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35347" y="3424542"/>
            <a:ext cx="670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IC-40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35347" y="3137504"/>
            <a:ext cx="1098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AMANDA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35347" y="202701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8000"/>
                </a:solidFill>
              </a:rPr>
              <a:t>Antares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35347" y="1657685"/>
            <a:ext cx="866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10E1DC"/>
                </a:solidFill>
              </a:rPr>
              <a:t>SuperK</a:t>
            </a:r>
            <a:endParaRPr lang="en-US" b="1" dirty="0">
              <a:solidFill>
                <a:srgbClr val="10E1D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Antares</a:t>
            </a:r>
            <a:r>
              <a:rPr lang="en-US" dirty="0" smtClean="0"/>
              <a:t> and Km3Net: Mediterranean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62" y="1020829"/>
            <a:ext cx="8889282" cy="52234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9017" y="1006160"/>
            <a:ext cx="3754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(Slide by G. Anton, Neutrino 2010)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</a:t>
            </a:r>
            <a:r>
              <a:rPr lang="en-US" dirty="0" err="1" smtClean="0"/>
              <a:t>GRBs</a:t>
            </a:r>
            <a:r>
              <a:rPr lang="en-US" dirty="0" smtClean="0"/>
              <a:t> </a:t>
            </a:r>
            <a:r>
              <a:rPr lang="en-US" dirty="0" smtClean="0"/>
              <a:t>sources of UHE C.R</a:t>
            </a:r>
            <a:r>
              <a:rPr lang="en-US" dirty="0" smtClean="0"/>
              <a:t>.?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43" idx="1"/>
          </p:cNvCxnSpPr>
          <p:nvPr/>
        </p:nvCxnSpPr>
        <p:spPr bwMode="auto">
          <a:xfrm rot="10800000">
            <a:off x="6103920" y="2393892"/>
            <a:ext cx="449280" cy="46972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261632" y="3181572"/>
            <a:ext cx="2488320" cy="760864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n-US" sz="2200" dirty="0" smtClean="0"/>
              <a:t>Power needed</a:t>
            </a:r>
            <a:br>
              <a:rPr lang="en-US" sz="2200" dirty="0" smtClean="0"/>
            </a:br>
            <a:r>
              <a:rPr lang="en-US" sz="2200" dirty="0" smtClean="0"/>
              <a:t>to produce UHE C.R.</a:t>
            </a:r>
            <a:endParaRPr lang="en-US" sz="2200" dirty="0"/>
          </a:p>
        </p:txBody>
      </p:sp>
      <p:sp>
        <p:nvSpPr>
          <p:cNvPr id="35" name="TextBox 34"/>
          <p:cNvSpPr txBox="1"/>
          <p:nvPr/>
        </p:nvSpPr>
        <p:spPr>
          <a:xfrm>
            <a:off x="381065" y="4553172"/>
            <a:ext cx="1828735" cy="422310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n-US" sz="2200" dirty="0" smtClean="0"/>
              <a:t>Power in </a:t>
            </a:r>
            <a:r>
              <a:rPr lang="en-US" sz="2200" dirty="0" err="1" smtClean="0"/>
              <a:t>GRBs</a:t>
            </a:r>
            <a:endParaRPr lang="en-US" sz="2200" dirty="0"/>
          </a:p>
        </p:txBody>
      </p:sp>
      <p:pic>
        <p:nvPicPr>
          <p:cNvPr id="32" name="Picture 3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74214" y="1210465"/>
            <a:ext cx="6299200" cy="120650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6553200" y="2648172"/>
            <a:ext cx="21760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E ≈ </a:t>
            </a:r>
            <a:r>
              <a:rPr lang="en-US" sz="2200" dirty="0" smtClean="0"/>
              <a:t>10</a:t>
            </a:r>
            <a:r>
              <a:rPr lang="en-US" sz="2200" baseline="30000" dirty="0" smtClean="0"/>
              <a:t>18</a:t>
            </a:r>
            <a:r>
              <a:rPr lang="en-US" sz="2200" dirty="0" smtClean="0"/>
              <a:t> </a:t>
            </a:r>
            <a:r>
              <a:rPr lang="en-US" sz="2200" dirty="0" smtClean="0"/>
              <a:t>– 10</a:t>
            </a:r>
            <a:r>
              <a:rPr lang="en-US" sz="2200" baseline="30000" dirty="0" smtClean="0"/>
              <a:t>20</a:t>
            </a:r>
            <a:r>
              <a:rPr lang="en-US" sz="2200" dirty="0" smtClean="0"/>
              <a:t> </a:t>
            </a:r>
            <a:r>
              <a:rPr lang="en-US" sz="2200" dirty="0" err="1" smtClean="0"/>
              <a:t>eV</a:t>
            </a:r>
            <a:endParaRPr lang="en-US" sz="2200" dirty="0"/>
          </a:p>
        </p:txBody>
      </p:sp>
      <p:pic>
        <p:nvPicPr>
          <p:cNvPr id="48" name="Picture 4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197411" y="3562572"/>
            <a:ext cx="4622800" cy="774700"/>
          </a:xfrm>
          <a:prstGeom prst="rect">
            <a:avLst/>
          </a:prstGeom>
        </p:spPr>
      </p:pic>
      <p:pic>
        <p:nvPicPr>
          <p:cNvPr id="50" name="Picture 4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725488" y="5202460"/>
            <a:ext cx="7632700" cy="876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 Ray Bursts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509" y="2530083"/>
            <a:ext cx="4991015" cy="37432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1343907"/>
            <a:ext cx="8229599" cy="2067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81328" y="1343907"/>
            <a:ext cx="3038162" cy="206756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29875" y="1343907"/>
            <a:ext cx="797378" cy="20675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81745" y="1343907"/>
            <a:ext cx="246289" cy="206756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51026" y="1727882"/>
            <a:ext cx="2930302" cy="1588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6219491" y="1716246"/>
            <a:ext cx="2699325" cy="1588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20569" y="1727882"/>
            <a:ext cx="964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Off-time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969378" y="1729470"/>
            <a:ext cx="964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Off-time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181328" y="1727882"/>
            <a:ext cx="3038162" cy="1588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063617" y="1729470"/>
            <a:ext cx="95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On-time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rot="5400000">
            <a:off x="4192059" y="1033456"/>
            <a:ext cx="473792" cy="1841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24606" y="692358"/>
            <a:ext cx="2623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</a:t>
            </a:r>
            <a:r>
              <a:rPr lang="en-US" sz="2000" baseline="-25000" dirty="0" smtClean="0"/>
              <a:t>0:</a:t>
            </a:r>
            <a:r>
              <a:rPr lang="en-US" sz="2000" dirty="0" smtClean="0"/>
              <a:t> From a satellite GCN</a:t>
            </a:r>
            <a:endParaRPr lang="en-US" sz="2000" baseline="-25000" dirty="0"/>
          </a:p>
        </p:txBody>
      </p:sp>
      <p:sp>
        <p:nvSpPr>
          <p:cNvPr id="22" name="Rectangle 21"/>
          <p:cNvSpPr/>
          <p:nvPr/>
        </p:nvSpPr>
        <p:spPr>
          <a:xfrm>
            <a:off x="457200" y="2185699"/>
            <a:ext cx="246289" cy="206756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18255" y="2082325"/>
            <a:ext cx="1884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Precursor (~100 </a:t>
            </a:r>
            <a:r>
              <a:rPr lang="en-US" dirty="0" err="1" smtClean="0"/>
              <a:t>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47174" y="2530083"/>
            <a:ext cx="246289" cy="20675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08229" y="2426709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Prompt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57200" y="2899415"/>
            <a:ext cx="246289" cy="206756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18255" y="2796041"/>
            <a:ext cx="2650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 Independent (24 </a:t>
            </a:r>
            <a:r>
              <a:rPr lang="en-US" dirty="0" err="1" smtClean="0"/>
              <a:t>h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457200" y="3268747"/>
            <a:ext cx="246289" cy="2067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18255" y="3165373"/>
            <a:ext cx="2243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Background (full year)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88110" y="3559148"/>
            <a:ext cx="31174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Very low background</a:t>
            </a:r>
            <a:br>
              <a:rPr lang="en-US" sz="2000" dirty="0" smtClean="0"/>
            </a:br>
            <a:r>
              <a:rPr lang="en-US" sz="2000" dirty="0" smtClean="0"/>
              <a:t>One event can be significant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1005271" y="5228945"/>
            <a:ext cx="3117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Individual modeling of </a:t>
            </a:r>
            <a:r>
              <a:rPr lang="en-US" sz="2000" dirty="0" err="1" smtClean="0"/>
              <a:t>GRBs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n-US" sz="2000" dirty="0" err="1" smtClean="0"/>
              <a:t>Guetta</a:t>
            </a:r>
            <a:r>
              <a:rPr lang="en-US" sz="2000" dirty="0" smtClean="0"/>
              <a:t> et al. 2004)</a:t>
            </a:r>
            <a:endParaRPr lang="en-US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5876970" y="4696297"/>
            <a:ext cx="20333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IC-59</a:t>
            </a:r>
            <a:br>
              <a:rPr lang="en-US" sz="2000" dirty="0" smtClean="0"/>
            </a:br>
            <a:r>
              <a:rPr lang="en-US" sz="2000" dirty="0" smtClean="0"/>
              <a:t>98 northern </a:t>
            </a:r>
            <a:r>
              <a:rPr lang="en-US" sz="2000" dirty="0" err="1" smtClean="0"/>
              <a:t>GRBs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Dependent IC-40 / IC-59 result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47" y="959556"/>
            <a:ext cx="8698808" cy="519034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rot="5400000">
            <a:off x="4724532" y="3224776"/>
            <a:ext cx="1740812" cy="1588"/>
          </a:xfrm>
          <a:prstGeom prst="straightConnector1">
            <a:avLst/>
          </a:prstGeom>
          <a:ln w="41275" cap="flat" cmpd="sng" algn="ctr">
            <a:solidFill>
              <a:srgbClr val="000000"/>
            </a:solidFill>
            <a:prstDash val="solid"/>
            <a:round/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704864" y="3107264"/>
            <a:ext cx="1527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Limit </a:t>
            </a:r>
            <a:br>
              <a:rPr lang="en-US" sz="2000" dirty="0" smtClean="0"/>
            </a:br>
            <a:r>
              <a:rPr lang="en-US" sz="2000" dirty="0" smtClean="0"/>
              <a:t>0.22 </a:t>
            </a:r>
            <a:r>
              <a:rPr lang="en-US" sz="2000" dirty="0" err="1" smtClean="0"/>
              <a:t>x</a:t>
            </a:r>
            <a:r>
              <a:rPr lang="en-US" sz="2000" dirty="0" smtClean="0"/>
              <a:t> model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sz="3200" b="1" dirty="0"/>
              <a:t>Neutrinos as</a:t>
            </a:r>
            <a:r>
              <a:rPr lang="en-GB" sz="3200" b="1" dirty="0" smtClean="0"/>
              <a:t> </a:t>
            </a:r>
            <a:r>
              <a:rPr lang="en-GB" sz="3200" b="1" dirty="0"/>
              <a:t>a</a:t>
            </a:r>
            <a:r>
              <a:rPr lang="en-GB" sz="3200" b="1" dirty="0" smtClean="0"/>
              <a:t>stronomical </a:t>
            </a:r>
            <a:r>
              <a:rPr lang="en-GB" sz="3200" b="1" dirty="0"/>
              <a:t>m</a:t>
            </a:r>
            <a:r>
              <a:rPr lang="en-GB" sz="3200" b="1" dirty="0" smtClean="0"/>
              <a:t>essengers</a:t>
            </a:r>
            <a:endParaRPr lang="en-GB" sz="3200" b="1" dirty="0"/>
          </a:p>
        </p:txBody>
      </p:sp>
      <p:grpSp>
        <p:nvGrpSpPr>
          <p:cNvPr id="2" name="Group 67"/>
          <p:cNvGrpSpPr/>
          <p:nvPr/>
        </p:nvGrpSpPr>
        <p:grpSpPr>
          <a:xfrm>
            <a:off x="787680" y="950500"/>
            <a:ext cx="3372480" cy="5799489"/>
            <a:chOff x="787680" y="950500"/>
            <a:chExt cx="3372480" cy="5799489"/>
          </a:xfrm>
        </p:grpSpPr>
        <p:pic>
          <p:nvPicPr>
            <p:cNvPr id="9235" name="Picture 1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12641" y="5203267"/>
              <a:ext cx="1524960" cy="154672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9236" name="Picture 2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87680" y="2838539"/>
              <a:ext cx="1939680" cy="231144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9237" name="Oval 21"/>
            <p:cNvSpPr>
              <a:spLocks noChangeArrowheads="1"/>
            </p:cNvSpPr>
            <p:nvPr/>
          </p:nvSpPr>
          <p:spPr bwMode="auto">
            <a:xfrm>
              <a:off x="861120" y="950500"/>
              <a:ext cx="380160" cy="380200"/>
            </a:xfrm>
            <a:prstGeom prst="ellipse">
              <a:avLst/>
            </a:prstGeom>
            <a:solidFill>
              <a:srgbClr val="CC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8" name="Oval 22"/>
            <p:cNvSpPr>
              <a:spLocks noChangeArrowheads="1"/>
            </p:cNvSpPr>
            <p:nvPr/>
          </p:nvSpPr>
          <p:spPr bwMode="auto">
            <a:xfrm>
              <a:off x="1242720" y="2083899"/>
              <a:ext cx="190080" cy="190100"/>
            </a:xfrm>
            <a:prstGeom prst="ellipse">
              <a:avLst/>
            </a:pr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9" name="Oval 23"/>
            <p:cNvSpPr>
              <a:spLocks noChangeArrowheads="1"/>
            </p:cNvSpPr>
            <p:nvPr/>
          </p:nvSpPr>
          <p:spPr bwMode="auto">
            <a:xfrm>
              <a:off x="1870560" y="1875077"/>
              <a:ext cx="190080" cy="190100"/>
            </a:xfrm>
            <a:prstGeom prst="ellipse">
              <a:avLst/>
            </a:pr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0" name="Oval 24"/>
            <p:cNvSpPr>
              <a:spLocks noChangeArrowheads="1"/>
            </p:cNvSpPr>
            <p:nvPr/>
          </p:nvSpPr>
          <p:spPr bwMode="auto">
            <a:xfrm>
              <a:off x="1451520" y="2095420"/>
              <a:ext cx="190080" cy="190100"/>
            </a:xfrm>
            <a:prstGeom prst="ellipse">
              <a:avLst/>
            </a:pr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1" name="Oval 25"/>
            <p:cNvSpPr>
              <a:spLocks noChangeArrowheads="1"/>
            </p:cNvSpPr>
            <p:nvPr/>
          </p:nvSpPr>
          <p:spPr bwMode="auto">
            <a:xfrm>
              <a:off x="1542240" y="2095420"/>
              <a:ext cx="190080" cy="190100"/>
            </a:xfrm>
            <a:prstGeom prst="ellipse">
              <a:avLst/>
            </a:pr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2" name="Oval 26"/>
            <p:cNvSpPr>
              <a:spLocks noChangeArrowheads="1"/>
            </p:cNvSpPr>
            <p:nvPr/>
          </p:nvSpPr>
          <p:spPr bwMode="auto">
            <a:xfrm>
              <a:off x="1512000" y="2006131"/>
              <a:ext cx="190080" cy="190100"/>
            </a:xfrm>
            <a:prstGeom prst="ellipse">
              <a:avLst/>
            </a:pr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3" name="Oval 27"/>
            <p:cNvSpPr>
              <a:spLocks noChangeArrowheads="1"/>
            </p:cNvSpPr>
            <p:nvPr/>
          </p:nvSpPr>
          <p:spPr bwMode="auto">
            <a:xfrm>
              <a:off x="1631520" y="2034934"/>
              <a:ext cx="190080" cy="190100"/>
            </a:xfrm>
            <a:prstGeom prst="ellipse">
              <a:avLst/>
            </a:pr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4" name="Oval 28"/>
            <p:cNvSpPr>
              <a:spLocks noChangeArrowheads="1"/>
            </p:cNvSpPr>
            <p:nvPr/>
          </p:nvSpPr>
          <p:spPr bwMode="auto">
            <a:xfrm>
              <a:off x="1692000" y="1915401"/>
              <a:ext cx="190080" cy="190100"/>
            </a:xfrm>
            <a:prstGeom prst="ellipse">
              <a:avLst/>
            </a:pr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5" name="Oval 29"/>
            <p:cNvSpPr>
              <a:spLocks noChangeArrowheads="1"/>
            </p:cNvSpPr>
            <p:nvPr/>
          </p:nvSpPr>
          <p:spPr bwMode="auto">
            <a:xfrm>
              <a:off x="1572480" y="1886598"/>
              <a:ext cx="190080" cy="190100"/>
            </a:xfrm>
            <a:prstGeom prst="ellipse">
              <a:avLst/>
            </a:pr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6" name="Oval 30"/>
            <p:cNvSpPr>
              <a:spLocks noChangeArrowheads="1"/>
            </p:cNvSpPr>
            <p:nvPr/>
          </p:nvSpPr>
          <p:spPr bwMode="auto">
            <a:xfrm>
              <a:off x="1692000" y="1767066"/>
              <a:ext cx="190080" cy="190100"/>
            </a:xfrm>
            <a:prstGeom prst="ellipse">
              <a:avLst/>
            </a:pr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7" name="Oval 31"/>
            <p:cNvSpPr>
              <a:spLocks noChangeArrowheads="1"/>
            </p:cNvSpPr>
            <p:nvPr/>
          </p:nvSpPr>
          <p:spPr bwMode="auto">
            <a:xfrm>
              <a:off x="1781280" y="1886598"/>
              <a:ext cx="190080" cy="190100"/>
            </a:xfrm>
            <a:prstGeom prst="ellipse">
              <a:avLst/>
            </a:pr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8" name="Oval 32"/>
            <p:cNvSpPr>
              <a:spLocks noChangeArrowheads="1"/>
            </p:cNvSpPr>
            <p:nvPr/>
          </p:nvSpPr>
          <p:spPr bwMode="auto">
            <a:xfrm>
              <a:off x="1841760" y="1767066"/>
              <a:ext cx="190080" cy="190100"/>
            </a:xfrm>
            <a:prstGeom prst="ellipse">
              <a:avLst/>
            </a:pr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9" name="Oval 33"/>
            <p:cNvSpPr>
              <a:spLocks noChangeArrowheads="1"/>
            </p:cNvSpPr>
            <p:nvPr/>
          </p:nvSpPr>
          <p:spPr bwMode="auto">
            <a:xfrm>
              <a:off x="1363680" y="2006131"/>
              <a:ext cx="190080" cy="190100"/>
            </a:xfrm>
            <a:prstGeom prst="ellipse">
              <a:avLst/>
            </a:pr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0" name="Oval 34"/>
            <p:cNvSpPr>
              <a:spLocks noChangeArrowheads="1"/>
            </p:cNvSpPr>
            <p:nvPr/>
          </p:nvSpPr>
          <p:spPr bwMode="auto">
            <a:xfrm>
              <a:off x="1902240" y="1618730"/>
              <a:ext cx="190080" cy="190100"/>
            </a:xfrm>
            <a:prstGeom prst="ellipse">
              <a:avLst/>
            </a:pr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1" name="Oval 35"/>
            <p:cNvSpPr>
              <a:spLocks noChangeArrowheads="1"/>
            </p:cNvSpPr>
            <p:nvPr/>
          </p:nvSpPr>
          <p:spPr bwMode="auto">
            <a:xfrm>
              <a:off x="1752480" y="1618730"/>
              <a:ext cx="190080" cy="190100"/>
            </a:xfrm>
            <a:prstGeom prst="ellipse">
              <a:avLst/>
            </a:pr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2" name="Oval 36"/>
            <p:cNvSpPr>
              <a:spLocks noChangeArrowheads="1"/>
            </p:cNvSpPr>
            <p:nvPr/>
          </p:nvSpPr>
          <p:spPr bwMode="auto">
            <a:xfrm>
              <a:off x="1454400" y="1857795"/>
              <a:ext cx="190080" cy="190100"/>
            </a:xfrm>
            <a:prstGeom prst="ellipse">
              <a:avLst/>
            </a:pr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3" name="Oval 37"/>
            <p:cNvSpPr>
              <a:spLocks noChangeArrowheads="1"/>
            </p:cNvSpPr>
            <p:nvPr/>
          </p:nvSpPr>
          <p:spPr bwMode="auto">
            <a:xfrm>
              <a:off x="1275840" y="1888039"/>
              <a:ext cx="190080" cy="190100"/>
            </a:xfrm>
            <a:prstGeom prst="ellipse">
              <a:avLst/>
            </a:pr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4" name="Oval 38"/>
            <p:cNvSpPr>
              <a:spLocks noChangeArrowheads="1"/>
            </p:cNvSpPr>
            <p:nvPr/>
          </p:nvSpPr>
          <p:spPr bwMode="auto">
            <a:xfrm>
              <a:off x="1156320" y="1978768"/>
              <a:ext cx="190080" cy="190100"/>
            </a:xfrm>
            <a:prstGeom prst="ellipse">
              <a:avLst/>
            </a:pr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5" name="Oval 39"/>
            <p:cNvSpPr>
              <a:spLocks noChangeArrowheads="1"/>
            </p:cNvSpPr>
            <p:nvPr/>
          </p:nvSpPr>
          <p:spPr bwMode="auto">
            <a:xfrm>
              <a:off x="1156320" y="1978768"/>
              <a:ext cx="190080" cy="190100"/>
            </a:xfrm>
            <a:prstGeom prst="ellipse">
              <a:avLst/>
            </a:pr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6" name="Line 40"/>
            <p:cNvSpPr>
              <a:spLocks noChangeShapeType="1"/>
            </p:cNvSpPr>
            <p:nvPr/>
          </p:nvSpPr>
          <p:spPr bwMode="auto">
            <a:xfrm>
              <a:off x="1156320" y="1320619"/>
              <a:ext cx="414720" cy="829527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arrow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7" name="Line 41"/>
            <p:cNvSpPr>
              <a:spLocks noChangeShapeType="1"/>
            </p:cNvSpPr>
            <p:nvPr/>
          </p:nvSpPr>
          <p:spPr bwMode="auto">
            <a:xfrm>
              <a:off x="1156321" y="1320619"/>
              <a:ext cx="565920" cy="1659054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8" name="Text Box 42"/>
            <p:cNvSpPr txBox="1">
              <a:spLocks noChangeArrowheads="1"/>
            </p:cNvSpPr>
            <p:nvPr/>
          </p:nvSpPr>
          <p:spPr bwMode="auto">
            <a:xfrm>
              <a:off x="1226880" y="1003786"/>
              <a:ext cx="2933280" cy="36579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81639" tIns="40820" rIns="81639" bIns="40820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  <a:tab pos="1313299" algn="l"/>
                  <a:tab pos="1969949" algn="l"/>
                  <a:tab pos="2626599" algn="l"/>
                </a:tabLst>
              </a:pPr>
              <a:r>
                <a:rPr lang="en-GB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DejaVu LGC Sans" charset="0"/>
                  <a:cs typeface="DejaVu LGC Sans" charset="0"/>
                </a:rPr>
                <a:t>Cosmic accelerator</a:t>
              </a:r>
            </a:p>
          </p:txBody>
        </p:sp>
        <p:sp>
          <p:nvSpPr>
            <p:cNvPr id="9259" name="Line 43"/>
            <p:cNvSpPr>
              <a:spLocks noChangeShapeType="1"/>
            </p:cNvSpPr>
            <p:nvPr/>
          </p:nvSpPr>
          <p:spPr bwMode="auto">
            <a:xfrm>
              <a:off x="1156320" y="1320619"/>
              <a:ext cx="622080" cy="622145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arrow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44"/>
            <p:cNvGrpSpPr>
              <a:grpSpLocks/>
            </p:cNvGrpSpPr>
            <p:nvPr/>
          </p:nvGrpSpPr>
          <p:grpSpPr bwMode="auto">
            <a:xfrm>
              <a:off x="2653920" y="3297947"/>
              <a:ext cx="344160" cy="388841"/>
              <a:chOff x="1843" y="2290"/>
              <a:chExt cx="239" cy="270"/>
            </a:xfrm>
          </p:grpSpPr>
          <p:sp>
            <p:nvSpPr>
              <p:cNvPr id="9261" name="Text Box 45"/>
              <p:cNvSpPr txBox="1">
                <a:spLocks noChangeArrowheads="1"/>
              </p:cNvSpPr>
              <p:nvPr/>
            </p:nvSpPr>
            <p:spPr bwMode="auto">
              <a:xfrm>
                <a:off x="1843" y="2290"/>
                <a:ext cx="240" cy="27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90000" tIns="45000" rIns="90000" bIns="45000">
                <a:prstTxWarp prst="textNoShape">
                  <a:avLst/>
                </a:prstTxWarp>
              </a:bodyPr>
              <a:lstStyle/>
              <a:p>
                <a:r>
                  <a:rPr lang="en-GB" sz="2200" dirty="0">
                    <a:solidFill>
                      <a:srgbClr val="000000"/>
                    </a:solidFill>
                    <a:ea typeface="DejaVu LGC Sans" charset="0"/>
                    <a:cs typeface="DejaVu LGC Sans" charset="0"/>
                  </a:rPr>
                  <a:t>B</a:t>
                </a:r>
              </a:p>
            </p:txBody>
          </p:sp>
          <p:sp>
            <p:nvSpPr>
              <p:cNvPr id="9262" name="Line 46"/>
              <p:cNvSpPr>
                <a:spLocks noChangeShapeType="1"/>
              </p:cNvSpPr>
              <p:nvPr/>
            </p:nvSpPr>
            <p:spPr bwMode="auto">
              <a:xfrm>
                <a:off x="1911" y="2290"/>
                <a:ext cx="14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263" name="Oval 47"/>
            <p:cNvSpPr>
              <a:spLocks noChangeArrowheads="1"/>
            </p:cNvSpPr>
            <p:nvPr/>
          </p:nvSpPr>
          <p:spPr bwMode="auto">
            <a:xfrm>
              <a:off x="2168640" y="2534666"/>
              <a:ext cx="190080" cy="190100"/>
            </a:xfrm>
            <a:prstGeom prst="ellipse">
              <a:avLst/>
            </a:pr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4" name="Oval 48"/>
            <p:cNvSpPr>
              <a:spLocks noChangeArrowheads="1"/>
            </p:cNvSpPr>
            <p:nvPr/>
          </p:nvSpPr>
          <p:spPr bwMode="auto">
            <a:xfrm>
              <a:off x="2168640" y="2403613"/>
              <a:ext cx="190080" cy="190100"/>
            </a:xfrm>
            <a:prstGeom prst="ellipse">
              <a:avLst/>
            </a:pr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5" name="Oval 49"/>
            <p:cNvSpPr>
              <a:spLocks noChangeArrowheads="1"/>
            </p:cNvSpPr>
            <p:nvPr/>
          </p:nvSpPr>
          <p:spPr bwMode="auto">
            <a:xfrm>
              <a:off x="2070720" y="2403613"/>
              <a:ext cx="190080" cy="190100"/>
            </a:xfrm>
            <a:prstGeom prst="ellipse">
              <a:avLst/>
            </a:pr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6" name="Oval 50"/>
            <p:cNvSpPr>
              <a:spLocks noChangeArrowheads="1"/>
            </p:cNvSpPr>
            <p:nvPr/>
          </p:nvSpPr>
          <p:spPr bwMode="auto">
            <a:xfrm>
              <a:off x="2070720" y="2502983"/>
              <a:ext cx="190080" cy="190100"/>
            </a:xfrm>
            <a:prstGeom prst="ellipse">
              <a:avLst/>
            </a:pr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7" name="Oval 51"/>
            <p:cNvSpPr>
              <a:spLocks noChangeArrowheads="1"/>
            </p:cNvSpPr>
            <p:nvPr/>
          </p:nvSpPr>
          <p:spPr bwMode="auto">
            <a:xfrm>
              <a:off x="1972800" y="2502983"/>
              <a:ext cx="190080" cy="190100"/>
            </a:xfrm>
            <a:prstGeom prst="ellipse">
              <a:avLst/>
            </a:pr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8" name="Oval 52"/>
            <p:cNvSpPr>
              <a:spLocks noChangeArrowheads="1"/>
            </p:cNvSpPr>
            <p:nvPr/>
          </p:nvSpPr>
          <p:spPr bwMode="auto">
            <a:xfrm>
              <a:off x="2234880" y="2502983"/>
              <a:ext cx="190080" cy="190100"/>
            </a:xfrm>
            <a:prstGeom prst="ellipse">
              <a:avLst/>
            </a:pr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9" name="Oval 53"/>
            <p:cNvSpPr>
              <a:spLocks noChangeArrowheads="1"/>
            </p:cNvSpPr>
            <p:nvPr/>
          </p:nvSpPr>
          <p:spPr bwMode="auto">
            <a:xfrm>
              <a:off x="2136960" y="2600913"/>
              <a:ext cx="190080" cy="190100"/>
            </a:xfrm>
            <a:prstGeom prst="ellipse">
              <a:avLst/>
            </a:pr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0" name="Oval 54"/>
            <p:cNvSpPr>
              <a:spLocks noChangeArrowheads="1"/>
            </p:cNvSpPr>
            <p:nvPr/>
          </p:nvSpPr>
          <p:spPr bwMode="auto">
            <a:xfrm>
              <a:off x="2039040" y="2600913"/>
              <a:ext cx="190080" cy="190100"/>
            </a:xfrm>
            <a:prstGeom prst="ellipse">
              <a:avLst/>
            </a:pr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1" name="Oval 55"/>
            <p:cNvSpPr>
              <a:spLocks noChangeArrowheads="1"/>
            </p:cNvSpPr>
            <p:nvPr/>
          </p:nvSpPr>
          <p:spPr bwMode="auto">
            <a:xfrm>
              <a:off x="2266560" y="2634037"/>
              <a:ext cx="190080" cy="190100"/>
            </a:xfrm>
            <a:prstGeom prst="ellipse">
              <a:avLst/>
            </a:pr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2" name="Oval 56"/>
            <p:cNvSpPr>
              <a:spLocks noChangeArrowheads="1"/>
            </p:cNvSpPr>
            <p:nvPr/>
          </p:nvSpPr>
          <p:spPr bwMode="auto">
            <a:xfrm>
              <a:off x="2332800" y="2537546"/>
              <a:ext cx="190080" cy="190100"/>
            </a:xfrm>
            <a:prstGeom prst="ellipse">
              <a:avLst/>
            </a:pr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3" name="Oval 57"/>
            <p:cNvSpPr>
              <a:spLocks noChangeArrowheads="1"/>
            </p:cNvSpPr>
            <p:nvPr/>
          </p:nvSpPr>
          <p:spPr bwMode="auto">
            <a:xfrm>
              <a:off x="2332800" y="2537546"/>
              <a:ext cx="190080" cy="190100"/>
            </a:xfrm>
            <a:prstGeom prst="ellipse">
              <a:avLst/>
            </a:pr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4" name="Text Box 58"/>
            <p:cNvSpPr txBox="1">
              <a:spLocks noChangeArrowheads="1"/>
            </p:cNvSpPr>
            <p:nvPr/>
          </p:nvSpPr>
          <p:spPr bwMode="auto">
            <a:xfrm>
              <a:off x="2553120" y="2357528"/>
              <a:ext cx="1117440" cy="64950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</a:bodyPr>
            <a:lstStyle/>
            <a:p>
              <a:pPr>
                <a:tabLst>
                  <a:tab pos="656650" algn="l"/>
                </a:tabLst>
              </a:pPr>
              <a:r>
                <a:rPr lang="en-GB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DejaVu LGC Sans" charset="0"/>
                  <a:cs typeface="DejaVu LGC Sans" charset="0"/>
                </a:rPr>
                <a:t>CMB</a:t>
              </a:r>
              <a:br>
                <a:rPr lang="en-GB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DejaVu LGC Sans" charset="0"/>
                  <a:cs typeface="DejaVu LGC Sans" charset="0"/>
                </a:rPr>
              </a:br>
              <a:r>
                <a:rPr lang="en-GB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DejaVu LGC Sans" charset="0"/>
                  <a:cs typeface="DejaVu LGC Sans" charset="0"/>
                </a:rPr>
                <a:t>star-light</a:t>
              </a:r>
            </a:p>
          </p:txBody>
        </p:sp>
        <p:sp>
          <p:nvSpPr>
            <p:cNvPr id="9275" name="Line 59"/>
            <p:cNvSpPr>
              <a:spLocks noChangeShapeType="1"/>
            </p:cNvSpPr>
            <p:nvPr/>
          </p:nvSpPr>
          <p:spPr bwMode="auto">
            <a:xfrm>
              <a:off x="1778400" y="1942765"/>
              <a:ext cx="414720" cy="622145"/>
            </a:xfrm>
            <a:prstGeom prst="line">
              <a:avLst/>
            </a:prstGeom>
            <a:noFill/>
            <a:ln w="36720">
              <a:solidFill>
                <a:srgbClr val="800000"/>
              </a:solidFill>
              <a:round/>
              <a:headEnd/>
              <a:tailEnd type="arrow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6" name="Text Box 60"/>
            <p:cNvSpPr txBox="1">
              <a:spLocks noChangeArrowheads="1"/>
            </p:cNvSpPr>
            <p:nvPr/>
          </p:nvSpPr>
          <p:spPr bwMode="auto">
            <a:xfrm>
              <a:off x="2747521" y="4229725"/>
              <a:ext cx="1104480" cy="36579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</a:bodyPr>
            <a:lstStyle/>
            <a:p>
              <a:pPr>
                <a:tabLst>
                  <a:tab pos="656650" algn="l"/>
                </a:tabLst>
              </a:pPr>
              <a:r>
                <a:rPr lang="en-GB" sz="2000" dirty="0">
                  <a:solidFill>
                    <a:srgbClr val="0000FF"/>
                  </a:solidFill>
                  <a:ea typeface="DejaVu LGC Sans" charset="0"/>
                  <a:cs typeface="DejaVu LGC Sans" charset="0"/>
                </a:rPr>
                <a:t>Neutrino</a:t>
              </a:r>
            </a:p>
          </p:txBody>
        </p:sp>
        <p:sp>
          <p:nvSpPr>
            <p:cNvPr id="9277" name="Text Box 61"/>
            <p:cNvSpPr txBox="1">
              <a:spLocks noChangeArrowheads="1"/>
            </p:cNvSpPr>
            <p:nvPr/>
          </p:nvSpPr>
          <p:spPr bwMode="auto">
            <a:xfrm>
              <a:off x="1254241" y="4961321"/>
              <a:ext cx="992160" cy="64950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</a:bodyPr>
            <a:lstStyle/>
            <a:p>
              <a:pPr algn="r">
                <a:tabLst>
                  <a:tab pos="656650" algn="l"/>
                </a:tabLst>
              </a:pPr>
              <a:r>
                <a:rPr lang="en-GB" sz="2000" dirty="0">
                  <a:solidFill>
                    <a:srgbClr val="000000"/>
                  </a:solidFill>
                  <a:ea typeface="DejaVu LGC Sans" charset="0"/>
                  <a:cs typeface="DejaVu LGC Sans" charset="0"/>
                </a:rPr>
                <a:t>Cosmic</a:t>
              </a:r>
              <a:br>
                <a:rPr lang="en-GB" sz="2000" dirty="0">
                  <a:solidFill>
                    <a:srgbClr val="000000"/>
                  </a:solidFill>
                  <a:ea typeface="DejaVu LGC Sans" charset="0"/>
                  <a:cs typeface="DejaVu LGC Sans" charset="0"/>
                </a:rPr>
              </a:br>
              <a:r>
                <a:rPr lang="en-GB" sz="2000" dirty="0">
                  <a:solidFill>
                    <a:srgbClr val="000000"/>
                  </a:solidFill>
                  <a:ea typeface="DejaVu LGC Sans" charset="0"/>
                  <a:cs typeface="DejaVu LGC Sans" charset="0"/>
                </a:rPr>
                <a:t>ray</a:t>
              </a:r>
            </a:p>
          </p:txBody>
        </p:sp>
        <p:sp>
          <p:nvSpPr>
            <p:cNvPr id="9278" name="Text Box 62"/>
            <p:cNvSpPr txBox="1">
              <a:spLocks noChangeArrowheads="1"/>
            </p:cNvSpPr>
            <p:nvPr/>
          </p:nvSpPr>
          <p:spPr bwMode="auto">
            <a:xfrm>
              <a:off x="2059200" y="2040695"/>
              <a:ext cx="951840" cy="36579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</a:bodyPr>
            <a:lstStyle/>
            <a:p>
              <a:pPr>
                <a:tabLst>
                  <a:tab pos="656650" algn="l"/>
                </a:tabLst>
              </a:pPr>
              <a:r>
                <a:rPr lang="en-GB" sz="2000" dirty="0">
                  <a:solidFill>
                    <a:srgbClr val="800000"/>
                  </a:solidFill>
                  <a:ea typeface="DejaVu LGC Sans" charset="0"/>
                  <a:cs typeface="DejaVu LGC Sans" charset="0"/>
                </a:rPr>
                <a:t>Photon</a:t>
              </a:r>
            </a:p>
          </p:txBody>
        </p:sp>
        <p:sp>
          <p:nvSpPr>
            <p:cNvPr id="9279" name="Line 63"/>
            <p:cNvSpPr>
              <a:spLocks noChangeShapeType="1"/>
            </p:cNvSpPr>
            <p:nvPr/>
          </p:nvSpPr>
          <p:spPr bwMode="auto">
            <a:xfrm>
              <a:off x="1571040" y="2150146"/>
              <a:ext cx="1451520" cy="3110727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 type="arrow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0" name="Line 64"/>
            <p:cNvSpPr>
              <a:spLocks noChangeShapeType="1"/>
            </p:cNvSpPr>
            <p:nvPr/>
          </p:nvSpPr>
          <p:spPr bwMode="auto">
            <a:xfrm>
              <a:off x="1166400" y="3918652"/>
              <a:ext cx="1441440" cy="1549603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arrow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66"/>
          <p:cNvGrpSpPr/>
          <p:nvPr/>
        </p:nvGrpSpPr>
        <p:grpSpPr>
          <a:xfrm>
            <a:off x="5025313" y="510801"/>
            <a:ext cx="3784319" cy="5764926"/>
            <a:chOff x="5025313" y="510801"/>
            <a:chExt cx="3784319" cy="5764926"/>
          </a:xfrm>
        </p:grpSpPr>
        <p:sp>
          <p:nvSpPr>
            <p:cNvPr id="9218" name="Text Box 2"/>
            <p:cNvSpPr txBox="1">
              <a:spLocks noChangeArrowheads="1"/>
            </p:cNvSpPr>
            <p:nvPr/>
          </p:nvSpPr>
          <p:spPr bwMode="auto">
            <a:xfrm>
              <a:off x="5267232" y="5902727"/>
              <a:ext cx="538560" cy="3730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</a:bodyPr>
            <a:lstStyle/>
            <a:p>
              <a:r>
                <a:rPr lang="en-GB" sz="2000" dirty="0">
                  <a:solidFill>
                    <a:srgbClr val="000000"/>
                  </a:solidFill>
                  <a:ea typeface="DejaVu LGC Sans" charset="0"/>
                  <a:cs typeface="DejaVu LGC Sans" charset="0"/>
                </a:rPr>
                <a:t>10</a:t>
              </a:r>
              <a:r>
                <a:rPr lang="en-GB" sz="2000" baseline="33000" dirty="0">
                  <a:solidFill>
                    <a:srgbClr val="000000"/>
                  </a:solidFill>
                  <a:ea typeface="DejaVu LGC Sans" charset="0"/>
                  <a:cs typeface="DejaVu LGC Sans" charset="0"/>
                </a:rPr>
                <a:t>9</a:t>
              </a:r>
            </a:p>
          </p:txBody>
        </p:sp>
        <p:sp>
          <p:nvSpPr>
            <p:cNvPr id="9219" name="AutoShape 3"/>
            <p:cNvSpPr>
              <a:spLocks noChangeArrowheads="1"/>
            </p:cNvSpPr>
            <p:nvPr/>
          </p:nvSpPr>
          <p:spPr bwMode="auto">
            <a:xfrm rot="2160000">
              <a:off x="5075712" y="4049253"/>
              <a:ext cx="414720" cy="1742583"/>
            </a:xfrm>
            <a:prstGeom prst="downArrow">
              <a:avLst>
                <a:gd name="adj1" fmla="val 37380"/>
                <a:gd name="adj2" fmla="val 121529"/>
              </a:avLst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0" name="Line 4"/>
            <p:cNvSpPr>
              <a:spLocks noChangeShapeType="1"/>
            </p:cNvSpPr>
            <p:nvPr/>
          </p:nvSpPr>
          <p:spPr bwMode="auto">
            <a:xfrm flipH="1">
              <a:off x="5067073" y="1683084"/>
              <a:ext cx="2957760" cy="4005061"/>
            </a:xfrm>
            <a:prstGeom prst="line">
              <a:avLst/>
            </a:prstGeom>
            <a:noFill/>
            <a:ln w="7308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1" name="Line 5"/>
            <p:cNvSpPr>
              <a:spLocks noChangeShapeType="1"/>
            </p:cNvSpPr>
            <p:nvPr/>
          </p:nvSpPr>
          <p:spPr bwMode="auto">
            <a:xfrm>
              <a:off x="5068512" y="5688145"/>
              <a:ext cx="334080" cy="246265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2" name="Line 6"/>
            <p:cNvSpPr>
              <a:spLocks noChangeShapeType="1"/>
            </p:cNvSpPr>
            <p:nvPr/>
          </p:nvSpPr>
          <p:spPr bwMode="auto">
            <a:xfrm>
              <a:off x="5805792" y="4690120"/>
              <a:ext cx="334080" cy="246266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3" name="Line 7"/>
            <p:cNvSpPr>
              <a:spLocks noChangeShapeType="1"/>
            </p:cNvSpPr>
            <p:nvPr/>
          </p:nvSpPr>
          <p:spPr bwMode="auto">
            <a:xfrm>
              <a:off x="6541632" y="3692096"/>
              <a:ext cx="334080" cy="246265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4" name="Line 8"/>
            <p:cNvSpPr>
              <a:spLocks noChangeShapeType="1"/>
            </p:cNvSpPr>
            <p:nvPr/>
          </p:nvSpPr>
          <p:spPr bwMode="auto">
            <a:xfrm>
              <a:off x="7278912" y="2692631"/>
              <a:ext cx="334080" cy="246265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5" name="Line 9"/>
            <p:cNvSpPr>
              <a:spLocks noChangeShapeType="1"/>
            </p:cNvSpPr>
            <p:nvPr/>
          </p:nvSpPr>
          <p:spPr bwMode="auto">
            <a:xfrm>
              <a:off x="8014752" y="1694606"/>
              <a:ext cx="334080" cy="246266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6" name="Text Box 10"/>
            <p:cNvSpPr txBox="1">
              <a:spLocks noChangeArrowheads="1"/>
            </p:cNvSpPr>
            <p:nvPr/>
          </p:nvSpPr>
          <p:spPr bwMode="auto">
            <a:xfrm rot="18420000">
              <a:off x="4669576" y="4471236"/>
              <a:ext cx="1077233" cy="3657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</a:bodyPr>
            <a:lstStyle/>
            <a:p>
              <a:r>
                <a:rPr lang="en-GB" sz="2000" dirty="0">
                  <a:solidFill>
                    <a:srgbClr val="800000"/>
                  </a:solidFill>
                  <a:ea typeface="DejaVu LGC Sans" charset="0"/>
                  <a:cs typeface="DejaVu LGC Sans" charset="0"/>
                </a:rPr>
                <a:t>Photons</a:t>
              </a:r>
            </a:p>
          </p:txBody>
        </p:sp>
        <p:sp>
          <p:nvSpPr>
            <p:cNvPr id="9227" name="Text Box 11"/>
            <p:cNvSpPr txBox="1">
              <a:spLocks noChangeArrowheads="1"/>
            </p:cNvSpPr>
            <p:nvPr/>
          </p:nvSpPr>
          <p:spPr bwMode="auto">
            <a:xfrm rot="18420000">
              <a:off x="5122443" y="2833065"/>
              <a:ext cx="1324939" cy="39024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</a:bodyPr>
            <a:lstStyle/>
            <a:p>
              <a:r>
                <a:rPr lang="en-GB" sz="2200" dirty="0">
                  <a:solidFill>
                    <a:srgbClr val="0000FF"/>
                  </a:solidFill>
                  <a:ea typeface="DejaVu LGC Sans" charset="0"/>
                  <a:cs typeface="DejaVu LGC Sans" charset="0"/>
                </a:rPr>
                <a:t>Neutrinos</a:t>
              </a:r>
            </a:p>
          </p:txBody>
        </p:sp>
        <p:sp>
          <p:nvSpPr>
            <p:cNvPr id="9228" name="Text Box 12"/>
            <p:cNvSpPr txBox="1">
              <a:spLocks noChangeArrowheads="1"/>
            </p:cNvSpPr>
            <p:nvPr/>
          </p:nvSpPr>
          <p:spPr bwMode="auto">
            <a:xfrm rot="18420000">
              <a:off x="6939037" y="1684676"/>
              <a:ext cx="662470" cy="3657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</a:bodyPr>
            <a:lstStyle/>
            <a:p>
              <a:r>
                <a:rPr lang="en-GB" sz="2000" dirty="0">
                  <a:solidFill>
                    <a:srgbClr val="000000"/>
                  </a:solidFill>
                  <a:ea typeface="DejaVu LGC Sans" charset="0"/>
                  <a:cs typeface="DejaVu LGC Sans" charset="0"/>
                </a:rPr>
                <a:t>C.R.</a:t>
              </a:r>
            </a:p>
          </p:txBody>
        </p:sp>
        <p:sp>
          <p:nvSpPr>
            <p:cNvPr id="9229" name="AutoShape 13"/>
            <p:cNvSpPr>
              <a:spLocks noChangeArrowheads="1"/>
            </p:cNvSpPr>
            <p:nvPr/>
          </p:nvSpPr>
          <p:spPr bwMode="auto">
            <a:xfrm rot="2280000">
              <a:off x="7451712" y="1252480"/>
              <a:ext cx="414720" cy="895774"/>
            </a:xfrm>
            <a:prstGeom prst="upArrow">
              <a:avLst>
                <a:gd name="adj1" fmla="val 30611"/>
                <a:gd name="adj2" fmla="val 112666"/>
              </a:avLst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0" name="Text Box 14"/>
            <p:cNvSpPr txBox="1">
              <a:spLocks noChangeArrowheads="1"/>
            </p:cNvSpPr>
            <p:nvPr/>
          </p:nvSpPr>
          <p:spPr bwMode="auto">
            <a:xfrm>
              <a:off x="5985793" y="4923424"/>
              <a:ext cx="636480" cy="3730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</a:bodyPr>
            <a:lstStyle/>
            <a:p>
              <a:r>
                <a:rPr lang="en-GB" sz="2000" dirty="0">
                  <a:solidFill>
                    <a:srgbClr val="000000"/>
                  </a:solidFill>
                  <a:ea typeface="DejaVu LGC Sans" charset="0"/>
                  <a:cs typeface="DejaVu LGC Sans" charset="0"/>
                </a:rPr>
                <a:t>10</a:t>
              </a:r>
              <a:r>
                <a:rPr lang="en-GB" sz="2000" baseline="33000" dirty="0">
                  <a:solidFill>
                    <a:srgbClr val="000000"/>
                  </a:solidFill>
                  <a:ea typeface="DejaVu LGC Sans" charset="0"/>
                  <a:cs typeface="DejaVu LGC Sans" charset="0"/>
                </a:rPr>
                <a:t>12</a:t>
              </a:r>
            </a:p>
          </p:txBody>
        </p:sp>
        <p:sp>
          <p:nvSpPr>
            <p:cNvPr id="9231" name="Text Box 15"/>
            <p:cNvSpPr txBox="1">
              <a:spLocks noChangeArrowheads="1"/>
            </p:cNvSpPr>
            <p:nvPr/>
          </p:nvSpPr>
          <p:spPr bwMode="auto">
            <a:xfrm>
              <a:off x="6769153" y="3910998"/>
              <a:ext cx="636480" cy="37299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</a:bodyPr>
            <a:lstStyle/>
            <a:p>
              <a:r>
                <a:rPr lang="en-GB" sz="2000" dirty="0">
                  <a:solidFill>
                    <a:srgbClr val="000000"/>
                  </a:solidFill>
                  <a:ea typeface="DejaVu LGC Sans" charset="0"/>
                  <a:cs typeface="DejaVu LGC Sans" charset="0"/>
                </a:rPr>
                <a:t>10</a:t>
              </a:r>
              <a:r>
                <a:rPr lang="en-GB" sz="2000" baseline="33000" dirty="0">
                  <a:solidFill>
                    <a:srgbClr val="000000"/>
                  </a:solidFill>
                  <a:ea typeface="DejaVu LGC Sans" charset="0"/>
                  <a:cs typeface="DejaVu LGC Sans" charset="0"/>
                </a:rPr>
                <a:t>15</a:t>
              </a:r>
            </a:p>
          </p:txBody>
        </p:sp>
        <p:sp>
          <p:nvSpPr>
            <p:cNvPr id="9232" name="Text Box 16"/>
            <p:cNvSpPr txBox="1">
              <a:spLocks noChangeArrowheads="1"/>
            </p:cNvSpPr>
            <p:nvPr/>
          </p:nvSpPr>
          <p:spPr bwMode="auto">
            <a:xfrm>
              <a:off x="7520833" y="2930255"/>
              <a:ext cx="636480" cy="3730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</a:bodyPr>
            <a:lstStyle/>
            <a:p>
              <a:r>
                <a:rPr lang="en-GB" sz="2000" dirty="0">
                  <a:solidFill>
                    <a:srgbClr val="000000"/>
                  </a:solidFill>
                  <a:ea typeface="DejaVu LGC Sans" charset="0"/>
                  <a:cs typeface="DejaVu LGC Sans" charset="0"/>
                </a:rPr>
                <a:t>10</a:t>
              </a:r>
              <a:r>
                <a:rPr lang="en-GB" sz="2000" baseline="33000" dirty="0">
                  <a:solidFill>
                    <a:srgbClr val="000000"/>
                  </a:solidFill>
                  <a:ea typeface="DejaVu LGC Sans" charset="0"/>
                  <a:cs typeface="DejaVu LGC Sans" charset="0"/>
                </a:rPr>
                <a:t>18</a:t>
              </a:r>
            </a:p>
          </p:txBody>
        </p:sp>
        <p:sp>
          <p:nvSpPr>
            <p:cNvPr id="9233" name="Text Box 17"/>
            <p:cNvSpPr txBox="1">
              <a:spLocks noChangeArrowheads="1"/>
            </p:cNvSpPr>
            <p:nvPr/>
          </p:nvSpPr>
          <p:spPr bwMode="auto">
            <a:xfrm>
              <a:off x="8173152" y="1950952"/>
              <a:ext cx="636480" cy="3730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</a:bodyPr>
            <a:lstStyle/>
            <a:p>
              <a:r>
                <a:rPr lang="en-GB" sz="2000" dirty="0">
                  <a:solidFill>
                    <a:srgbClr val="000000"/>
                  </a:solidFill>
                  <a:ea typeface="DejaVu LGC Sans" charset="0"/>
                  <a:cs typeface="DejaVu LGC Sans" charset="0"/>
                </a:rPr>
                <a:t>10</a:t>
              </a:r>
              <a:r>
                <a:rPr lang="en-GB" sz="2000" baseline="33000" dirty="0">
                  <a:solidFill>
                    <a:srgbClr val="000000"/>
                  </a:solidFill>
                  <a:ea typeface="DejaVu LGC Sans" charset="0"/>
                  <a:cs typeface="DejaVu LGC Sans" charset="0"/>
                </a:rPr>
                <a:t>21</a:t>
              </a:r>
            </a:p>
          </p:txBody>
        </p:sp>
        <p:sp>
          <p:nvSpPr>
            <p:cNvPr id="9234" name="AutoShape 18"/>
            <p:cNvSpPr>
              <a:spLocks noChangeArrowheads="1"/>
            </p:cNvSpPr>
            <p:nvPr/>
          </p:nvSpPr>
          <p:spPr bwMode="auto">
            <a:xfrm rot="2160000">
              <a:off x="5781312" y="510801"/>
              <a:ext cx="414720" cy="5391926"/>
            </a:xfrm>
            <a:prstGeom prst="upDownArrow">
              <a:avLst>
                <a:gd name="adj1" fmla="val 32185"/>
                <a:gd name="adj2" fmla="val 125306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1" name="Text Box 65"/>
            <p:cNvSpPr txBox="1">
              <a:spLocks noChangeArrowheads="1"/>
            </p:cNvSpPr>
            <p:nvPr/>
          </p:nvSpPr>
          <p:spPr bwMode="auto">
            <a:xfrm rot="18420000">
              <a:off x="6623628" y="4124161"/>
              <a:ext cx="1608649" cy="39024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</a:bodyPr>
            <a:lstStyle/>
            <a:p>
              <a:pPr algn="ctr"/>
              <a:r>
                <a:rPr lang="en-GB" sz="2200" dirty="0">
                  <a:solidFill>
                    <a:srgbClr val="000000"/>
                  </a:solidFill>
                  <a:ea typeface="DejaVu LGC Sans" charset="0"/>
                  <a:cs typeface="DejaVu LGC Sans" charset="0"/>
                </a:rPr>
                <a:t>Energy (</a:t>
              </a:r>
              <a:r>
                <a:rPr lang="en-GB" sz="2200" dirty="0" err="1">
                  <a:solidFill>
                    <a:srgbClr val="000000"/>
                  </a:solidFill>
                  <a:ea typeface="DejaVu LGC Sans" charset="0"/>
                  <a:cs typeface="DejaVu LGC Sans" charset="0"/>
                </a:rPr>
                <a:t>eV</a:t>
              </a:r>
              <a:r>
                <a:rPr lang="en-GB" sz="2200" dirty="0">
                  <a:solidFill>
                    <a:srgbClr val="000000"/>
                  </a:solidFill>
                  <a:ea typeface="DejaVu LGC Sans" charset="0"/>
                  <a:cs typeface="DejaVu LGC Sans" charset="0"/>
                </a:rPr>
                <a:t>)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Independent IC40 / IC59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145" y="911299"/>
            <a:ext cx="7376428" cy="5293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74" y="753560"/>
            <a:ext cx="4165943" cy="28213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DeepCore</a:t>
            </a:r>
            <a:r>
              <a:rPr lang="en-US" dirty="0" smtClean="0"/>
              <a:t> and Choked </a:t>
            </a:r>
            <a:r>
              <a:rPr lang="en-US" dirty="0" err="1" smtClean="0"/>
              <a:t>GRBs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752" y="753559"/>
            <a:ext cx="4165943" cy="2821379"/>
          </a:xfrm>
          <a:prstGeom prst="rect">
            <a:avLst/>
          </a:prstGeom>
        </p:spPr>
      </p:pic>
      <p:pic>
        <p:nvPicPr>
          <p:cNvPr id="11" name="Picture 10" descr="Untitled 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74" y="3524394"/>
            <a:ext cx="4168588" cy="2821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05411" y="2405477"/>
            <a:ext cx="5345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ymbol" charset="2"/>
                <a:cs typeface="Symbol" charset="2"/>
              </a:rPr>
              <a:t>n</a:t>
            </a:r>
            <a:r>
              <a:rPr lang="en-US" sz="3200" baseline="-25000" dirty="0" smtClean="0"/>
              <a:t>e</a:t>
            </a:r>
            <a:endParaRPr lang="en-US" sz="3200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7787507" y="2390536"/>
            <a:ext cx="5565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ymbol" charset="2"/>
                <a:cs typeface="Symbol" charset="2"/>
              </a:rPr>
              <a:t>n</a:t>
            </a:r>
            <a:r>
              <a:rPr lang="en-US" sz="3200" baseline="-25000" dirty="0" smtClean="0">
                <a:latin typeface="Symbol" charset="2"/>
                <a:cs typeface="Symbol" charset="2"/>
              </a:rPr>
              <a:t>m</a:t>
            </a:r>
            <a:endParaRPr lang="en-US" sz="3200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3725553" y="5161375"/>
            <a:ext cx="5185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n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t</a:t>
            </a:r>
            <a:endParaRPr lang="en-US" sz="3200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4709389" y="3617746"/>
            <a:ext cx="42811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Supernova at 10 </a:t>
            </a:r>
            <a:r>
              <a:rPr lang="en-US" sz="2200" dirty="0" err="1" smtClean="0"/>
              <a:t>Mpc</a:t>
            </a:r>
            <a:r>
              <a:rPr lang="en-US" sz="2200" dirty="0" smtClean="0"/>
              <a:t> with default Ando &amp; </a:t>
            </a:r>
            <a:r>
              <a:rPr lang="en-US" sz="2200" dirty="0" err="1" smtClean="0"/>
              <a:t>Beacom</a:t>
            </a:r>
            <a:r>
              <a:rPr lang="en-US" sz="2200" dirty="0" smtClean="0"/>
              <a:t> </a:t>
            </a:r>
            <a:r>
              <a:rPr lang="en-US" sz="2200" dirty="0" smtClean="0"/>
              <a:t>parameters and </a:t>
            </a:r>
            <a:r>
              <a:rPr lang="en-US" sz="2200" dirty="0" smtClean="0"/>
              <a:t>oscillations</a:t>
            </a:r>
            <a:endParaRPr lang="en-US" sz="2200" dirty="0" smtClean="0"/>
          </a:p>
          <a:p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10.5 events all flavors</a:t>
            </a:r>
            <a:endParaRPr lang="en-US" sz="2200" dirty="0" smtClean="0"/>
          </a:p>
          <a:p>
            <a:endParaRPr lang="en-US" sz="2200" dirty="0" smtClean="0"/>
          </a:p>
        </p:txBody>
      </p:sp>
      <p:sp>
        <p:nvSpPr>
          <p:cNvPr id="17" name="TextBox 16"/>
          <p:cNvSpPr txBox="1"/>
          <p:nvPr/>
        </p:nvSpPr>
        <p:spPr>
          <a:xfrm rot="2735321">
            <a:off x="2386582" y="2504902"/>
            <a:ext cx="601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66FF"/>
                </a:solidFill>
              </a:rPr>
              <a:t>pion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746862">
            <a:off x="1023228" y="1482745"/>
            <a:ext cx="63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kaon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28341" y="5699442"/>
            <a:ext cx="35194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See also talk by C. Finley on follow-up of</a:t>
            </a:r>
            <a:br>
              <a:rPr lang="en-US" sz="1600" dirty="0" smtClean="0"/>
            </a:br>
            <a:r>
              <a:rPr lang="en-US" sz="1600" dirty="0" err="1" smtClean="0"/>
              <a:t>IceCube</a:t>
            </a:r>
            <a:r>
              <a:rPr lang="en-US" sz="1600" dirty="0" smtClean="0"/>
              <a:t> neutrino alerts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South Pole future for Neutrino Astrophysics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ARA (</a:t>
            </a:r>
            <a:r>
              <a:rPr lang="en-US" sz="2800" dirty="0" err="1" smtClean="0"/>
              <a:t>Askaryan</a:t>
            </a:r>
            <a:r>
              <a:rPr lang="en-US" sz="2800" dirty="0" smtClean="0"/>
              <a:t> Radio Array) for</a:t>
            </a:r>
            <a:r>
              <a:rPr lang="en-US" sz="2800" dirty="0" smtClean="0"/>
              <a:t> EHE. Aims </a:t>
            </a:r>
            <a:r>
              <a:rPr lang="en-US" sz="2800" dirty="0" smtClean="0"/>
              <a:t>for greater sensitivity than </a:t>
            </a:r>
            <a:r>
              <a:rPr lang="en-US" sz="2800" dirty="0" smtClean="0"/>
              <a:t>ANITA. Test 01/2011</a:t>
            </a:r>
          </a:p>
          <a:p>
            <a:r>
              <a:rPr lang="en-US" sz="2800" dirty="0" smtClean="0"/>
              <a:t>Beyond </a:t>
            </a:r>
            <a:r>
              <a:rPr lang="en-US" sz="2800" dirty="0" err="1" smtClean="0"/>
              <a:t>DeepCore</a:t>
            </a:r>
            <a:r>
              <a:rPr lang="en-US" sz="2800" dirty="0" smtClean="0"/>
              <a:t> (</a:t>
            </a:r>
            <a:r>
              <a:rPr lang="en-US" sz="2800" dirty="0" smtClean="0"/>
              <a:t>~</a:t>
            </a:r>
            <a:r>
              <a:rPr lang="en-US" sz="2800" dirty="0" err="1" smtClean="0"/>
              <a:t>GeV</a:t>
            </a:r>
            <a:r>
              <a:rPr lang="en-US" sz="2800" dirty="0" smtClean="0"/>
              <a:t>) Proposed </a:t>
            </a:r>
            <a:r>
              <a:rPr lang="en-US" sz="2800" dirty="0" smtClean="0"/>
              <a:t>expansion of present Deep Core</a:t>
            </a:r>
            <a:endParaRPr lang="en-US" sz="2800" dirty="0" smtClean="0"/>
          </a:p>
          <a:p>
            <a:r>
              <a:rPr lang="en-US" sz="2800" dirty="0" smtClean="0"/>
              <a:t>Dark </a:t>
            </a:r>
            <a:r>
              <a:rPr lang="en-US" sz="2800" dirty="0" smtClean="0"/>
              <a:t>Matter Ice –</a:t>
            </a:r>
            <a:r>
              <a:rPr lang="en-US" sz="2800" dirty="0" smtClean="0"/>
              <a:t> two pilot</a:t>
            </a:r>
            <a:br>
              <a:rPr lang="en-US" sz="2800" dirty="0" smtClean="0"/>
            </a:br>
            <a:r>
              <a:rPr lang="en-US" sz="2800" dirty="0" err="1" smtClean="0"/>
              <a:t>scintillators</a:t>
            </a:r>
            <a:r>
              <a:rPr lang="en-US" sz="2800" dirty="0" smtClean="0"/>
              <a:t> deployed at </a:t>
            </a:r>
            <a:r>
              <a:rPr lang="en-US" sz="2800" dirty="0" smtClean="0"/>
              <a:t>2500 </a:t>
            </a:r>
            <a:r>
              <a:rPr lang="en-US" sz="2800" dirty="0" err="1" smtClean="0"/>
              <a:t>m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dirty="0" smtClean="0"/>
              <a:t>in </a:t>
            </a:r>
            <a:r>
              <a:rPr lang="en-US" sz="2800" dirty="0" err="1" smtClean="0"/>
              <a:t>IceCube</a:t>
            </a:r>
            <a:r>
              <a:rPr lang="en-US" sz="2800" dirty="0" smtClean="0"/>
              <a:t> </a:t>
            </a:r>
            <a:r>
              <a:rPr lang="en-US" sz="2800" dirty="0" smtClean="0"/>
              <a:t>holes. 12/2010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224129" y="3305657"/>
            <a:ext cx="3590083" cy="2393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KM3Net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868" y="1030524"/>
            <a:ext cx="8229600" cy="492671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Preparatory phase 2008-2012</a:t>
            </a:r>
          </a:p>
          <a:p>
            <a:r>
              <a:rPr lang="en-US" sz="2400" dirty="0" smtClean="0"/>
              <a:t>Start of construction depends on funding</a:t>
            </a:r>
          </a:p>
          <a:p>
            <a:r>
              <a:rPr lang="en-US" sz="2400" dirty="0" smtClean="0"/>
              <a:t>5 year construction</a:t>
            </a:r>
          </a:p>
          <a:p>
            <a:r>
              <a:rPr lang="en-US" sz="2400" dirty="0" smtClean="0"/>
              <a:t>Site not chosen yet</a:t>
            </a:r>
          </a:p>
          <a:p>
            <a:r>
              <a:rPr lang="en-US" sz="2400" dirty="0" smtClean="0"/>
              <a:t>5 km</a:t>
            </a:r>
            <a:r>
              <a:rPr lang="en-US" sz="2400" baseline="30000" dirty="0" smtClean="0"/>
              <a:t>3</a:t>
            </a:r>
          </a:p>
        </p:txBody>
      </p:sp>
      <p:pic>
        <p:nvPicPr>
          <p:cNvPr id="27" name="Immagine 11"/>
          <p:cNvPicPr>
            <a:picLocks noChangeAspect="1"/>
          </p:cNvPicPr>
          <p:nvPr/>
        </p:nvPicPr>
        <p:blipFill>
          <a:blip r:embed="rId2"/>
          <a:srcRect b="3252"/>
          <a:stretch>
            <a:fillRect/>
          </a:stretch>
        </p:blipFill>
        <p:spPr bwMode="auto">
          <a:xfrm>
            <a:off x="6706442" y="388799"/>
            <a:ext cx="2208691" cy="2117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Immagine 3"/>
          <p:cNvPicPr>
            <a:picLocks noChangeAspect="1"/>
          </p:cNvPicPr>
          <p:nvPr/>
        </p:nvPicPr>
        <p:blipFill>
          <a:blip r:embed="rId3"/>
          <a:srcRect l="1521"/>
          <a:stretch>
            <a:fillRect/>
          </a:stretch>
        </p:blipFill>
        <p:spPr bwMode="auto">
          <a:xfrm>
            <a:off x="3196653" y="2505805"/>
            <a:ext cx="5718479" cy="34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5606181" y="5942974"/>
            <a:ext cx="3266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Figures from  P. </a:t>
            </a:r>
            <a:r>
              <a:rPr lang="en-US" sz="1600" dirty="0" err="1" smtClean="0"/>
              <a:t>Sapienza</a:t>
            </a:r>
            <a:r>
              <a:rPr lang="en-US" sz="1600" dirty="0" smtClean="0"/>
              <a:t>, </a:t>
            </a:r>
            <a:r>
              <a:rPr lang="en-US" sz="1600" dirty="0" err="1" smtClean="0"/>
              <a:t>NuTel</a:t>
            </a:r>
            <a:r>
              <a:rPr lang="en-US" sz="1600" dirty="0" smtClean="0"/>
              <a:t> 2011</a:t>
            </a:r>
            <a:endParaRPr lang="en-US" sz="1600" dirty="0"/>
          </a:p>
        </p:txBody>
      </p:sp>
      <p:pic>
        <p:nvPicPr>
          <p:cNvPr id="4" name="Picture 9" descr="C:\Documents and Settings\ed.TBB-F7A2C5ED213\Mijn documenten\090311\vori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2389" y="3209967"/>
            <a:ext cx="3350533" cy="244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IceCube</a:t>
            </a:r>
            <a:r>
              <a:rPr lang="en-US" dirty="0" smtClean="0"/>
              <a:t> is now complete. Already interesting results for </a:t>
            </a:r>
            <a:r>
              <a:rPr lang="en-US" dirty="0" err="1" smtClean="0"/>
              <a:t>GRBs</a:t>
            </a:r>
            <a:r>
              <a:rPr lang="en-US" dirty="0" smtClean="0"/>
              <a:t>. Pay attention to galactic sources over the next 2-3 years.</a:t>
            </a:r>
          </a:p>
          <a:p>
            <a:r>
              <a:rPr lang="en-US" dirty="0" err="1" smtClean="0"/>
              <a:t>DeepCore</a:t>
            </a:r>
            <a:r>
              <a:rPr lang="en-US" dirty="0" smtClean="0"/>
              <a:t> </a:t>
            </a:r>
            <a:r>
              <a:rPr lang="en-US" dirty="0" smtClean="0"/>
              <a:t>o</a:t>
            </a:r>
            <a:r>
              <a:rPr lang="en-US" dirty="0" smtClean="0"/>
              <a:t>pens new possibilities: Dark Matter, neutrino physics, 4 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 sensitivity …</a:t>
            </a:r>
          </a:p>
          <a:p>
            <a:r>
              <a:rPr lang="en-US" dirty="0" smtClean="0"/>
              <a:t>South Pole is being transformed into a neutrino facility</a:t>
            </a:r>
          </a:p>
          <a:p>
            <a:r>
              <a:rPr lang="en-US" dirty="0" smtClean="0"/>
              <a:t>In a pessimistic scenario, Km3Net may be needed to see galactic sources.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lum bright="26000" contrast="-34000"/>
          </a:blip>
          <a:srcRect/>
          <a:stretch>
            <a:fillRect/>
          </a:stretch>
        </p:blipFill>
        <p:spPr bwMode="auto">
          <a:xfrm>
            <a:off x="5760" y="690985"/>
            <a:ext cx="9138240" cy="54812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 IceCube Collaboration</a:t>
            </a:r>
            <a:endParaRPr lang="en-GB" dirty="0"/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95200" y="1442103"/>
            <a:ext cx="2400480" cy="2825097"/>
          </a:xfrm>
          <a:prstGeom prst="rect">
            <a:avLst/>
          </a:prstGeom>
          <a:solidFill>
            <a:srgbClr val="C0C0C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lIns="81639" tIns="42452" rIns="81639" bIns="42452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GB" sz="1500" b="1" dirty="0">
                <a:solidFill>
                  <a:srgbClr val="000000"/>
                </a:solidFill>
                <a:latin typeface="Arial"/>
                <a:ea typeface="Arial" pitchFamily="-65" charset="0"/>
                <a:cs typeface="Arial" pitchFamily="-65" charset="0"/>
              </a:rPr>
              <a:t>USA:</a:t>
            </a: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 pitchFamily="-65" charset="0"/>
                <a:cs typeface="Arial" pitchFamily="-65" charset="0"/>
              </a:rPr>
              <a:t>Clark Atlanta U.</a:t>
            </a: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 pitchFamily="-65" charset="0"/>
                <a:cs typeface="Arial" pitchFamily="-65" charset="0"/>
              </a:rPr>
              <a:t>Georgia Inst. 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Arial" pitchFamily="-65" charset="0"/>
                <a:cs typeface="Arial" pitchFamily="-65" charset="0"/>
              </a:rPr>
              <a:t>Tech.</a:t>
            </a:r>
            <a:endParaRPr lang="en-GB" sz="1200" dirty="0">
              <a:solidFill>
                <a:srgbClr val="000000"/>
              </a:solidFill>
              <a:latin typeface="Arial"/>
              <a:ea typeface="Arial" pitchFamily="-65" charset="0"/>
              <a:cs typeface="Arial" pitchFamily="-65" charset="0"/>
            </a:endParaRP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 pitchFamily="-65" charset="0"/>
                <a:cs typeface="Arial" pitchFamily="-65" charset="0"/>
              </a:rPr>
              <a:t>LBNL – Berkeley</a:t>
            </a: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 pitchFamily="-65" charset="0"/>
                <a:cs typeface="Arial" pitchFamily="-65" charset="0"/>
              </a:rPr>
              <a:t>Pennsylvania State U.</a:t>
            </a: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 pitchFamily="-65" charset="0"/>
                <a:cs typeface="Arial" pitchFamily="-65" charset="0"/>
              </a:rPr>
              <a:t>Southern U. and A&amp;M College</a:t>
            </a:r>
            <a:br>
              <a:rPr lang="en-GB" sz="1200" dirty="0">
                <a:solidFill>
                  <a:srgbClr val="000000"/>
                </a:solidFill>
                <a:latin typeface="Arial"/>
                <a:ea typeface="Arial" pitchFamily="-65" charset="0"/>
                <a:cs typeface="Arial" pitchFamily="-65" charset="0"/>
              </a:rPr>
            </a:br>
            <a:r>
              <a:rPr lang="en-GB" sz="1200" dirty="0">
                <a:solidFill>
                  <a:srgbClr val="000000"/>
                </a:solidFill>
                <a:latin typeface="Arial"/>
                <a:ea typeface="Arial" pitchFamily="-65" charset="0"/>
                <a:cs typeface="Arial" pitchFamily="-65" charset="0"/>
              </a:rPr>
              <a:t>U. Alabama - Tuscaloosa</a:t>
            </a: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 pitchFamily="-65" charset="0"/>
                <a:cs typeface="Arial" pitchFamily="-65" charset="0"/>
              </a:rPr>
              <a:t>U. Alaska - Anchorage</a:t>
            </a: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 pitchFamily="-65" charset="0"/>
                <a:cs typeface="Arial" pitchFamily="-65" charset="0"/>
              </a:rPr>
              <a:t>U. California – Berkeley</a:t>
            </a: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 pitchFamily="-65" charset="0"/>
                <a:cs typeface="Arial" pitchFamily="-65" charset="0"/>
              </a:rPr>
              <a:t>U. California – Irvine</a:t>
            </a: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 pitchFamily="-65" charset="0"/>
                <a:cs typeface="Arial" pitchFamily="-65" charset="0"/>
              </a:rPr>
              <a:t>U. Delaware &amp; </a:t>
            </a:r>
            <a:r>
              <a:rPr lang="en-GB" sz="1200" dirty="0" err="1">
                <a:solidFill>
                  <a:srgbClr val="000000"/>
                </a:solidFill>
                <a:latin typeface="Arial"/>
                <a:ea typeface="Arial" pitchFamily="-65" charset="0"/>
                <a:cs typeface="Arial" pitchFamily="-65" charset="0"/>
              </a:rPr>
              <a:t>Bartol</a:t>
            </a:r>
            <a:r>
              <a:rPr lang="en-GB" sz="1200" dirty="0">
                <a:solidFill>
                  <a:srgbClr val="000000"/>
                </a:solidFill>
                <a:latin typeface="Arial"/>
                <a:ea typeface="Arial" pitchFamily="-65" charset="0"/>
                <a:cs typeface="Arial" pitchFamily="-65" charset="0"/>
              </a:rPr>
              <a:t> Res. Inst.</a:t>
            </a: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 pitchFamily="-65" charset="0"/>
                <a:cs typeface="Arial" pitchFamily="-65" charset="0"/>
              </a:rPr>
              <a:t>U. Kansas</a:t>
            </a: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 pitchFamily="-65" charset="0"/>
                <a:cs typeface="Arial" pitchFamily="-65" charset="0"/>
              </a:rPr>
              <a:t>U. Maryland  </a:t>
            </a: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 pitchFamily="-65" charset="0"/>
                <a:cs typeface="Arial" pitchFamily="-65" charset="0"/>
              </a:rPr>
              <a:t>U. Wisconsin – Madison</a:t>
            </a: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 pitchFamily="-65" charset="0"/>
                <a:cs typeface="Arial" pitchFamily="-65" charset="0"/>
              </a:rPr>
              <a:t>U. Wisconsin – River Falls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4763520" y="1682609"/>
            <a:ext cx="2170680" cy="1597544"/>
          </a:xfrm>
          <a:prstGeom prst="rect">
            <a:avLst/>
          </a:prstGeom>
          <a:solidFill>
            <a:srgbClr val="C0C0C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GB" sz="15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Germany:</a:t>
            </a: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DESY - </a:t>
            </a:r>
            <a:r>
              <a:rPr lang="en-GB" sz="12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Zeuthen</a:t>
            </a:r>
            <a:endParaRPr lang="en-GB" sz="120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Humboldt U.</a:t>
            </a: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Max Planck Inst. - Heidelberg</a:t>
            </a: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RWTH Aachen</a:t>
            </a: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U. Dortmund</a:t>
            </a: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U. Mainz</a:t>
            </a:r>
            <a:br>
              <a:rPr lang="en-GB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lang="en-GB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U. Wuppertal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3951360" y="907807"/>
            <a:ext cx="1120320" cy="649508"/>
          </a:xfrm>
          <a:prstGeom prst="rect">
            <a:avLst/>
          </a:prstGeom>
          <a:solidFill>
            <a:srgbClr val="C0C0C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en-GB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Sweden:</a:t>
            </a:r>
          </a:p>
          <a:p>
            <a:pPr>
              <a:tabLst>
                <a:tab pos="656650" algn="l"/>
              </a:tabLst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Stockholm U.</a:t>
            </a:r>
          </a:p>
          <a:p>
            <a:pPr>
              <a:tabLst>
                <a:tab pos="656650" algn="l"/>
              </a:tabLst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Uppsala U.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3077281" y="2677752"/>
            <a:ext cx="1609920" cy="1132247"/>
          </a:xfrm>
          <a:prstGeom prst="rect">
            <a:avLst/>
          </a:prstGeom>
          <a:solidFill>
            <a:srgbClr val="C0C0C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en-GB" sz="15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Belgium:</a:t>
            </a:r>
          </a:p>
          <a:p>
            <a:pPr>
              <a:tabLst>
                <a:tab pos="656650" algn="l"/>
                <a:tab pos="1313299" algn="l"/>
              </a:tabLst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U. </a:t>
            </a:r>
            <a:r>
              <a:rPr lang="en-GB" sz="12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Libre</a:t>
            </a:r>
            <a:r>
              <a:rPr lang="en-GB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de </a:t>
            </a:r>
            <a:r>
              <a:rPr lang="en-GB" sz="12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Bruxelles</a:t>
            </a:r>
            <a:endParaRPr lang="en-GB" sz="120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>
              <a:tabLst>
                <a:tab pos="656650" algn="l"/>
                <a:tab pos="1313299" algn="l"/>
              </a:tabLst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U. Gent</a:t>
            </a:r>
          </a:p>
          <a:p>
            <a:pPr>
              <a:tabLst>
                <a:tab pos="656650" algn="l"/>
                <a:tab pos="1313299" algn="l"/>
              </a:tabLst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U. Mons-Hainaut</a:t>
            </a:r>
          </a:p>
          <a:p>
            <a:pPr>
              <a:tabLst>
                <a:tab pos="656650" algn="l"/>
                <a:tab pos="1313299" algn="l"/>
              </a:tabLst>
            </a:pPr>
            <a:r>
              <a:rPr lang="en-GB" sz="12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Vrije</a:t>
            </a:r>
            <a:r>
              <a:rPr lang="en-GB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U. </a:t>
            </a:r>
            <a:r>
              <a:rPr lang="en-GB" sz="12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Brussel</a:t>
            </a:r>
            <a:endParaRPr lang="en-GB" sz="120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3795841" y="1620682"/>
            <a:ext cx="874080" cy="453648"/>
          </a:xfrm>
          <a:prstGeom prst="rect">
            <a:avLst/>
          </a:prstGeom>
          <a:solidFill>
            <a:srgbClr val="C0C0C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en-GB" sz="15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U.K.</a:t>
            </a:r>
          </a:p>
          <a:p>
            <a:pPr>
              <a:tabLst>
                <a:tab pos="656650" algn="l"/>
              </a:tabLst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U. Oxford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3352320" y="2146337"/>
            <a:ext cx="1285920" cy="453647"/>
          </a:xfrm>
          <a:prstGeom prst="rect">
            <a:avLst/>
          </a:prstGeom>
          <a:solidFill>
            <a:srgbClr val="C0C0C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en-GB" sz="15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Netherlands:</a:t>
            </a:r>
          </a:p>
          <a:p>
            <a:pPr>
              <a:tabLst>
                <a:tab pos="656650" algn="l"/>
              </a:tabLst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Utrecht U.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4763520" y="3356353"/>
            <a:ext cx="2704080" cy="453647"/>
          </a:xfrm>
          <a:prstGeom prst="rect">
            <a:avLst/>
          </a:prstGeom>
          <a:solidFill>
            <a:srgbClr val="C0C0C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GB" sz="15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Switzerland: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GB" sz="12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École</a:t>
            </a:r>
            <a:r>
              <a:rPr lang="en-GB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Polytech</a:t>
            </a:r>
            <a:r>
              <a:rPr lang="en-GB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. </a:t>
            </a:r>
            <a:r>
              <a:rPr lang="en-GB" sz="12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Fédérale</a:t>
            </a:r>
            <a:r>
              <a:rPr lang="en-GB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- Lausanne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7737121" y="2587024"/>
            <a:ext cx="819360" cy="453647"/>
          </a:xfrm>
          <a:prstGeom prst="rect">
            <a:avLst/>
          </a:prstGeom>
          <a:solidFill>
            <a:srgbClr val="C0C0C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en-GB" sz="15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Japan:</a:t>
            </a:r>
          </a:p>
          <a:p>
            <a:pPr>
              <a:tabLst>
                <a:tab pos="656650" algn="l"/>
              </a:tabLst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Chiba U.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7660800" y="4963273"/>
            <a:ext cx="1347840" cy="453647"/>
          </a:xfrm>
          <a:prstGeom prst="rect">
            <a:avLst/>
          </a:prstGeom>
          <a:solidFill>
            <a:srgbClr val="C0C0C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en-GB" sz="15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New Zealand:</a:t>
            </a:r>
          </a:p>
          <a:p>
            <a:pPr>
              <a:tabLst>
                <a:tab pos="656650" algn="l"/>
                <a:tab pos="1313299" algn="l"/>
              </a:tabLst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U. Canterbury</a:t>
            </a: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3731041" y="5871248"/>
            <a:ext cx="1828800" cy="453648"/>
          </a:xfrm>
          <a:prstGeom prst="rect">
            <a:avLst/>
          </a:prstGeom>
          <a:solidFill>
            <a:srgbClr val="C0C0C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en-GB" sz="15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Antarctica:</a:t>
            </a:r>
          </a:p>
          <a:p>
            <a:pPr>
              <a:tabLst>
                <a:tab pos="656650" algn="l"/>
                <a:tab pos="1313299" algn="l"/>
              </a:tabLst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Amundsen-Scott Station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History</a:t>
            </a:r>
          </a:p>
          <a:p>
            <a:r>
              <a:rPr lang="en-US" dirty="0" err="1" smtClean="0"/>
              <a:t>IceCube</a:t>
            </a:r>
            <a:endParaRPr lang="en-US" dirty="0" smtClean="0"/>
          </a:p>
          <a:p>
            <a:pPr lvl="1"/>
            <a:r>
              <a:rPr lang="en-US" dirty="0" err="1" smtClean="0"/>
              <a:t>GRBs</a:t>
            </a:r>
            <a:endParaRPr lang="en-US" dirty="0" smtClean="0"/>
          </a:p>
          <a:p>
            <a:pPr lvl="1"/>
            <a:r>
              <a:rPr lang="en-US" dirty="0" smtClean="0"/>
              <a:t>UHE</a:t>
            </a:r>
          </a:p>
          <a:p>
            <a:pPr lvl="1"/>
            <a:r>
              <a:rPr lang="en-US" dirty="0" smtClean="0"/>
              <a:t>Anisotropy</a:t>
            </a:r>
          </a:p>
          <a:p>
            <a:pPr lvl="1"/>
            <a:r>
              <a:rPr lang="en-US" dirty="0" err="1" smtClean="0"/>
              <a:t>DeepCore</a:t>
            </a:r>
            <a:endParaRPr lang="en-US" dirty="0" smtClean="0"/>
          </a:p>
          <a:p>
            <a:pPr lvl="1"/>
            <a:r>
              <a:rPr lang="en-US" dirty="0" smtClean="0"/>
              <a:t>Atmospheric neutrinos</a:t>
            </a:r>
          </a:p>
          <a:p>
            <a:pPr lvl="2"/>
            <a:r>
              <a:rPr lang="en-US" dirty="0" smtClean="0"/>
              <a:t>Pointers to point sources, dark matter &amp; follow up.</a:t>
            </a:r>
          </a:p>
          <a:p>
            <a:r>
              <a:rPr lang="en-US" dirty="0" err="1" smtClean="0"/>
              <a:t>Antares</a:t>
            </a:r>
            <a:r>
              <a:rPr lang="en-US" dirty="0" smtClean="0"/>
              <a:t> -&gt; Pointers to talks</a:t>
            </a:r>
          </a:p>
          <a:p>
            <a:r>
              <a:rPr lang="en-US" dirty="0" smtClean="0"/>
              <a:t>KM3Net</a:t>
            </a:r>
          </a:p>
          <a:p>
            <a:r>
              <a:rPr lang="en-US" dirty="0" smtClean="0"/>
              <a:t>Baikal -&gt; Brief mention</a:t>
            </a:r>
          </a:p>
          <a:p>
            <a:r>
              <a:rPr lang="en-US" dirty="0" smtClean="0"/>
              <a:t>Anita? DM-ice? Future at South Pole?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789" y="17948"/>
            <a:ext cx="8620423" cy="824202"/>
          </a:xfrm>
        </p:spPr>
        <p:txBody>
          <a:bodyPr/>
          <a:lstStyle/>
          <a:p>
            <a:r>
              <a:rPr lang="en-US" dirty="0" smtClean="0"/>
              <a:t>The origin of cosmic </a:t>
            </a:r>
            <a:r>
              <a:rPr lang="en-US" dirty="0"/>
              <a:t>r</a:t>
            </a:r>
            <a:r>
              <a:rPr lang="en-US" dirty="0" smtClean="0"/>
              <a:t>ays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1040" y="901279"/>
            <a:ext cx="4264175" cy="5289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645013" y="901279"/>
            <a:ext cx="2982912" cy="430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 sz="24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DejaVu LGC Sans" charset="0"/>
                <a:cs typeface="DejaVu LGC Sans" charset="0"/>
              </a:rPr>
              <a:t>Cosmic ray spectrum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547204" y="1972727"/>
            <a:ext cx="3391530" cy="271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354478" lvl="1" indent="-354478" defTabSz="952026">
              <a:lnSpc>
                <a:spcPct val="95000"/>
              </a:lnSpc>
              <a:spcBef>
                <a:spcPts val="524"/>
              </a:spcBef>
              <a:buClr>
                <a:srgbClr val="000000"/>
              </a:buClr>
              <a:buSzPct val="75000"/>
              <a:buFont typeface="Wingdings" charset="2"/>
              <a:buChar char="ü"/>
              <a:tabLst>
                <a:tab pos="752361" algn="l"/>
                <a:tab pos="1506169" algn="l"/>
                <a:tab pos="2257082" algn="l"/>
                <a:tab pos="3009443" algn="l"/>
              </a:tabLst>
            </a:pPr>
            <a:r>
              <a:rPr lang="en-GB" sz="2400" dirty="0" smtClean="0">
                <a:solidFill>
                  <a:srgbClr val="000000"/>
                </a:solidFill>
                <a:ea typeface="HG Mincho Light J;MS Gothic;HG " charset="0"/>
                <a:cs typeface="HG Mincho Light J;MS Gothic;HG " charset="0"/>
              </a:rPr>
              <a:t>Galactic: SN </a:t>
            </a:r>
            <a:r>
              <a:rPr lang="en-GB" sz="2400" dirty="0">
                <a:solidFill>
                  <a:srgbClr val="000000"/>
                </a:solidFill>
                <a:ea typeface="HG Mincho Light J;MS Gothic;HG " charset="0"/>
                <a:cs typeface="HG Mincho Light J;MS Gothic;HG " charset="0"/>
              </a:rPr>
              <a:t>remnants</a:t>
            </a:r>
            <a:endParaRPr lang="en-GB" sz="2400" dirty="0" smtClean="0">
              <a:solidFill>
                <a:srgbClr val="000000"/>
              </a:solidFill>
              <a:ea typeface="HG Mincho Light J;MS Gothic;HG " charset="0"/>
              <a:cs typeface="HG Mincho Light J;MS Gothic;HG " charset="0"/>
            </a:endParaRPr>
          </a:p>
          <a:p>
            <a:pPr marL="354478" lvl="1" indent="-354478" defTabSz="952026">
              <a:lnSpc>
                <a:spcPct val="95000"/>
              </a:lnSpc>
              <a:spcBef>
                <a:spcPts val="524"/>
              </a:spcBef>
              <a:buClr>
                <a:srgbClr val="000000"/>
              </a:buClr>
              <a:buSzPct val="75000"/>
              <a:buFont typeface="Wingdings" charset="2"/>
              <a:buChar char="ü"/>
              <a:tabLst>
                <a:tab pos="752361" algn="l"/>
                <a:tab pos="1506169" algn="l"/>
                <a:tab pos="2257082" algn="l"/>
                <a:tab pos="3009443" algn="l"/>
              </a:tabLst>
            </a:pPr>
            <a:endParaRPr lang="en-GB" sz="2400" dirty="0" smtClean="0">
              <a:solidFill>
                <a:srgbClr val="000000"/>
              </a:solidFill>
              <a:ea typeface="HG Mincho Light J;MS Gothic;HG " charset="0"/>
              <a:cs typeface="HG Mincho Light J;MS Gothic;HG " charset="0"/>
            </a:endParaRPr>
          </a:p>
          <a:p>
            <a:pPr marL="354478" lvl="1" indent="-354478" defTabSz="952026">
              <a:lnSpc>
                <a:spcPct val="95000"/>
              </a:lnSpc>
              <a:spcBef>
                <a:spcPts val="524"/>
              </a:spcBef>
              <a:buClr>
                <a:srgbClr val="000000"/>
              </a:buClr>
              <a:buSzPct val="75000"/>
              <a:buFont typeface="Wingdings" charset="2"/>
              <a:buChar char="ü"/>
              <a:tabLst>
                <a:tab pos="752361" algn="l"/>
                <a:tab pos="1506169" algn="l"/>
                <a:tab pos="2257082" algn="l"/>
                <a:tab pos="3009443" algn="l"/>
              </a:tabLst>
            </a:pPr>
            <a:r>
              <a:rPr lang="en-GB" sz="2400" dirty="0" smtClean="0">
                <a:solidFill>
                  <a:srgbClr val="000000"/>
                </a:solidFill>
                <a:ea typeface="HG Mincho Light J;MS Gothic;HG " charset="0"/>
                <a:cs typeface="HG Mincho Light J;MS Gothic;HG " charset="0"/>
              </a:rPr>
              <a:t>Extragalactic: </a:t>
            </a:r>
            <a:br>
              <a:rPr lang="en-GB" sz="2400" dirty="0" smtClean="0">
                <a:solidFill>
                  <a:srgbClr val="000000"/>
                </a:solidFill>
                <a:ea typeface="HG Mincho Light J;MS Gothic;HG " charset="0"/>
                <a:cs typeface="HG Mincho Light J;MS Gothic;HG " charset="0"/>
              </a:rPr>
            </a:br>
            <a:r>
              <a:rPr lang="en-GB" sz="2400" dirty="0" err="1" smtClean="0">
                <a:solidFill>
                  <a:srgbClr val="000000"/>
                </a:solidFill>
                <a:ea typeface="HG Mincho Light J;MS Gothic;HG " charset="0"/>
                <a:cs typeface="HG Mincho Light J;MS Gothic;HG " charset="0"/>
              </a:rPr>
              <a:t>AGNs</a:t>
            </a:r>
            <a:r>
              <a:rPr lang="en-GB" sz="2400" dirty="0" smtClean="0">
                <a:solidFill>
                  <a:srgbClr val="000000"/>
                </a:solidFill>
                <a:ea typeface="HG Mincho Light J;MS Gothic;HG " charset="0"/>
                <a:cs typeface="HG Mincho Light J;MS Gothic;HG " charset="0"/>
              </a:rPr>
              <a:t> / </a:t>
            </a:r>
            <a:r>
              <a:rPr lang="en-GB" sz="2400" dirty="0" err="1" smtClean="0">
                <a:solidFill>
                  <a:srgbClr val="000000"/>
                </a:solidFill>
                <a:ea typeface="HG Mincho Light J;MS Gothic;HG " charset="0"/>
                <a:cs typeface="HG Mincho Light J;MS Gothic;HG " charset="0"/>
              </a:rPr>
              <a:t>GRBs</a:t>
            </a:r>
            <a:r>
              <a:rPr lang="en-GB" sz="2400" dirty="0" smtClean="0">
                <a:solidFill>
                  <a:srgbClr val="000000"/>
                </a:solidFill>
                <a:ea typeface="HG Mincho Light J;MS Gothic;HG " charset="0"/>
                <a:cs typeface="HG Mincho Light J;MS Gothic;HG " charset="0"/>
              </a:rPr>
              <a:t> / Other</a:t>
            </a:r>
          </a:p>
          <a:p>
            <a:pPr marL="354478" lvl="1" indent="-354478" defTabSz="952026">
              <a:lnSpc>
                <a:spcPct val="95000"/>
              </a:lnSpc>
              <a:spcBef>
                <a:spcPts val="524"/>
              </a:spcBef>
              <a:buClr>
                <a:srgbClr val="000000"/>
              </a:buClr>
              <a:buSzPct val="75000"/>
              <a:buFont typeface="Wingdings" charset="2"/>
              <a:buChar char="ü"/>
              <a:tabLst>
                <a:tab pos="752361" algn="l"/>
                <a:tab pos="1506169" algn="l"/>
                <a:tab pos="2257082" algn="l"/>
                <a:tab pos="3009443" algn="l"/>
              </a:tabLst>
            </a:pPr>
            <a:endParaRPr lang="en-GB" sz="2400" dirty="0" smtClean="0">
              <a:solidFill>
                <a:srgbClr val="000000"/>
              </a:solidFill>
              <a:ea typeface="HG Mincho Light J;MS Gothic;HG " charset="0"/>
              <a:cs typeface="HG Mincho Light J;MS Gothic;HG " charset="0"/>
            </a:endParaRPr>
          </a:p>
          <a:p>
            <a:pPr marL="354478" lvl="1" indent="-354478" defTabSz="952026">
              <a:lnSpc>
                <a:spcPct val="95000"/>
              </a:lnSpc>
              <a:spcBef>
                <a:spcPts val="524"/>
              </a:spcBef>
              <a:buClr>
                <a:srgbClr val="000000"/>
              </a:buClr>
              <a:buSzPct val="75000"/>
              <a:buFont typeface="Wingdings" charset="2"/>
              <a:buChar char="ü"/>
              <a:tabLst>
                <a:tab pos="752361" algn="l"/>
                <a:tab pos="1506169" algn="l"/>
                <a:tab pos="2257082" algn="l"/>
                <a:tab pos="3009443" algn="l"/>
              </a:tabLst>
            </a:pPr>
            <a:r>
              <a:rPr lang="en-GB" sz="2400" dirty="0" smtClean="0">
                <a:solidFill>
                  <a:srgbClr val="000000"/>
                </a:solidFill>
                <a:ea typeface="HG Mincho Light J;MS Gothic;HG " charset="0"/>
                <a:cs typeface="HG Mincho Light J;MS Gothic;HG " charset="0"/>
              </a:rPr>
              <a:t>Expect a few </a:t>
            </a:r>
            <a:r>
              <a:rPr lang="en-GB" sz="2400" dirty="0" err="1" smtClean="0">
                <a:solidFill>
                  <a:srgbClr val="000000"/>
                </a:solidFill>
                <a:ea typeface="HG Mincho Light J;MS Gothic;HG " charset="0"/>
                <a:cs typeface="HG Mincho Light J;MS Gothic;HG " charset="0"/>
              </a:rPr>
              <a:t>TeV</a:t>
            </a:r>
            <a:r>
              <a:rPr lang="en-GB" sz="2400" dirty="0" smtClean="0">
                <a:solidFill>
                  <a:srgbClr val="000000"/>
                </a:solidFill>
                <a:ea typeface="HG Mincho Light J;MS Gothic;HG " charset="0"/>
                <a:cs typeface="HG Mincho Light J;MS Gothic;HG 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Symbol" charset="2"/>
                <a:ea typeface="HG Mincho Light J;MS Gothic;HG " charset="0"/>
                <a:cs typeface="Symbol" charset="2"/>
              </a:rPr>
              <a:t>n</a:t>
            </a:r>
            <a:r>
              <a:rPr lang="en-GB" sz="2400" dirty="0" smtClean="0">
                <a:solidFill>
                  <a:srgbClr val="000000"/>
                </a:solidFill>
                <a:ea typeface="HG Mincho Light J;MS Gothic;HG " charset="0"/>
                <a:cs typeface="HG Mincho Light J;MS Gothic;HG " charset="0"/>
              </a:rPr>
              <a:t>/yr in a </a:t>
            </a:r>
            <a:r>
              <a:rPr lang="en-GB" sz="2400" dirty="0" err="1" smtClean="0">
                <a:solidFill>
                  <a:srgbClr val="000000"/>
                </a:solidFill>
                <a:ea typeface="HG Mincho Light J;MS Gothic;HG " charset="0"/>
                <a:cs typeface="HG Mincho Light J;MS Gothic;HG " charset="0"/>
              </a:rPr>
              <a:t>gigaton</a:t>
            </a:r>
            <a:r>
              <a:rPr lang="en-GB" sz="2400" dirty="0" smtClean="0">
                <a:solidFill>
                  <a:srgbClr val="000000"/>
                </a:solidFill>
                <a:ea typeface="HG Mincho Light J;MS Gothic;HG " charset="0"/>
                <a:cs typeface="HG Mincho Light J;MS Gothic;HG " charset="0"/>
              </a:rPr>
              <a:t> detector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1391958" y="3430418"/>
            <a:ext cx="191914" cy="388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029" tIns="47514" rIns="95029" bIns="47514">
            <a:prstTxWarp prst="textNoShape">
              <a:avLst/>
            </a:prstTxWarp>
            <a:spAutoFit/>
          </a:bodyPr>
          <a:lstStyle/>
          <a:p>
            <a:pPr defTabSz="952026"/>
            <a:endParaRPr lang="en-US" sz="1900" dirty="0">
              <a:latin typeface="Times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High-energy neutrino detection: traditional way</a:t>
            </a:r>
            <a:endParaRPr lang="en-GB" dirty="0"/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10395" y="4675083"/>
            <a:ext cx="3731174" cy="139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sz="2400" b="1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Build </a:t>
            </a:r>
            <a:r>
              <a:rPr lang="en-GB" sz="2400" b="1" u="sng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BIG</a:t>
            </a:r>
            <a:r>
              <a:rPr lang="en-GB" sz="2400" b="1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(1 </a:t>
            </a:r>
            <a:r>
              <a:rPr lang="en-GB" sz="2400" b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km</a:t>
            </a:r>
            <a:r>
              <a:rPr lang="en-GB" sz="2400" b="1" baseline="33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3</a:t>
            </a:r>
            <a:r>
              <a:rPr lang="en-GB" sz="2400" b="1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ice/water</a:t>
            </a:r>
            <a:r>
              <a:rPr lang="en-GB" sz="2400" b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sz="2400" b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Build </a:t>
            </a:r>
            <a:r>
              <a:rPr lang="en-GB" sz="2400" b="1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underground</a:t>
            </a:r>
            <a:br>
              <a:rPr lang="en-GB" sz="2400" b="1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2400" b="1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Use Earth as a filter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3343039" y="1416780"/>
            <a:ext cx="3333658" cy="3388668"/>
          </a:xfrm>
          <a:prstGeom prst="rect">
            <a:avLst/>
          </a:prstGeom>
        </p:spPr>
      </p:pic>
      <p:sp>
        <p:nvSpPr>
          <p:cNvPr id="37" name="AutoShape 5"/>
          <p:cNvSpPr>
            <a:spLocks noChangeArrowheads="1"/>
          </p:cNvSpPr>
          <p:nvPr/>
        </p:nvSpPr>
        <p:spPr bwMode="auto">
          <a:xfrm rot="10800000">
            <a:off x="4673089" y="4145107"/>
            <a:ext cx="768960" cy="529976"/>
          </a:xfrm>
          <a:prstGeom prst="roundRect">
            <a:avLst>
              <a:gd name="adj" fmla="val 22981"/>
            </a:avLst>
          </a:prstGeom>
          <a:solidFill>
            <a:srgbClr val="FF333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 flipH="1" flipV="1">
            <a:off x="3343039" y="3485303"/>
            <a:ext cx="2554050" cy="1404361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 flipH="1" flipV="1">
            <a:off x="5894455" y="4904381"/>
            <a:ext cx="302400" cy="180019"/>
          </a:xfrm>
          <a:prstGeom prst="line">
            <a:avLst/>
          </a:prstGeom>
          <a:noFill/>
          <a:ln w="18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Line 8"/>
          <p:cNvSpPr>
            <a:spLocks noChangeShapeType="1"/>
          </p:cNvSpPr>
          <p:nvPr/>
        </p:nvSpPr>
        <p:spPr bwMode="auto">
          <a:xfrm flipH="1" flipV="1">
            <a:off x="5708695" y="4709961"/>
            <a:ext cx="204480" cy="181459"/>
          </a:xfrm>
          <a:prstGeom prst="line">
            <a:avLst/>
          </a:prstGeom>
          <a:noFill/>
          <a:ln w="18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Line 9"/>
          <p:cNvSpPr>
            <a:spLocks noChangeShapeType="1"/>
          </p:cNvSpPr>
          <p:nvPr/>
        </p:nvSpPr>
        <p:spPr bwMode="auto">
          <a:xfrm flipH="1" flipV="1">
            <a:off x="5665495" y="4838134"/>
            <a:ext cx="207360" cy="67687"/>
          </a:xfrm>
          <a:prstGeom prst="line">
            <a:avLst/>
          </a:prstGeom>
          <a:noFill/>
          <a:ln w="18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Line 10"/>
          <p:cNvSpPr>
            <a:spLocks noChangeShapeType="1"/>
          </p:cNvSpPr>
          <p:nvPr/>
        </p:nvSpPr>
        <p:spPr bwMode="auto">
          <a:xfrm flipH="1" flipV="1">
            <a:off x="5881495" y="4786289"/>
            <a:ext cx="41760" cy="120973"/>
          </a:xfrm>
          <a:prstGeom prst="line">
            <a:avLst/>
          </a:prstGeom>
          <a:noFill/>
          <a:ln w="18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Line 11"/>
          <p:cNvSpPr>
            <a:spLocks noChangeShapeType="1"/>
          </p:cNvSpPr>
          <p:nvPr/>
        </p:nvSpPr>
        <p:spPr bwMode="auto">
          <a:xfrm flipH="1">
            <a:off x="5715895" y="4910142"/>
            <a:ext cx="207360" cy="10081"/>
          </a:xfrm>
          <a:prstGeom prst="line">
            <a:avLst/>
          </a:prstGeom>
          <a:noFill/>
          <a:ln w="18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Line 12"/>
          <p:cNvSpPr>
            <a:spLocks noChangeShapeType="1"/>
          </p:cNvSpPr>
          <p:nvPr/>
        </p:nvSpPr>
        <p:spPr bwMode="auto">
          <a:xfrm flipH="1">
            <a:off x="6437089" y="1351214"/>
            <a:ext cx="207360" cy="324034"/>
          </a:xfrm>
          <a:prstGeom prst="line">
            <a:avLst/>
          </a:prstGeom>
          <a:noFill/>
          <a:ln w="18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13"/>
          <p:cNvSpPr>
            <a:spLocks noChangeShapeType="1"/>
          </p:cNvSpPr>
          <p:nvPr/>
        </p:nvSpPr>
        <p:spPr bwMode="auto">
          <a:xfrm flipH="1">
            <a:off x="6221089" y="1691090"/>
            <a:ext cx="184320" cy="203061"/>
          </a:xfrm>
          <a:prstGeom prst="line">
            <a:avLst/>
          </a:prstGeom>
          <a:noFill/>
          <a:ln w="18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Line 14"/>
          <p:cNvSpPr>
            <a:spLocks noChangeShapeType="1"/>
          </p:cNvSpPr>
          <p:nvPr/>
        </p:nvSpPr>
        <p:spPr bwMode="auto">
          <a:xfrm flipH="1">
            <a:off x="6352129" y="1729974"/>
            <a:ext cx="69120" cy="208822"/>
          </a:xfrm>
          <a:prstGeom prst="line">
            <a:avLst/>
          </a:prstGeom>
          <a:noFill/>
          <a:ln w="18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Line 15"/>
          <p:cNvSpPr>
            <a:spLocks noChangeShapeType="1"/>
          </p:cNvSpPr>
          <p:nvPr/>
        </p:nvSpPr>
        <p:spPr bwMode="auto">
          <a:xfrm flipH="1">
            <a:off x="6300289" y="1679568"/>
            <a:ext cx="120960" cy="40324"/>
          </a:xfrm>
          <a:prstGeom prst="line">
            <a:avLst/>
          </a:prstGeom>
          <a:noFill/>
          <a:ln w="18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Line 16"/>
          <p:cNvSpPr>
            <a:spLocks noChangeShapeType="1"/>
          </p:cNvSpPr>
          <p:nvPr/>
        </p:nvSpPr>
        <p:spPr bwMode="auto">
          <a:xfrm>
            <a:off x="6424129" y="1679568"/>
            <a:ext cx="8640" cy="207382"/>
          </a:xfrm>
          <a:prstGeom prst="line">
            <a:avLst/>
          </a:prstGeom>
          <a:noFill/>
          <a:ln w="18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Line 17"/>
          <p:cNvSpPr>
            <a:spLocks noChangeShapeType="1"/>
          </p:cNvSpPr>
          <p:nvPr/>
        </p:nvSpPr>
        <p:spPr bwMode="auto">
          <a:xfrm flipH="1">
            <a:off x="5306689" y="1758777"/>
            <a:ext cx="1075680" cy="219767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Line 18"/>
          <p:cNvSpPr>
            <a:spLocks noChangeShapeType="1"/>
          </p:cNvSpPr>
          <p:nvPr/>
        </p:nvSpPr>
        <p:spPr bwMode="auto">
          <a:xfrm flipH="1">
            <a:off x="4526209" y="3972289"/>
            <a:ext cx="784800" cy="1183804"/>
          </a:xfrm>
          <a:prstGeom prst="line">
            <a:avLst/>
          </a:prstGeom>
          <a:noFill/>
          <a:ln w="36720">
            <a:solidFill>
              <a:srgbClr val="000000"/>
            </a:solidFill>
            <a:miter lim="800000"/>
            <a:headEnd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Line 19"/>
          <p:cNvSpPr>
            <a:spLocks noChangeShapeType="1"/>
          </p:cNvSpPr>
          <p:nvPr/>
        </p:nvSpPr>
        <p:spPr bwMode="auto">
          <a:xfrm>
            <a:off x="3617731" y="1416780"/>
            <a:ext cx="1364958" cy="2590072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Line 20"/>
          <p:cNvSpPr>
            <a:spLocks noChangeShapeType="1"/>
          </p:cNvSpPr>
          <p:nvPr/>
        </p:nvSpPr>
        <p:spPr bwMode="auto">
          <a:xfrm>
            <a:off x="4995649" y="4019814"/>
            <a:ext cx="446400" cy="1142040"/>
          </a:xfrm>
          <a:prstGeom prst="line">
            <a:avLst/>
          </a:prstGeom>
          <a:noFill/>
          <a:ln w="36720">
            <a:solidFill>
              <a:srgbClr val="000000"/>
            </a:solidFill>
            <a:miter lim="800000"/>
            <a:headEnd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Line 21"/>
          <p:cNvSpPr>
            <a:spLocks noChangeShapeType="1"/>
          </p:cNvSpPr>
          <p:nvPr/>
        </p:nvSpPr>
        <p:spPr bwMode="auto">
          <a:xfrm flipH="1" flipV="1">
            <a:off x="5208769" y="3979490"/>
            <a:ext cx="185760" cy="10081"/>
          </a:xfrm>
          <a:prstGeom prst="line">
            <a:avLst/>
          </a:prstGeom>
          <a:noFill/>
          <a:ln w="18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Line 22"/>
          <p:cNvSpPr>
            <a:spLocks noChangeShapeType="1"/>
          </p:cNvSpPr>
          <p:nvPr/>
        </p:nvSpPr>
        <p:spPr bwMode="auto">
          <a:xfrm flipH="1" flipV="1">
            <a:off x="5243329" y="3923324"/>
            <a:ext cx="119520" cy="113772"/>
          </a:xfrm>
          <a:prstGeom prst="line">
            <a:avLst/>
          </a:prstGeom>
          <a:noFill/>
          <a:ln w="18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Line 23"/>
          <p:cNvSpPr>
            <a:spLocks noChangeShapeType="1"/>
          </p:cNvSpPr>
          <p:nvPr/>
        </p:nvSpPr>
        <p:spPr bwMode="auto">
          <a:xfrm flipH="1">
            <a:off x="5243329" y="3921884"/>
            <a:ext cx="135360" cy="108011"/>
          </a:xfrm>
          <a:prstGeom prst="line">
            <a:avLst/>
          </a:prstGeom>
          <a:noFill/>
          <a:ln w="18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Line 24"/>
          <p:cNvSpPr>
            <a:spLocks noChangeShapeType="1"/>
          </p:cNvSpPr>
          <p:nvPr/>
        </p:nvSpPr>
        <p:spPr bwMode="auto">
          <a:xfrm flipH="1">
            <a:off x="4913569" y="4011173"/>
            <a:ext cx="159840" cy="12961"/>
          </a:xfrm>
          <a:prstGeom prst="line">
            <a:avLst/>
          </a:prstGeom>
          <a:noFill/>
          <a:ln w="18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25"/>
          <p:cNvSpPr>
            <a:spLocks noChangeShapeType="1"/>
          </p:cNvSpPr>
          <p:nvPr/>
        </p:nvSpPr>
        <p:spPr bwMode="auto">
          <a:xfrm flipV="1">
            <a:off x="4938049" y="3972289"/>
            <a:ext cx="102240" cy="90730"/>
          </a:xfrm>
          <a:prstGeom prst="line">
            <a:avLst/>
          </a:prstGeom>
          <a:noFill/>
          <a:ln w="18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Line 26"/>
          <p:cNvSpPr>
            <a:spLocks noChangeShapeType="1"/>
          </p:cNvSpPr>
          <p:nvPr/>
        </p:nvSpPr>
        <p:spPr bwMode="auto">
          <a:xfrm flipH="1" flipV="1">
            <a:off x="4896289" y="3979490"/>
            <a:ext cx="192960" cy="66247"/>
          </a:xfrm>
          <a:prstGeom prst="line">
            <a:avLst/>
          </a:prstGeom>
          <a:noFill/>
          <a:ln w="18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Text Box 27"/>
          <p:cNvSpPr txBox="1">
            <a:spLocks noChangeArrowheads="1"/>
          </p:cNvSpPr>
          <p:nvPr/>
        </p:nvSpPr>
        <p:spPr bwMode="auto">
          <a:xfrm>
            <a:off x="2599098" y="1156767"/>
            <a:ext cx="1684800" cy="542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Astrophysical</a:t>
            </a:r>
            <a:b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neutrino</a:t>
            </a:r>
          </a:p>
        </p:txBody>
      </p:sp>
      <p:sp>
        <p:nvSpPr>
          <p:cNvPr id="60" name="Text Box 28"/>
          <p:cNvSpPr txBox="1">
            <a:spLocks noChangeArrowheads="1"/>
          </p:cNvSpPr>
          <p:nvPr/>
        </p:nvSpPr>
        <p:spPr bwMode="auto">
          <a:xfrm>
            <a:off x="6499008" y="1009897"/>
            <a:ext cx="1064160" cy="6711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Cosmic</a:t>
            </a:r>
          </a:p>
          <a:p>
            <a:pPr algn="ctr">
              <a:tabLst>
                <a:tab pos="656650" algn="l"/>
              </a:tabLst>
            </a:pP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Ray</a:t>
            </a:r>
          </a:p>
        </p:txBody>
      </p:sp>
      <p:sp>
        <p:nvSpPr>
          <p:cNvPr id="61" name="Text Box 29"/>
          <p:cNvSpPr txBox="1">
            <a:spLocks noChangeArrowheads="1"/>
          </p:cNvSpPr>
          <p:nvPr/>
        </p:nvSpPr>
        <p:spPr bwMode="auto">
          <a:xfrm>
            <a:off x="6790608" y="2500240"/>
            <a:ext cx="1545120" cy="6495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Atmospheric</a:t>
            </a:r>
            <a:b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Neutrino</a:t>
            </a:r>
          </a:p>
        </p:txBody>
      </p:sp>
      <p:sp>
        <p:nvSpPr>
          <p:cNvPr id="62" name="Oval 30"/>
          <p:cNvSpPr>
            <a:spLocks noChangeArrowheads="1"/>
          </p:cNvSpPr>
          <p:nvPr/>
        </p:nvSpPr>
        <p:spPr bwMode="auto">
          <a:xfrm>
            <a:off x="2273132" y="929315"/>
            <a:ext cx="1892160" cy="941859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Text Box 31"/>
          <p:cNvSpPr txBox="1">
            <a:spLocks noChangeArrowheads="1"/>
          </p:cNvSpPr>
          <p:nvPr/>
        </p:nvSpPr>
        <p:spPr bwMode="auto">
          <a:xfrm>
            <a:off x="6248767" y="4805448"/>
            <a:ext cx="1064160" cy="6711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Cosmic</a:t>
            </a:r>
          </a:p>
          <a:p>
            <a:pPr algn="ctr">
              <a:tabLst>
                <a:tab pos="656650" algn="l"/>
              </a:tabLst>
            </a:pP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Ray</a:t>
            </a:r>
          </a:p>
        </p:txBody>
      </p:sp>
      <p:sp>
        <p:nvSpPr>
          <p:cNvPr id="64" name="Text Box 32"/>
          <p:cNvSpPr txBox="1">
            <a:spLocks noChangeArrowheads="1"/>
          </p:cNvSpPr>
          <p:nvPr/>
        </p:nvSpPr>
        <p:spPr bwMode="auto">
          <a:xfrm>
            <a:off x="1505017" y="3149748"/>
            <a:ext cx="1563840" cy="6711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Atmospheric</a:t>
            </a:r>
          </a:p>
          <a:p>
            <a:pPr>
              <a:tabLst>
                <a:tab pos="656650" algn="l"/>
                <a:tab pos="1313299" algn="l"/>
              </a:tabLst>
            </a:pPr>
            <a:r>
              <a:rPr lang="en-GB" sz="20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muon</a:t>
            </a:r>
            <a:endParaRPr lang="en-GB" sz="20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65" name="Text Box 33"/>
          <p:cNvSpPr txBox="1">
            <a:spLocks noChangeArrowheads="1"/>
          </p:cNvSpPr>
          <p:nvPr/>
        </p:nvSpPr>
        <p:spPr bwMode="auto">
          <a:xfrm>
            <a:off x="4556413" y="1011731"/>
            <a:ext cx="856800" cy="390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GB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DejaVu LGC Sans" charset="0"/>
                <a:cs typeface="DejaVu LGC Sans" charset="0"/>
              </a:rPr>
              <a:t>Earth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High-energy neutrino detection: traditional way</a:t>
            </a:r>
            <a:endParaRPr lang="en-GB" dirty="0"/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10395" y="4675083"/>
            <a:ext cx="3731174" cy="139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sz="2400" b="1" dirty="0" smtClean="0">
                <a:solidFill>
                  <a:schemeClr val="tx1">
                    <a:alpha val="50000"/>
                  </a:schemeClr>
                </a:solidFill>
                <a:ea typeface="DejaVu LGC Sans" charset="0"/>
                <a:cs typeface="DejaVu LGC Sans" charset="0"/>
              </a:rPr>
              <a:t>Build </a:t>
            </a:r>
            <a:r>
              <a:rPr lang="en-GB" sz="2400" b="1" u="sng" dirty="0">
                <a:solidFill>
                  <a:schemeClr val="tx1">
                    <a:alpha val="50000"/>
                  </a:schemeClr>
                </a:solidFill>
                <a:ea typeface="DejaVu LGC Sans" charset="0"/>
                <a:cs typeface="DejaVu LGC Sans" charset="0"/>
              </a:rPr>
              <a:t>BIG</a:t>
            </a:r>
            <a:r>
              <a:rPr lang="en-GB" sz="2400" b="1" dirty="0" smtClean="0">
                <a:solidFill>
                  <a:schemeClr val="tx1">
                    <a:alpha val="50000"/>
                  </a:schemeClr>
                </a:solidFill>
                <a:ea typeface="DejaVu LGC Sans" charset="0"/>
                <a:cs typeface="DejaVu LGC Sans" charset="0"/>
              </a:rPr>
              <a:t> (1 </a:t>
            </a:r>
            <a:r>
              <a:rPr lang="en-GB" sz="2400" b="1" dirty="0">
                <a:solidFill>
                  <a:schemeClr val="tx1">
                    <a:alpha val="50000"/>
                  </a:schemeClr>
                </a:solidFill>
                <a:ea typeface="DejaVu LGC Sans" charset="0"/>
                <a:cs typeface="DejaVu LGC Sans" charset="0"/>
              </a:rPr>
              <a:t>km</a:t>
            </a:r>
            <a:r>
              <a:rPr lang="en-GB" sz="2400" b="1" baseline="33000" dirty="0">
                <a:solidFill>
                  <a:schemeClr val="tx1">
                    <a:alpha val="50000"/>
                  </a:schemeClr>
                </a:solidFill>
                <a:ea typeface="DejaVu LGC Sans" charset="0"/>
                <a:cs typeface="DejaVu LGC Sans" charset="0"/>
              </a:rPr>
              <a:t>3</a:t>
            </a:r>
            <a:r>
              <a:rPr lang="en-GB" sz="2400" b="1" dirty="0" smtClean="0">
                <a:solidFill>
                  <a:schemeClr val="tx1">
                    <a:alpha val="50000"/>
                  </a:schemeClr>
                </a:solidFill>
                <a:ea typeface="DejaVu LGC Sans" charset="0"/>
                <a:cs typeface="DejaVu LGC Sans" charset="0"/>
              </a:rPr>
              <a:t> ice/water</a:t>
            </a:r>
            <a:r>
              <a:rPr lang="en-GB" sz="2400" b="1" dirty="0">
                <a:solidFill>
                  <a:schemeClr val="tx1">
                    <a:alpha val="50000"/>
                  </a:schemeClr>
                </a:solidFill>
                <a:ea typeface="DejaVu LGC Sans" charset="0"/>
                <a:cs typeface="DejaVu LGC Sans" charset="0"/>
              </a:rPr>
              <a:t>)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sz="2400" b="1" dirty="0">
                <a:solidFill>
                  <a:schemeClr val="tx1">
                    <a:alpha val="50000"/>
                  </a:schemeClr>
                </a:solidFill>
                <a:ea typeface="DejaVu LGC Sans" charset="0"/>
                <a:cs typeface="DejaVu LGC Sans" charset="0"/>
              </a:rPr>
              <a:t>Build </a:t>
            </a:r>
            <a:r>
              <a:rPr lang="en-GB" sz="2400" b="1" dirty="0" smtClean="0">
                <a:solidFill>
                  <a:schemeClr val="tx1">
                    <a:alpha val="50000"/>
                  </a:schemeClr>
                </a:solidFill>
                <a:ea typeface="DejaVu LGC Sans" charset="0"/>
                <a:cs typeface="DejaVu LGC Sans" charset="0"/>
              </a:rPr>
              <a:t>underground</a:t>
            </a:r>
            <a:br>
              <a:rPr lang="en-GB" sz="2400" b="1" dirty="0" smtClean="0">
                <a:solidFill>
                  <a:schemeClr val="tx1">
                    <a:alpha val="50000"/>
                  </a:schemeClr>
                </a:solidFill>
                <a:ea typeface="DejaVu LGC Sans" charset="0"/>
                <a:cs typeface="DejaVu LGC Sans" charset="0"/>
              </a:rPr>
            </a:br>
            <a:r>
              <a:rPr lang="en-GB" sz="2400" b="1" dirty="0" smtClean="0">
                <a:solidFill>
                  <a:schemeClr val="tx1">
                    <a:alpha val="50000"/>
                  </a:schemeClr>
                </a:solidFill>
                <a:ea typeface="DejaVu LGC Sans" charset="0"/>
                <a:cs typeface="DejaVu LGC Sans" charset="0"/>
              </a:rPr>
              <a:t>Use Earth as a filter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3347516" y="1425878"/>
            <a:ext cx="3333658" cy="3388668"/>
          </a:xfrm>
          <a:prstGeom prst="rect">
            <a:avLst/>
          </a:prstGeom>
        </p:spPr>
      </p:pic>
      <p:sp>
        <p:nvSpPr>
          <p:cNvPr id="37" name="AutoShape 5"/>
          <p:cNvSpPr>
            <a:spLocks noChangeArrowheads="1"/>
          </p:cNvSpPr>
          <p:nvPr/>
        </p:nvSpPr>
        <p:spPr bwMode="auto">
          <a:xfrm rot="10800000">
            <a:off x="4673089" y="4145107"/>
            <a:ext cx="768960" cy="529976"/>
          </a:xfrm>
          <a:prstGeom prst="roundRect">
            <a:avLst>
              <a:gd name="adj" fmla="val 22981"/>
            </a:avLst>
          </a:prstGeom>
          <a:solidFill>
            <a:srgbClr val="FF3333"/>
          </a:solidFill>
          <a:ln w="9360">
            <a:solidFill>
              <a:schemeClr val="accent1">
                <a:alpha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 flipH="1" flipV="1">
            <a:off x="3343039" y="3470535"/>
            <a:ext cx="2554050" cy="1404361"/>
          </a:xfrm>
          <a:prstGeom prst="line">
            <a:avLst/>
          </a:prstGeom>
          <a:noFill/>
          <a:ln w="38100" cap="flat" cmpd="sng" algn="ctr">
            <a:solidFill>
              <a:schemeClr val="accent1">
                <a:alpha val="50000"/>
              </a:schemeClr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 flipH="1" flipV="1">
            <a:off x="5894455" y="4904381"/>
            <a:ext cx="302400" cy="180019"/>
          </a:xfrm>
          <a:prstGeom prst="line">
            <a:avLst/>
          </a:prstGeom>
          <a:noFill/>
          <a:ln w="18360">
            <a:solidFill>
              <a:schemeClr val="accent1">
                <a:alpha val="50000"/>
              </a:schemeClr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Line 8"/>
          <p:cNvSpPr>
            <a:spLocks noChangeShapeType="1"/>
          </p:cNvSpPr>
          <p:nvPr/>
        </p:nvSpPr>
        <p:spPr bwMode="auto">
          <a:xfrm flipH="1" flipV="1">
            <a:off x="5708695" y="4709961"/>
            <a:ext cx="204480" cy="181459"/>
          </a:xfrm>
          <a:prstGeom prst="line">
            <a:avLst/>
          </a:prstGeom>
          <a:noFill/>
          <a:ln w="18360">
            <a:solidFill>
              <a:schemeClr val="accent1">
                <a:alpha val="50000"/>
              </a:schemeClr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Line 9"/>
          <p:cNvSpPr>
            <a:spLocks noChangeShapeType="1"/>
          </p:cNvSpPr>
          <p:nvPr/>
        </p:nvSpPr>
        <p:spPr bwMode="auto">
          <a:xfrm flipH="1" flipV="1">
            <a:off x="5665495" y="4838134"/>
            <a:ext cx="207360" cy="67687"/>
          </a:xfrm>
          <a:prstGeom prst="line">
            <a:avLst/>
          </a:prstGeom>
          <a:noFill/>
          <a:ln w="18360">
            <a:solidFill>
              <a:schemeClr val="accent1">
                <a:alpha val="50000"/>
              </a:schemeClr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Line 10"/>
          <p:cNvSpPr>
            <a:spLocks noChangeShapeType="1"/>
          </p:cNvSpPr>
          <p:nvPr/>
        </p:nvSpPr>
        <p:spPr bwMode="auto">
          <a:xfrm flipH="1" flipV="1">
            <a:off x="5881495" y="4786289"/>
            <a:ext cx="41760" cy="120973"/>
          </a:xfrm>
          <a:prstGeom prst="line">
            <a:avLst/>
          </a:prstGeom>
          <a:noFill/>
          <a:ln w="18360">
            <a:solidFill>
              <a:schemeClr val="accent1">
                <a:alpha val="50000"/>
              </a:schemeClr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Line 11"/>
          <p:cNvSpPr>
            <a:spLocks noChangeShapeType="1"/>
          </p:cNvSpPr>
          <p:nvPr/>
        </p:nvSpPr>
        <p:spPr bwMode="auto">
          <a:xfrm flipH="1">
            <a:off x="5715895" y="4910142"/>
            <a:ext cx="207360" cy="10081"/>
          </a:xfrm>
          <a:prstGeom prst="line">
            <a:avLst/>
          </a:prstGeom>
          <a:noFill/>
          <a:ln w="18360">
            <a:solidFill>
              <a:schemeClr val="accent1">
                <a:alpha val="50000"/>
              </a:schemeClr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Line 12"/>
          <p:cNvSpPr>
            <a:spLocks noChangeShapeType="1"/>
          </p:cNvSpPr>
          <p:nvPr/>
        </p:nvSpPr>
        <p:spPr bwMode="auto">
          <a:xfrm flipH="1">
            <a:off x="6437089" y="1351214"/>
            <a:ext cx="207360" cy="324034"/>
          </a:xfrm>
          <a:prstGeom prst="line">
            <a:avLst/>
          </a:prstGeom>
          <a:noFill/>
          <a:ln w="18360">
            <a:solidFill>
              <a:schemeClr val="accent1">
                <a:alpha val="50000"/>
              </a:schemeClr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13"/>
          <p:cNvSpPr>
            <a:spLocks noChangeShapeType="1"/>
          </p:cNvSpPr>
          <p:nvPr/>
        </p:nvSpPr>
        <p:spPr bwMode="auto">
          <a:xfrm flipH="1">
            <a:off x="6221089" y="1691090"/>
            <a:ext cx="184320" cy="203061"/>
          </a:xfrm>
          <a:prstGeom prst="line">
            <a:avLst/>
          </a:prstGeom>
          <a:noFill/>
          <a:ln w="18360">
            <a:solidFill>
              <a:schemeClr val="accent1">
                <a:alpha val="50000"/>
              </a:schemeClr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Line 14"/>
          <p:cNvSpPr>
            <a:spLocks noChangeShapeType="1"/>
          </p:cNvSpPr>
          <p:nvPr/>
        </p:nvSpPr>
        <p:spPr bwMode="auto">
          <a:xfrm flipH="1">
            <a:off x="6352129" y="1729974"/>
            <a:ext cx="69120" cy="208822"/>
          </a:xfrm>
          <a:prstGeom prst="line">
            <a:avLst/>
          </a:prstGeom>
          <a:noFill/>
          <a:ln w="18360">
            <a:solidFill>
              <a:schemeClr val="accent1">
                <a:alpha val="50000"/>
              </a:schemeClr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Line 15"/>
          <p:cNvSpPr>
            <a:spLocks noChangeShapeType="1"/>
          </p:cNvSpPr>
          <p:nvPr/>
        </p:nvSpPr>
        <p:spPr bwMode="auto">
          <a:xfrm flipH="1">
            <a:off x="6300289" y="1679568"/>
            <a:ext cx="120960" cy="40324"/>
          </a:xfrm>
          <a:prstGeom prst="line">
            <a:avLst/>
          </a:prstGeom>
          <a:noFill/>
          <a:ln w="18360">
            <a:solidFill>
              <a:schemeClr val="accent1">
                <a:alpha val="50000"/>
              </a:schemeClr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Line 16"/>
          <p:cNvSpPr>
            <a:spLocks noChangeShapeType="1"/>
          </p:cNvSpPr>
          <p:nvPr/>
        </p:nvSpPr>
        <p:spPr bwMode="auto">
          <a:xfrm>
            <a:off x="6424129" y="1679568"/>
            <a:ext cx="8640" cy="207382"/>
          </a:xfrm>
          <a:prstGeom prst="line">
            <a:avLst/>
          </a:prstGeom>
          <a:noFill/>
          <a:ln w="18360">
            <a:solidFill>
              <a:schemeClr val="accent1">
                <a:alpha val="50000"/>
              </a:schemeClr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Line 17"/>
          <p:cNvSpPr>
            <a:spLocks noChangeShapeType="1"/>
          </p:cNvSpPr>
          <p:nvPr/>
        </p:nvSpPr>
        <p:spPr bwMode="auto">
          <a:xfrm flipH="1">
            <a:off x="5306689" y="1758777"/>
            <a:ext cx="1075680" cy="2197670"/>
          </a:xfrm>
          <a:prstGeom prst="line">
            <a:avLst/>
          </a:prstGeom>
          <a:noFill/>
          <a:ln w="38100" cap="flat" cmpd="sng" algn="ctr">
            <a:solidFill>
              <a:schemeClr val="accent1">
                <a:alpha val="50000"/>
              </a:schemeClr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Line 18"/>
          <p:cNvSpPr>
            <a:spLocks noChangeShapeType="1"/>
          </p:cNvSpPr>
          <p:nvPr/>
        </p:nvSpPr>
        <p:spPr bwMode="auto">
          <a:xfrm flipH="1">
            <a:off x="4526209" y="3972289"/>
            <a:ext cx="784800" cy="1183804"/>
          </a:xfrm>
          <a:prstGeom prst="line">
            <a:avLst/>
          </a:prstGeom>
          <a:noFill/>
          <a:ln w="36720">
            <a:solidFill>
              <a:schemeClr val="accent1">
                <a:alpha val="50000"/>
              </a:schemeClr>
            </a:solidFill>
            <a:miter lim="800000"/>
            <a:headEnd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Line 19"/>
          <p:cNvSpPr>
            <a:spLocks noChangeShapeType="1"/>
          </p:cNvSpPr>
          <p:nvPr/>
        </p:nvSpPr>
        <p:spPr bwMode="auto">
          <a:xfrm>
            <a:off x="3617731" y="1416780"/>
            <a:ext cx="1364958" cy="2590072"/>
          </a:xfrm>
          <a:prstGeom prst="line">
            <a:avLst/>
          </a:prstGeom>
          <a:noFill/>
          <a:ln w="38100" cap="flat" cmpd="sng" algn="ctr">
            <a:solidFill>
              <a:schemeClr val="accent1">
                <a:alpha val="50000"/>
              </a:schemeClr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Line 20"/>
          <p:cNvSpPr>
            <a:spLocks noChangeShapeType="1"/>
          </p:cNvSpPr>
          <p:nvPr/>
        </p:nvSpPr>
        <p:spPr bwMode="auto">
          <a:xfrm>
            <a:off x="4995649" y="4019814"/>
            <a:ext cx="446400" cy="1142040"/>
          </a:xfrm>
          <a:prstGeom prst="line">
            <a:avLst/>
          </a:prstGeom>
          <a:noFill/>
          <a:ln w="36720">
            <a:solidFill>
              <a:schemeClr val="accent1">
                <a:alpha val="50000"/>
              </a:schemeClr>
            </a:solidFill>
            <a:miter lim="800000"/>
            <a:headEnd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Line 21"/>
          <p:cNvSpPr>
            <a:spLocks noChangeShapeType="1"/>
          </p:cNvSpPr>
          <p:nvPr/>
        </p:nvSpPr>
        <p:spPr bwMode="auto">
          <a:xfrm flipH="1" flipV="1">
            <a:off x="5208769" y="3979490"/>
            <a:ext cx="185760" cy="10081"/>
          </a:xfrm>
          <a:prstGeom prst="line">
            <a:avLst/>
          </a:prstGeom>
          <a:noFill/>
          <a:ln w="18360">
            <a:solidFill>
              <a:schemeClr val="accent1">
                <a:alpha val="50000"/>
              </a:schemeClr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Line 22"/>
          <p:cNvSpPr>
            <a:spLocks noChangeShapeType="1"/>
          </p:cNvSpPr>
          <p:nvPr/>
        </p:nvSpPr>
        <p:spPr bwMode="auto">
          <a:xfrm flipH="1" flipV="1">
            <a:off x="5243329" y="3923324"/>
            <a:ext cx="119520" cy="113772"/>
          </a:xfrm>
          <a:prstGeom prst="line">
            <a:avLst/>
          </a:prstGeom>
          <a:noFill/>
          <a:ln w="18360">
            <a:solidFill>
              <a:schemeClr val="accent1">
                <a:alpha val="50000"/>
              </a:schemeClr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Line 23"/>
          <p:cNvSpPr>
            <a:spLocks noChangeShapeType="1"/>
          </p:cNvSpPr>
          <p:nvPr/>
        </p:nvSpPr>
        <p:spPr bwMode="auto">
          <a:xfrm flipH="1">
            <a:off x="5243329" y="3921884"/>
            <a:ext cx="135360" cy="108011"/>
          </a:xfrm>
          <a:prstGeom prst="line">
            <a:avLst/>
          </a:prstGeom>
          <a:noFill/>
          <a:ln w="18360">
            <a:solidFill>
              <a:schemeClr val="accent1">
                <a:alpha val="50000"/>
              </a:schemeClr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Line 24"/>
          <p:cNvSpPr>
            <a:spLocks noChangeShapeType="1"/>
          </p:cNvSpPr>
          <p:nvPr/>
        </p:nvSpPr>
        <p:spPr bwMode="auto">
          <a:xfrm flipH="1">
            <a:off x="4913569" y="4011173"/>
            <a:ext cx="159840" cy="12961"/>
          </a:xfrm>
          <a:prstGeom prst="line">
            <a:avLst/>
          </a:prstGeom>
          <a:noFill/>
          <a:ln w="18360">
            <a:solidFill>
              <a:schemeClr val="accent1">
                <a:alpha val="50000"/>
              </a:schemeClr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25"/>
          <p:cNvSpPr>
            <a:spLocks noChangeShapeType="1"/>
          </p:cNvSpPr>
          <p:nvPr/>
        </p:nvSpPr>
        <p:spPr bwMode="auto">
          <a:xfrm flipV="1">
            <a:off x="4938049" y="3972289"/>
            <a:ext cx="102240" cy="90730"/>
          </a:xfrm>
          <a:prstGeom prst="line">
            <a:avLst/>
          </a:prstGeom>
          <a:noFill/>
          <a:ln w="18360">
            <a:solidFill>
              <a:schemeClr val="accent1">
                <a:alpha val="50000"/>
              </a:schemeClr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Line 26"/>
          <p:cNvSpPr>
            <a:spLocks noChangeShapeType="1"/>
          </p:cNvSpPr>
          <p:nvPr/>
        </p:nvSpPr>
        <p:spPr bwMode="auto">
          <a:xfrm flipH="1" flipV="1">
            <a:off x="4896289" y="3979490"/>
            <a:ext cx="192960" cy="66247"/>
          </a:xfrm>
          <a:prstGeom prst="line">
            <a:avLst/>
          </a:prstGeom>
          <a:noFill/>
          <a:ln w="18360">
            <a:solidFill>
              <a:schemeClr val="accent1">
                <a:alpha val="50000"/>
              </a:schemeClr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Text Box 27"/>
          <p:cNvSpPr txBox="1">
            <a:spLocks noChangeArrowheads="1"/>
          </p:cNvSpPr>
          <p:nvPr/>
        </p:nvSpPr>
        <p:spPr bwMode="auto">
          <a:xfrm>
            <a:off x="2599098" y="1156767"/>
            <a:ext cx="1684800" cy="542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GB" sz="2000" dirty="0">
                <a:solidFill>
                  <a:srgbClr val="000000">
                    <a:alpha val="50000"/>
                  </a:srgbClr>
                </a:solidFill>
                <a:ea typeface="DejaVu LGC Sans" charset="0"/>
                <a:cs typeface="DejaVu LGC Sans" charset="0"/>
              </a:rPr>
              <a:t>Astrophysical</a:t>
            </a: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/>
            </a:r>
            <a:b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2000" dirty="0">
                <a:solidFill>
                  <a:srgbClr val="000000">
                    <a:alpha val="50000"/>
                  </a:srgbClr>
                </a:solidFill>
                <a:ea typeface="DejaVu LGC Sans" charset="0"/>
                <a:cs typeface="DejaVu LGC Sans" charset="0"/>
              </a:rPr>
              <a:t>neutrino</a:t>
            </a:r>
          </a:p>
        </p:txBody>
      </p:sp>
      <p:sp>
        <p:nvSpPr>
          <p:cNvPr id="60" name="Text Box 28"/>
          <p:cNvSpPr txBox="1">
            <a:spLocks noChangeArrowheads="1"/>
          </p:cNvSpPr>
          <p:nvPr/>
        </p:nvSpPr>
        <p:spPr bwMode="auto">
          <a:xfrm>
            <a:off x="6499008" y="1009897"/>
            <a:ext cx="1064160" cy="6711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GB" sz="2000" dirty="0">
                <a:solidFill>
                  <a:srgbClr val="000000">
                    <a:alpha val="50000"/>
                  </a:srgbClr>
                </a:solidFill>
                <a:ea typeface="DejaVu LGC Sans" charset="0"/>
                <a:cs typeface="DejaVu LGC Sans" charset="0"/>
              </a:rPr>
              <a:t>Cosmic</a:t>
            </a:r>
          </a:p>
          <a:p>
            <a:pPr algn="ctr">
              <a:tabLst>
                <a:tab pos="656650" algn="l"/>
              </a:tabLst>
            </a:pPr>
            <a:r>
              <a:rPr lang="en-GB" sz="2000" dirty="0">
                <a:solidFill>
                  <a:srgbClr val="000000">
                    <a:alpha val="50000"/>
                  </a:srgbClr>
                </a:solidFill>
                <a:ea typeface="DejaVu LGC Sans" charset="0"/>
                <a:cs typeface="DejaVu LGC Sans" charset="0"/>
              </a:rPr>
              <a:t>Ray</a:t>
            </a:r>
          </a:p>
        </p:txBody>
      </p:sp>
      <p:sp>
        <p:nvSpPr>
          <p:cNvPr id="61" name="Text Box 29"/>
          <p:cNvSpPr txBox="1">
            <a:spLocks noChangeArrowheads="1"/>
          </p:cNvSpPr>
          <p:nvPr/>
        </p:nvSpPr>
        <p:spPr bwMode="auto">
          <a:xfrm>
            <a:off x="6790608" y="2500240"/>
            <a:ext cx="1545120" cy="6495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en-GB" sz="2000" dirty="0">
                <a:solidFill>
                  <a:srgbClr val="000000">
                    <a:alpha val="50000"/>
                  </a:srgbClr>
                </a:solidFill>
                <a:ea typeface="DejaVu LGC Sans" charset="0"/>
                <a:cs typeface="DejaVu LGC Sans" charset="0"/>
              </a:rPr>
              <a:t>Atmospheric</a:t>
            </a:r>
            <a:br>
              <a:rPr lang="en-GB" sz="2000" dirty="0">
                <a:solidFill>
                  <a:srgbClr val="000000">
                    <a:alpha val="50000"/>
                  </a:srgbClr>
                </a:solidFill>
                <a:ea typeface="DejaVu LGC Sans" charset="0"/>
                <a:cs typeface="DejaVu LGC Sans" charset="0"/>
              </a:rPr>
            </a:br>
            <a:r>
              <a:rPr lang="en-GB" sz="2000" dirty="0">
                <a:solidFill>
                  <a:srgbClr val="000000">
                    <a:alpha val="50000"/>
                  </a:srgbClr>
                </a:solidFill>
                <a:ea typeface="DejaVu LGC Sans" charset="0"/>
                <a:cs typeface="DejaVu LGC Sans" charset="0"/>
              </a:rPr>
              <a:t>Neutrino</a:t>
            </a:r>
          </a:p>
        </p:txBody>
      </p:sp>
      <p:sp>
        <p:nvSpPr>
          <p:cNvPr id="62" name="Oval 30"/>
          <p:cNvSpPr>
            <a:spLocks noChangeArrowheads="1"/>
          </p:cNvSpPr>
          <p:nvPr/>
        </p:nvSpPr>
        <p:spPr bwMode="auto">
          <a:xfrm>
            <a:off x="2286937" y="956927"/>
            <a:ext cx="1892160" cy="941859"/>
          </a:xfrm>
          <a:prstGeom prst="ellipse">
            <a:avLst/>
          </a:prstGeom>
          <a:noFill/>
          <a:ln w="18360">
            <a:solidFill>
              <a:schemeClr val="accent1">
                <a:alpha val="50000"/>
              </a:schemeClr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Text Box 31"/>
          <p:cNvSpPr txBox="1">
            <a:spLocks noChangeArrowheads="1"/>
          </p:cNvSpPr>
          <p:nvPr/>
        </p:nvSpPr>
        <p:spPr bwMode="auto">
          <a:xfrm>
            <a:off x="6248767" y="4805448"/>
            <a:ext cx="1064160" cy="6711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GB" sz="2000" dirty="0">
                <a:solidFill>
                  <a:srgbClr val="000000">
                    <a:alpha val="50000"/>
                  </a:srgbClr>
                </a:solidFill>
                <a:ea typeface="DejaVu LGC Sans" charset="0"/>
                <a:cs typeface="DejaVu LGC Sans" charset="0"/>
              </a:rPr>
              <a:t>Cosmic</a:t>
            </a:r>
          </a:p>
          <a:p>
            <a:pPr algn="ctr">
              <a:tabLst>
                <a:tab pos="656650" algn="l"/>
              </a:tabLst>
            </a:pPr>
            <a:r>
              <a:rPr lang="en-GB" sz="2000" dirty="0">
                <a:solidFill>
                  <a:srgbClr val="000000">
                    <a:alpha val="50000"/>
                  </a:srgbClr>
                </a:solidFill>
                <a:ea typeface="DejaVu LGC Sans" charset="0"/>
                <a:cs typeface="DejaVu LGC Sans" charset="0"/>
              </a:rPr>
              <a:t>Ray</a:t>
            </a:r>
          </a:p>
        </p:txBody>
      </p:sp>
      <p:sp>
        <p:nvSpPr>
          <p:cNvPr id="64" name="Text Box 32"/>
          <p:cNvSpPr txBox="1">
            <a:spLocks noChangeArrowheads="1"/>
          </p:cNvSpPr>
          <p:nvPr/>
        </p:nvSpPr>
        <p:spPr bwMode="auto">
          <a:xfrm>
            <a:off x="1505017" y="3149748"/>
            <a:ext cx="1563840" cy="6711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en-GB" sz="2000" dirty="0">
                <a:solidFill>
                  <a:srgbClr val="000000">
                    <a:alpha val="50000"/>
                  </a:srgbClr>
                </a:solidFill>
                <a:ea typeface="DejaVu LGC Sans" charset="0"/>
                <a:cs typeface="DejaVu LGC Sans" charset="0"/>
              </a:rPr>
              <a:t>Atmospheric</a:t>
            </a:r>
          </a:p>
          <a:p>
            <a:pPr>
              <a:tabLst>
                <a:tab pos="656650" algn="l"/>
                <a:tab pos="1313299" algn="l"/>
              </a:tabLst>
            </a:pPr>
            <a:r>
              <a:rPr lang="en-GB" sz="2000" dirty="0" err="1">
                <a:solidFill>
                  <a:srgbClr val="000000">
                    <a:alpha val="50000"/>
                  </a:srgbClr>
                </a:solidFill>
                <a:ea typeface="DejaVu LGC Sans" charset="0"/>
                <a:cs typeface="DejaVu LGC Sans" charset="0"/>
              </a:rPr>
              <a:t>muon</a:t>
            </a:r>
            <a:endParaRPr lang="en-GB" sz="2000" dirty="0">
              <a:solidFill>
                <a:srgbClr val="000000">
                  <a:alpha val="50000"/>
                </a:srgbClr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65" name="Text Box 33"/>
          <p:cNvSpPr txBox="1">
            <a:spLocks noChangeArrowheads="1"/>
          </p:cNvSpPr>
          <p:nvPr/>
        </p:nvSpPr>
        <p:spPr bwMode="auto">
          <a:xfrm>
            <a:off x="4556413" y="1011731"/>
            <a:ext cx="856800" cy="390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GB" sz="2200" b="1" dirty="0">
                <a:solidFill>
                  <a:srgbClr val="000000">
                    <a:alpha val="50000"/>
                  </a:srgb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DejaVu LGC Sans" charset="0"/>
                <a:cs typeface="DejaVu LGC Sans" charset="0"/>
              </a:rPr>
              <a:t>Earth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570407" y="942795"/>
            <a:ext cx="7953410" cy="5021551"/>
          </a:xfrm>
          <a:prstGeom prst="line">
            <a:avLst/>
          </a:prstGeom>
          <a:ln w="2540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625536" y="1351214"/>
            <a:ext cx="7953410" cy="4681675"/>
          </a:xfrm>
          <a:prstGeom prst="line">
            <a:avLst/>
          </a:prstGeom>
          <a:ln w="2540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 rot="20906398">
            <a:off x="253608" y="2489094"/>
            <a:ext cx="212442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Now 4</a:t>
            </a:r>
            <a:r>
              <a:rPr lang="en-US" sz="3600" b="1" dirty="0" smtClean="0">
                <a:latin typeface="Symbol" charset="2"/>
                <a:cs typeface="Symbol" charset="2"/>
              </a:rPr>
              <a:t>p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sr</a:t>
            </a:r>
            <a:endParaRPr lang="en-US" sz="36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detection in water/ice</a:t>
            </a:r>
            <a:endParaRPr lang="en-US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6165" y="1131834"/>
            <a:ext cx="3268863" cy="33006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156238" y="4432476"/>
            <a:ext cx="2360160" cy="2865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9071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829452" algn="l"/>
                <a:tab pos="1658904" algn="l"/>
                <a:tab pos="2488357" algn="l"/>
                <a:tab pos="3317809" algn="l"/>
                <a:tab pos="4147261" algn="l"/>
                <a:tab pos="4976713" algn="l"/>
                <a:tab pos="5806166" algn="l"/>
                <a:tab pos="6635618" algn="l"/>
                <a:tab pos="7465070" algn="l"/>
                <a:tab pos="8294522" algn="l"/>
                <a:tab pos="9123975" algn="l"/>
              </a:tabLst>
            </a:pPr>
            <a:r>
              <a:rPr lang="en-GB" dirty="0" err="1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O(km</a:t>
            </a:r>
            <a:r>
              <a:rPr lang="en-GB" dirty="0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) </a:t>
            </a:r>
            <a:r>
              <a:rPr lang="en-GB" dirty="0" err="1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muon</a:t>
            </a:r>
            <a:r>
              <a:rPr lang="en-GB" dirty="0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 tracks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061680" y="984965"/>
            <a:ext cx="830880" cy="3169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9071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829452" algn="l"/>
                <a:tab pos="1658904" algn="l"/>
                <a:tab pos="2488357" algn="l"/>
                <a:tab pos="3317809" algn="l"/>
                <a:tab pos="4147261" algn="l"/>
                <a:tab pos="4976713" algn="l"/>
                <a:tab pos="5806166" algn="l"/>
                <a:tab pos="6635618" algn="l"/>
                <a:tab pos="7465070" algn="l"/>
                <a:tab pos="8294522" algn="l"/>
                <a:tab pos="9123975" algn="l"/>
              </a:tabLst>
            </a:pPr>
            <a:r>
              <a:rPr lang="en-GB" sz="2000" dirty="0">
                <a:solidFill>
                  <a:srgbClr val="000000"/>
                </a:solidFill>
                <a:ea typeface="Arial" pitchFamily="-65" charset="0"/>
                <a:cs typeface="Arial" pitchFamily="-65" charset="0"/>
              </a:rPr>
              <a:t>Tracks</a:t>
            </a:r>
          </a:p>
        </p:txBody>
      </p:sp>
      <p:sp>
        <p:nvSpPr>
          <p:cNvPr id="5" name="Text Box 43"/>
          <p:cNvSpPr txBox="1">
            <a:spLocks noChangeArrowheads="1"/>
          </p:cNvSpPr>
          <p:nvPr/>
        </p:nvSpPr>
        <p:spPr bwMode="auto">
          <a:xfrm>
            <a:off x="820958" y="4825635"/>
            <a:ext cx="3243042" cy="14508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3392" rIns="81639" bIns="40820">
            <a:prstTxWarp prst="textNoShape">
              <a:avLst/>
            </a:prstTxWarp>
          </a:bodyPr>
          <a:lstStyle/>
          <a:p>
            <a:pPr>
              <a:lnSpc>
                <a:spcPct val="95000"/>
              </a:lnSpc>
              <a:buFont typeface="Wingdings" charset="2"/>
              <a:buChar char="ü"/>
              <a:tabLst>
                <a:tab pos="0" algn="l"/>
                <a:tab pos="829452" algn="l"/>
                <a:tab pos="1658904" algn="l"/>
                <a:tab pos="2488357" algn="l"/>
                <a:tab pos="3317809" algn="l"/>
                <a:tab pos="4147261" algn="l"/>
                <a:tab pos="4976713" algn="l"/>
                <a:tab pos="5806166" algn="l"/>
                <a:tab pos="6635618" algn="l"/>
                <a:tab pos="7465070" algn="l"/>
                <a:tab pos="8294522" algn="l"/>
                <a:tab pos="9123975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Arial" pitchFamily="-65" charset="0"/>
                <a:cs typeface="Arial" pitchFamily="-65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Arial" pitchFamily="-65" charset="0"/>
                <a:cs typeface="Arial"/>
              </a:rPr>
              <a:t>Good angular resolution</a:t>
            </a:r>
            <a:br>
              <a:rPr lang="en-US" sz="2000" dirty="0" smtClean="0">
                <a:solidFill>
                  <a:srgbClr val="000000"/>
                </a:solidFill>
                <a:latin typeface="Arial"/>
                <a:ea typeface="Arial" pitchFamily="-65" charset="0"/>
                <a:cs typeface="Arial"/>
              </a:rPr>
            </a:br>
            <a:r>
              <a:rPr lang="en-US" sz="2000" dirty="0" smtClean="0">
                <a:solidFill>
                  <a:srgbClr val="000000"/>
                </a:solidFill>
                <a:latin typeface="Arial"/>
                <a:ea typeface="Arial" pitchFamily="-65" charset="0"/>
                <a:cs typeface="Arial"/>
              </a:rPr>
              <a:t>    Ice: &lt;1</a:t>
            </a:r>
            <a:r>
              <a:rPr lang="en-US" sz="2000" baseline="30000" dirty="0" smtClean="0">
                <a:solidFill>
                  <a:srgbClr val="000000"/>
                </a:solidFill>
                <a:latin typeface="Arial"/>
                <a:ea typeface="Arial" pitchFamily="-65" charset="0"/>
                <a:cs typeface="Arial"/>
              </a:rPr>
              <a:t>o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Arial" pitchFamily="-65" charset="0"/>
                <a:cs typeface="Arial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Arial"/>
                <a:ea typeface="Arial" pitchFamily="-65" charset="0"/>
                <a:cs typeface="Arial"/>
              </a:rPr>
            </a:br>
            <a:r>
              <a:rPr lang="en-US" sz="2000" dirty="0" smtClean="0">
                <a:solidFill>
                  <a:srgbClr val="000000"/>
                </a:solidFill>
                <a:latin typeface="Arial"/>
                <a:ea typeface="Arial" pitchFamily="-65" charset="0"/>
                <a:cs typeface="Arial"/>
              </a:rPr>
              <a:t>    Sea/Lake:  &lt;0.1</a:t>
            </a:r>
            <a:r>
              <a:rPr lang="en-US" sz="2000" baseline="30000" dirty="0" smtClean="0">
                <a:solidFill>
                  <a:srgbClr val="000000"/>
                </a:solidFill>
                <a:latin typeface="Arial"/>
                <a:ea typeface="Arial" pitchFamily="-65" charset="0"/>
                <a:cs typeface="Arial"/>
              </a:rPr>
              <a:t>o</a:t>
            </a:r>
            <a:endParaRPr lang="en-US" sz="2000" dirty="0" smtClean="0">
              <a:solidFill>
                <a:srgbClr val="000000"/>
              </a:solidFill>
              <a:latin typeface="Arial"/>
              <a:ea typeface="Arial" pitchFamily="-65" charset="0"/>
              <a:cs typeface="Arial"/>
            </a:endParaRPr>
          </a:p>
          <a:p>
            <a:pPr>
              <a:lnSpc>
                <a:spcPct val="95000"/>
              </a:lnSpc>
              <a:buFont typeface="Wingdings" charset="2"/>
              <a:buChar char="ü"/>
              <a:tabLst>
                <a:tab pos="0" algn="l"/>
                <a:tab pos="829452" algn="l"/>
                <a:tab pos="1658904" algn="l"/>
                <a:tab pos="2488357" algn="l"/>
                <a:tab pos="3317809" algn="l"/>
                <a:tab pos="4147261" algn="l"/>
                <a:tab pos="4976713" algn="l"/>
                <a:tab pos="5806166" algn="l"/>
                <a:tab pos="6635618" algn="l"/>
                <a:tab pos="7465070" algn="l"/>
                <a:tab pos="8294522" algn="l"/>
                <a:tab pos="9123975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Arial" pitchFamily="-65" charset="0"/>
                <a:cs typeface="Arial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Symbol" charset="2"/>
                <a:ea typeface="Arial" pitchFamily="-65" charset="0"/>
                <a:cs typeface="Symbol" charset="2"/>
              </a:rPr>
              <a:t>n</a:t>
            </a:r>
            <a:r>
              <a:rPr lang="en-US" sz="2000" baseline="-25000" dirty="0" smtClean="0">
                <a:solidFill>
                  <a:srgbClr val="000000"/>
                </a:solidFill>
                <a:latin typeface="Symbol" charset="2"/>
                <a:ea typeface="Arial" pitchFamily="-65" charset="0"/>
                <a:cs typeface="Symbol" charset="2"/>
              </a:rPr>
              <a:t>m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Arial" pitchFamily="-65" charset="0"/>
                <a:cs typeface="Arial"/>
              </a:rPr>
              <a:t> sensitivity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9587" y="1339242"/>
            <a:ext cx="2685784" cy="31022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249619" y="4432476"/>
            <a:ext cx="2319840" cy="2865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9071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829452" algn="l"/>
                <a:tab pos="1658904" algn="l"/>
                <a:tab pos="2488357" algn="l"/>
                <a:tab pos="3317809" algn="l"/>
                <a:tab pos="4147261" algn="l"/>
                <a:tab pos="4976713" algn="l"/>
                <a:tab pos="5806166" algn="l"/>
                <a:tab pos="6635618" algn="l"/>
                <a:tab pos="7465070" algn="l"/>
                <a:tab pos="8294522" algn="l"/>
                <a:tab pos="9123975" algn="l"/>
              </a:tabLst>
            </a:pPr>
            <a:r>
              <a:rPr lang="en-GB" dirty="0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Light point sources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915655" y="984965"/>
            <a:ext cx="1228320" cy="3169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9071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829452" algn="l"/>
                <a:tab pos="1658904" algn="l"/>
                <a:tab pos="2488357" algn="l"/>
                <a:tab pos="3317809" algn="l"/>
                <a:tab pos="4147261" algn="l"/>
                <a:tab pos="4976713" algn="l"/>
                <a:tab pos="5806166" algn="l"/>
                <a:tab pos="6635618" algn="l"/>
                <a:tab pos="7465070" algn="l"/>
                <a:tab pos="8294522" algn="l"/>
                <a:tab pos="9123975" algn="l"/>
              </a:tabLst>
            </a:pPr>
            <a:r>
              <a:rPr lang="en-GB" sz="2000" dirty="0">
                <a:solidFill>
                  <a:srgbClr val="000000"/>
                </a:solidFill>
                <a:ea typeface="Arial" pitchFamily="-65" charset="0"/>
                <a:cs typeface="Arial" pitchFamily="-65" charset="0"/>
              </a:rPr>
              <a:t>Cascades</a:t>
            </a:r>
          </a:p>
        </p:txBody>
      </p:sp>
      <p:sp>
        <p:nvSpPr>
          <p:cNvPr id="11" name="Text Box 42"/>
          <p:cNvSpPr txBox="1">
            <a:spLocks noChangeArrowheads="1"/>
          </p:cNvSpPr>
          <p:nvPr/>
        </p:nvSpPr>
        <p:spPr bwMode="auto">
          <a:xfrm>
            <a:off x="5097219" y="4825635"/>
            <a:ext cx="3048000" cy="12615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3392" rIns="81639" bIns="40820">
            <a:prstTxWarp prst="textNoShape">
              <a:avLst/>
            </a:prstTxWarp>
          </a:bodyPr>
          <a:lstStyle/>
          <a:p>
            <a:pPr>
              <a:lnSpc>
                <a:spcPct val="95000"/>
              </a:lnSpc>
              <a:buFont typeface="Wingdings" charset="2"/>
              <a:buChar char="ü"/>
              <a:tabLst>
                <a:tab pos="0" algn="l"/>
                <a:tab pos="829452" algn="l"/>
                <a:tab pos="1658904" algn="l"/>
                <a:tab pos="2488357" algn="l"/>
                <a:tab pos="3317809" algn="l"/>
                <a:tab pos="4147261" algn="l"/>
                <a:tab pos="4976713" algn="l"/>
                <a:tab pos="5806166" algn="l"/>
                <a:tab pos="6635618" algn="l"/>
                <a:tab pos="7465070" algn="l"/>
                <a:tab pos="8294522" algn="l"/>
                <a:tab pos="9123975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Arial" pitchFamily="-65" charset="0"/>
                <a:cs typeface="Arial" pitchFamily="-65" charset="0"/>
              </a:rPr>
              <a:t> Good energy resolution</a:t>
            </a:r>
          </a:p>
          <a:p>
            <a:pPr>
              <a:lnSpc>
                <a:spcPct val="95000"/>
              </a:lnSpc>
              <a:buFont typeface="Wingdings" charset="2"/>
              <a:buChar char="ü"/>
              <a:tabLst>
                <a:tab pos="0" algn="l"/>
                <a:tab pos="829452" algn="l"/>
                <a:tab pos="1658904" algn="l"/>
                <a:tab pos="2488357" algn="l"/>
                <a:tab pos="3317809" algn="l"/>
                <a:tab pos="4147261" algn="l"/>
                <a:tab pos="4976713" algn="l"/>
                <a:tab pos="5806166" algn="l"/>
                <a:tab pos="6635618" algn="l"/>
                <a:tab pos="7465070" algn="l"/>
                <a:tab pos="8294522" algn="l"/>
                <a:tab pos="9123975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Arial" pitchFamily="-65" charset="0"/>
                <a:cs typeface="Arial" pitchFamily="-65" charset="0"/>
              </a:rPr>
              <a:t> Poor/no directionality</a:t>
            </a:r>
          </a:p>
          <a:p>
            <a:pPr>
              <a:lnSpc>
                <a:spcPct val="95000"/>
              </a:lnSpc>
              <a:buFont typeface="Wingdings" charset="2"/>
              <a:buChar char="ü"/>
              <a:tabLst>
                <a:tab pos="0" algn="l"/>
                <a:tab pos="829452" algn="l"/>
                <a:tab pos="1658904" algn="l"/>
                <a:tab pos="2488357" algn="l"/>
                <a:tab pos="3317809" algn="l"/>
                <a:tab pos="4147261" algn="l"/>
                <a:tab pos="4976713" algn="l"/>
                <a:tab pos="5806166" algn="l"/>
                <a:tab pos="6635618" algn="l"/>
                <a:tab pos="7465070" algn="l"/>
                <a:tab pos="8294522" algn="l"/>
                <a:tab pos="9123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 pitchFamily="-65" charset="0"/>
                <a:cs typeface="Arial" pitchFamily="-65" charset="0"/>
              </a:rPr>
              <a:t> 4</a:t>
            </a:r>
            <a:r>
              <a:rPr lang="en-US" sz="2000" dirty="0">
                <a:solidFill>
                  <a:srgbClr val="000000"/>
                </a:solidFill>
                <a:latin typeface="Symbol" pitchFamily="-65" charset="2"/>
                <a:ea typeface="Arial" pitchFamily="-65" charset="0"/>
                <a:cs typeface="Arial" pitchFamily="-65" charset="0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 pitchFamily="-65" charset="0"/>
                <a:cs typeface="Arial" pitchFamily="-65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Arial" pitchFamily="-65" charset="0"/>
                <a:cs typeface="Arial" pitchFamily="-65" charset="0"/>
              </a:rPr>
              <a:t>sensitivity</a:t>
            </a:r>
          </a:p>
          <a:p>
            <a:pPr>
              <a:lnSpc>
                <a:spcPct val="95000"/>
              </a:lnSpc>
              <a:buFont typeface="Wingdings" charset="2"/>
              <a:buChar char="ü"/>
              <a:tabLst>
                <a:tab pos="0" algn="l"/>
                <a:tab pos="829452" algn="l"/>
                <a:tab pos="1658904" algn="l"/>
                <a:tab pos="2488357" algn="l"/>
                <a:tab pos="3317809" algn="l"/>
                <a:tab pos="4147261" algn="l"/>
                <a:tab pos="4976713" algn="l"/>
                <a:tab pos="5806166" algn="l"/>
                <a:tab pos="6635618" algn="l"/>
                <a:tab pos="7465070" algn="l"/>
                <a:tab pos="8294522" algn="l"/>
                <a:tab pos="9123975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Arial" pitchFamily="-65" charset="0"/>
                <a:cs typeface="Arial" pitchFamily="-65" charset="0"/>
              </a:rPr>
              <a:t> All flavor sensitivity</a:t>
            </a:r>
            <a:endParaRPr lang="en-US" sz="2000" dirty="0">
              <a:solidFill>
                <a:srgbClr val="000000"/>
              </a:solidFill>
              <a:latin typeface="Arial"/>
              <a:ea typeface="Arial" pitchFamily="-65" charset="0"/>
              <a:cs typeface="Arial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bit of history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9918"/>
            <a:ext cx="9144000" cy="47892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4280" y="3716489"/>
            <a:ext cx="21524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Dumand</a:t>
            </a:r>
            <a: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(1970s – 1990s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cxnSp>
        <p:nvCxnSpPr>
          <p:cNvPr id="6" name="Straight Arrow Connector 5"/>
          <p:cNvCxnSpPr/>
          <p:nvPr/>
        </p:nvCxnSpPr>
        <p:spPr>
          <a:xfrm rot="16200000" flipV="1">
            <a:off x="617861" y="2828193"/>
            <a:ext cx="1027244" cy="7493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82886" y="1058035"/>
            <a:ext cx="1757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Antares</a:t>
            </a:r>
            <a: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(’06 – today)</a:t>
            </a:r>
            <a:endParaRPr lang="en-US" sz="2400" dirty="0"/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>
            <a:off x="4240549" y="1473534"/>
            <a:ext cx="418493" cy="5102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33415" y="3627881"/>
            <a:ext cx="17576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AMANDA</a:t>
            </a:r>
            <a:b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(‘94 – ‘08)</a:t>
            </a:r>
            <a:b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4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IceCube</a:t>
            </a:r>
            <a:endParaRPr lang="en-US" sz="2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(’05 – today) </a:t>
            </a:r>
            <a:endParaRPr lang="en-US" sz="2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13" name="Straight Arrow Connector 12"/>
          <p:cNvCxnSpPr>
            <a:stCxn id="10" idx="1"/>
          </p:cNvCxnSpPr>
          <p:nvPr/>
        </p:nvCxnSpPr>
        <p:spPr>
          <a:xfrm rot="10800000" flipV="1">
            <a:off x="4526153" y="4412711"/>
            <a:ext cx="807263" cy="9203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465079" y="2652921"/>
            <a:ext cx="11948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Km3Net</a:t>
            </a:r>
            <a:b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(future)</a:t>
            </a:r>
            <a:endParaRPr lang="en-US" sz="24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092040" y="2042838"/>
            <a:ext cx="729428" cy="6248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39306" y="2352627"/>
            <a:ext cx="16880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Baikal</a:t>
            </a:r>
            <a:b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(‘92 </a:t>
            </a:r>
            <a: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–today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cxnSp>
        <p:nvCxnSpPr>
          <p:cNvPr id="22" name="Straight Arrow Connector 21"/>
          <p:cNvCxnSpPr/>
          <p:nvPr/>
        </p:nvCxnSpPr>
        <p:spPr>
          <a:xfrm rot="10800000">
            <a:off x="6833999" y="1710568"/>
            <a:ext cx="749348" cy="6420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33416" y="1058035"/>
            <a:ext cx="102308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Nestor</a:t>
            </a:r>
            <a:b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NEMO</a:t>
            </a:r>
            <a:b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(test)</a:t>
            </a:r>
            <a:endParaRPr lang="en-US" sz="2400" dirty="0"/>
          </a:p>
        </p:txBody>
      </p:sp>
      <p:cxnSp>
        <p:nvCxnSpPr>
          <p:cNvPr id="28" name="Straight Arrow Connector 27"/>
          <p:cNvCxnSpPr/>
          <p:nvPr/>
        </p:nvCxnSpPr>
        <p:spPr>
          <a:xfrm rot="5400000">
            <a:off x="4951296" y="1754045"/>
            <a:ext cx="425599" cy="3386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96169" y="5948688"/>
            <a:ext cx="6878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Neutrinos &amp; Dark Matter session: </a:t>
            </a:r>
            <a:r>
              <a:rPr lang="en-US" sz="1600" dirty="0" err="1" smtClean="0"/>
              <a:t>IceCube</a:t>
            </a:r>
            <a:r>
              <a:rPr lang="en-US" sz="1600" dirty="0" smtClean="0"/>
              <a:t>, </a:t>
            </a:r>
            <a:r>
              <a:rPr lang="en-US" sz="1600" dirty="0" err="1" smtClean="0"/>
              <a:t>Antares</a:t>
            </a:r>
            <a:r>
              <a:rPr lang="en-US" sz="1600" dirty="0" smtClean="0"/>
              <a:t> &amp; Pierre Auger presentations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445250"/>
            <a:ext cx="9144000" cy="412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92" y="-2214"/>
            <a:ext cx="8371417" cy="68602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80292" y="1498237"/>
            <a:ext cx="3577417" cy="8704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565603" y="642101"/>
            <a:ext cx="185520" cy="18549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96439" y="567686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81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5496439" y="1155783"/>
            <a:ext cx="366657" cy="17122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79977" y="1070169"/>
            <a:ext cx="457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324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8548195" y="6050022"/>
            <a:ext cx="595805" cy="57075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050022"/>
            <a:ext cx="595805" cy="57075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54" y="756252"/>
            <a:ext cx="4430622" cy="5532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IceCube’s DeepCore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31364" y="2179651"/>
            <a:ext cx="4569411" cy="277166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Superb </a:t>
            </a:r>
            <a:r>
              <a:rPr lang="en-US" sz="2400" dirty="0" err="1" smtClean="0"/>
              <a:t>muon</a:t>
            </a:r>
            <a:r>
              <a:rPr lang="en-US" sz="2400" dirty="0" smtClean="0"/>
              <a:t> veto</a:t>
            </a:r>
          </a:p>
          <a:p>
            <a:r>
              <a:rPr lang="en-US" sz="2400" dirty="0" smtClean="0"/>
              <a:t>10 – 300 </a:t>
            </a:r>
            <a:r>
              <a:rPr lang="en-US" sz="2400" dirty="0" err="1" smtClean="0"/>
              <a:t>GeV</a:t>
            </a:r>
            <a:r>
              <a:rPr lang="en-US" sz="2400" dirty="0" smtClean="0"/>
              <a:t> over </a:t>
            </a:r>
            <a:r>
              <a:rPr lang="en-US" sz="2400" dirty="0" smtClean="0"/>
              <a:t>4 </a:t>
            </a:r>
            <a:r>
              <a:rPr lang="en-US" sz="2400" dirty="0" err="1" smtClean="0">
                <a:latin typeface="Symbol" charset="2"/>
                <a:cs typeface="Symbol" charset="2"/>
              </a:rPr>
              <a:t>p</a:t>
            </a:r>
            <a:r>
              <a:rPr lang="en-US" sz="2400" dirty="0" smtClean="0"/>
              <a:t> </a:t>
            </a:r>
            <a:r>
              <a:rPr lang="en-US" sz="2400" dirty="0" err="1" smtClean="0"/>
              <a:t>sr</a:t>
            </a: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Search for DM</a:t>
            </a:r>
          </a:p>
          <a:p>
            <a:r>
              <a:rPr lang="en-US" sz="2400" dirty="0" smtClean="0"/>
              <a:t>Neutrino Oscillations</a:t>
            </a:r>
          </a:p>
          <a:p>
            <a:r>
              <a:rPr lang="en-US" sz="2400" dirty="0" smtClean="0"/>
              <a:t>Choked </a:t>
            </a:r>
            <a:r>
              <a:rPr lang="en-US" sz="2400" dirty="0" err="1" smtClean="0"/>
              <a:t>GRBs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1023</Words>
  <Application>Microsoft Macintosh PowerPoint</Application>
  <PresentationFormat>On-screen Show (4:3)</PresentationFormat>
  <Paragraphs>218</Paragraphs>
  <Slides>27</Slides>
  <Notes>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High-Energy Astrophysics with Neutrino Telescopes</vt:lpstr>
      <vt:lpstr>Neutrinos as astronomical messengers</vt:lpstr>
      <vt:lpstr>The origin of cosmic rays</vt:lpstr>
      <vt:lpstr>High-energy neutrino detection: traditional way</vt:lpstr>
      <vt:lpstr>High-energy neutrino detection: traditional way</vt:lpstr>
      <vt:lpstr>Neutrino detection in water/ice</vt:lpstr>
      <vt:lpstr>A bit of history</vt:lpstr>
      <vt:lpstr>Slide 8</vt:lpstr>
      <vt:lpstr>IceCube’s DeepCore</vt:lpstr>
      <vt:lpstr>IceCube Performance</vt:lpstr>
      <vt:lpstr>Moon Shadow</vt:lpstr>
      <vt:lpstr>Atmospheric Neutrinos</vt:lpstr>
      <vt:lpstr>Diffuse nm flux limits</vt:lpstr>
      <vt:lpstr>Time Integrated Point Source Search</vt:lpstr>
      <vt:lpstr>Time Integrated Point Sources</vt:lpstr>
      <vt:lpstr>Antares and Km3Net: Mediterranean detectors</vt:lpstr>
      <vt:lpstr>Are GRBs sources of UHE C.R.?</vt:lpstr>
      <vt:lpstr>Gamma Ray Bursts</vt:lpstr>
      <vt:lpstr>Model Dependent IC-40 / IC-59 result</vt:lpstr>
      <vt:lpstr>Model Independent IC40 / IC59</vt:lpstr>
      <vt:lpstr>DeepCore and Choked GRBs</vt:lpstr>
      <vt:lpstr>South Pole future for Neutrino Astrophysics</vt:lpstr>
      <vt:lpstr>KM3Net</vt:lpstr>
      <vt:lpstr>Conclusions</vt:lpstr>
      <vt:lpstr>The IceCube Collaboration</vt:lpstr>
      <vt:lpstr>Backup</vt:lpstr>
      <vt:lpstr>Slide 27</vt:lpstr>
    </vt:vector>
  </TitlesOfParts>
  <Company>Georgia Institute of Technology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TeVPA </dc:title>
  <dc:creator>Ignacio Taboada</dc:creator>
  <cp:lastModifiedBy>Ignacio Taboada</cp:lastModifiedBy>
  <cp:revision>20</cp:revision>
  <dcterms:created xsi:type="dcterms:W3CDTF">2011-07-27T13:30:09Z</dcterms:created>
  <dcterms:modified xsi:type="dcterms:W3CDTF">2011-07-27T15:48:39Z</dcterms:modified>
</cp:coreProperties>
</file>