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  <p:sldMasterId id="2147483708" r:id="rId2"/>
  </p:sldMasterIdLst>
  <p:notesMasterIdLst>
    <p:notesMasterId r:id="rId27"/>
  </p:notesMasterIdLst>
  <p:sldIdLst>
    <p:sldId id="256" r:id="rId3"/>
    <p:sldId id="454" r:id="rId4"/>
    <p:sldId id="462" r:id="rId5"/>
    <p:sldId id="478" r:id="rId6"/>
    <p:sldId id="486" r:id="rId7"/>
    <p:sldId id="465" r:id="rId8"/>
    <p:sldId id="480" r:id="rId9"/>
    <p:sldId id="458" r:id="rId10"/>
    <p:sldId id="459" r:id="rId11"/>
    <p:sldId id="525" r:id="rId12"/>
    <p:sldId id="471" r:id="rId13"/>
    <p:sldId id="553" r:id="rId14"/>
    <p:sldId id="474" r:id="rId15"/>
    <p:sldId id="504" r:id="rId16"/>
    <p:sldId id="475" r:id="rId17"/>
    <p:sldId id="439" r:id="rId18"/>
    <p:sldId id="484" r:id="rId19"/>
    <p:sldId id="559" r:id="rId20"/>
    <p:sldId id="526" r:id="rId21"/>
    <p:sldId id="527" r:id="rId22"/>
    <p:sldId id="558" r:id="rId23"/>
    <p:sldId id="557" r:id="rId24"/>
    <p:sldId id="532" r:id="rId25"/>
    <p:sldId id="554" r:id="rId26"/>
  </p:sldIdLst>
  <p:sldSz cx="9144000" cy="6858000" type="screen4x3"/>
  <p:notesSz cx="7315200" cy="9601200"/>
  <p:defaultTextStyle>
    <a:defPPr>
      <a:defRPr lang="en-GB"/>
    </a:defPPr>
    <a:lvl1pPr algn="l" defTabSz="457200" rtl="0" eaLnBrk="0" fontAlgn="base" hangingPunct="0">
      <a:lnSpc>
        <a:spcPct val="81000"/>
      </a:lnSpc>
      <a:spcBef>
        <a:spcPct val="0"/>
      </a:spcBef>
      <a:spcAft>
        <a:spcPct val="0"/>
      </a:spcAft>
      <a:buClr>
        <a:srgbClr val="4D4D4D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57200" rtl="0" eaLnBrk="0" fontAlgn="base" hangingPunct="0">
      <a:lnSpc>
        <a:spcPct val="81000"/>
      </a:lnSpc>
      <a:spcBef>
        <a:spcPct val="0"/>
      </a:spcBef>
      <a:spcAft>
        <a:spcPct val="0"/>
      </a:spcAft>
      <a:buClr>
        <a:srgbClr val="4D4D4D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57200" rtl="0" eaLnBrk="0" fontAlgn="base" hangingPunct="0">
      <a:lnSpc>
        <a:spcPct val="81000"/>
      </a:lnSpc>
      <a:spcBef>
        <a:spcPct val="0"/>
      </a:spcBef>
      <a:spcAft>
        <a:spcPct val="0"/>
      </a:spcAft>
      <a:buClr>
        <a:srgbClr val="4D4D4D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57200" rtl="0" eaLnBrk="0" fontAlgn="base" hangingPunct="0">
      <a:lnSpc>
        <a:spcPct val="81000"/>
      </a:lnSpc>
      <a:spcBef>
        <a:spcPct val="0"/>
      </a:spcBef>
      <a:spcAft>
        <a:spcPct val="0"/>
      </a:spcAft>
      <a:buClr>
        <a:srgbClr val="4D4D4D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57200" rtl="0" eaLnBrk="0" fontAlgn="base" hangingPunct="0">
      <a:lnSpc>
        <a:spcPct val="81000"/>
      </a:lnSpc>
      <a:spcBef>
        <a:spcPct val="0"/>
      </a:spcBef>
      <a:spcAft>
        <a:spcPct val="0"/>
      </a:spcAft>
      <a:buClr>
        <a:srgbClr val="4D4D4D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29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67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792662" cy="35941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7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59300"/>
            <a:ext cx="5846762" cy="431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143375" y="9120188"/>
            <a:ext cx="3165475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rgbClr val="000000"/>
                </a:solidFill>
                <a:ea typeface="DejaVu LGC Sans" charset="0"/>
                <a:cs typeface="DejaVu LGC Sans" charset="0"/>
              </a:defRPr>
            </a:lvl1pPr>
          </a:lstStyle>
          <a:p>
            <a:pPr>
              <a:defRPr/>
            </a:pPr>
            <a:fld id="{6328CDC2-0446-41F3-8D1E-0E21F8968F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28FAF4C-496D-4946-AB16-DD1F33BCA5F0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258888" y="720725"/>
            <a:ext cx="479742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8350" cy="43180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28FAF4C-496D-4946-AB16-DD1F33BCA5F0}" type="slidenum">
              <a:rPr lang="en-GB" smtClean="0"/>
              <a:pPr/>
              <a:t>2</a:t>
            </a:fld>
            <a:endParaRPr lang="en-GB" dirty="0" smtClean="0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258888" y="720725"/>
            <a:ext cx="479742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8350" cy="43180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28FAF4C-496D-4946-AB16-DD1F33BCA5F0}" type="slidenum">
              <a:rPr lang="en-GB" smtClean="0"/>
              <a:pPr/>
              <a:t>6</a:t>
            </a:fld>
            <a:endParaRPr lang="en-GB" dirty="0" smtClean="0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258888" y="720725"/>
            <a:ext cx="479742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8350" cy="43180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28FAF4C-496D-4946-AB16-DD1F33BCA5F0}" type="slidenum">
              <a:rPr lang="en-GB" smtClean="0"/>
              <a:pPr/>
              <a:t>9</a:t>
            </a:fld>
            <a:endParaRPr lang="en-GB" dirty="0" smtClean="0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258888" y="720725"/>
            <a:ext cx="479742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8350" cy="43180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328CDC2-0446-41F3-8D1E-0E21F8968F4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28FAF4C-496D-4946-AB16-DD1F33BCA5F0}" type="slidenum">
              <a:rPr lang="en-GB" smtClean="0"/>
              <a:pPr/>
              <a:t>17</a:t>
            </a:fld>
            <a:endParaRPr lang="en-GB" dirty="0" smtClean="0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258888" y="720725"/>
            <a:ext cx="479742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8350" cy="43180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7327C-B2D5-47FB-97D2-EC561DB6F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E823-4FCF-4E22-9EEC-4030DBDE9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3E075-881E-45CA-8767-DD583EB6F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153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97B85-7153-4DE2-B527-1872D050F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85983-4F6A-4C31-AF07-2424D2255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rgbClr val="FFC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D9A8A-47DF-46E8-861E-44E5CBDC4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9" y="1676403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4" y="1676403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F9ABD-9FC0-461D-A38F-2E53711CD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A9A2A-22B4-4B0E-9267-9F1B243EC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A0F51-FD83-4F06-A0ED-6B5CABA52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81033-9BC4-4F42-96B7-5B394C304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FB3C0-10C6-48D0-82BF-B3DCD62C3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6B1B2-657E-47C9-8FAA-2C5B128EA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45B66-D7CC-49AF-B396-BCA7CEEC7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AFDE-6FFF-492B-8F96-0C6855F0F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91" y="228603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9" y="228603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8E0F7-0769-4AF8-A141-F5B93933C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9" y="1676403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4" y="1676403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90F3A-218E-45FE-B0FC-28397F7F4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2BEB9-081A-483D-A831-B3881E3EB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AE141-C509-43DB-9C21-D8E2A2122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A05D0-3FA1-481A-86E1-AAD705E68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7171F-EA15-4700-8C89-6172C7764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33B41-862F-4D70-B7F0-2FD874399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CA092-5280-4D34-8AF2-463DAAFC1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4B333-4CA4-4263-9E55-C72F96295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ACD63-5CBE-4569-97B6-57D6F5EAE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4C940-643F-487F-9900-47C2B91F8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47157-287E-4F5B-B4FB-963B979D7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CF089-DE07-444C-BA69-C47117AA4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611440-ABAD-4846-A134-09884046A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2051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4D4D4D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0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4D4D4D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0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4D4D4D"/>
                  </a:outerShdw>
                </a:effectLst>
              </a:defRPr>
            </a:lvl1pPr>
          </a:lstStyle>
          <a:p>
            <a:pPr>
              <a:defRPr/>
            </a:pPr>
            <a:fld id="{C096CE63-834A-4537-9B3F-6F443D5DA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DeepcoreAnimation_LAN_Intranet_H_264_.mov.html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hyperlink" Target="eventAnimation_black_small.mov.html" TargetMode="External"/><Relationship Id="rId4" Type="http://schemas.openxmlformats.org/officeDocument/2006/relationships/hyperlink" Target="mio-ehe-run-110890-id-19718500.m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w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March 02, 2011</a:t>
            </a:r>
            <a:endParaRPr lang="en-US" dirty="0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lnSpc>
                <a:spcPct val="100000"/>
              </a:lnSpc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AACFD04C-AA04-4B89-8C29-211B72F22F26}" type="slidenum">
              <a: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LGC Sans" charset="0"/>
                <a:cs typeface="DejaVu LGC Sans" charset="0"/>
              </a:rPr>
              <a:pPr algn="r" eaLnBrk="1" hangingPunct="1">
                <a:lnSpc>
                  <a:spcPct val="100000"/>
                </a:lnSpc>
                <a:buClr>
                  <a:srgbClr val="FFFFFF"/>
                </a:buCl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</a:t>
            </a:fld>
            <a:endParaRPr lang="en-GB" sz="1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DejaVu LGC Sans" charset="0"/>
              <a:cs typeface="DejaVu LGC San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81033-9BC4-4F42-96B7-5B394C30488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3" y="3886200"/>
            <a:ext cx="3518912" cy="989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2">
                    <a:lumMod val="90000"/>
                  </a:schemeClr>
                </a:solidFill>
              </a:rPr>
              <a:t>Shahid</a:t>
            </a:r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90000"/>
                  </a:schemeClr>
                </a:solidFill>
              </a:rPr>
              <a:t>Hussain</a:t>
            </a:r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for the ICECUBE collaboration</a:t>
            </a:r>
          </a:p>
          <a:p>
            <a:pPr algn="ctr"/>
            <a:endParaRPr lang="en-US" b="1" dirty="0" smtClean="0">
              <a:solidFill>
                <a:schemeClr val="tx2">
                  <a:lumMod val="90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University of Delaware, USA 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8" name="Picture 7" descr="4-IceCube_cmyk-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0"/>
            <a:ext cx="838198" cy="87629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0"/>
            <a:ext cx="8382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85800" y="914400"/>
            <a:ext cx="77645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lnSpc>
                <a:spcPct val="100000"/>
              </a:lnSpc>
              <a:buClr>
                <a:srgbClr val="B7E7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Cosmic ray physics</a:t>
            </a:r>
          </a:p>
          <a:p>
            <a:pPr algn="ctr" eaLnBrk="1" hangingPunct="1">
              <a:lnSpc>
                <a:spcPct val="100000"/>
              </a:lnSpc>
              <a:buClr>
                <a:srgbClr val="B7E7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With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icecube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534400" cy="639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2286000" cy="476250"/>
          </a:xfrm>
        </p:spPr>
        <p:txBody>
          <a:bodyPr/>
          <a:lstStyle/>
          <a:p>
            <a:pPr>
              <a:defRPr/>
            </a:pPr>
            <a:fld id="{1E285983-4F6A-4C31-AF07-2424D22557A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6324600"/>
            <a:ext cx="881460" cy="316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Tilo</a:t>
            </a:r>
            <a:r>
              <a:rPr lang="en-US" dirty="0" smtClean="0"/>
              <a:t> W.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8534400" y="6324600"/>
            <a:ext cx="228600" cy="22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4191000"/>
            <a:ext cx="685800" cy="26686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250ns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943600" y="1295400"/>
            <a:ext cx="2514600" cy="3352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87D3-E464-404A-A0DB-9BB66C28BA62}" type="slidenum">
              <a:rPr lang="en-US"/>
              <a:pPr/>
              <a:t>11</a:t>
            </a:fld>
            <a:endParaRPr lang="en-US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539163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570887" y="152400"/>
            <a:ext cx="5945858" cy="4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Event example: June 2010 data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85983-4F6A-4C31-AF07-2424D22557A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7" name="Group 147"/>
          <p:cNvGraphicFramePr>
            <a:graphicFrameLocks noGrp="1"/>
          </p:cNvGraphicFramePr>
          <p:nvPr/>
        </p:nvGraphicFramePr>
        <p:xfrm>
          <a:off x="304800" y="2743200"/>
          <a:ext cx="3429000" cy="1457611"/>
        </p:xfrm>
        <a:graphic>
          <a:graphicData uri="http://schemas.openxmlformats.org/drawingml/2006/table">
            <a:tbl>
              <a:tblPr/>
              <a:tblGrid>
                <a:gridCol w="1447800"/>
                <a:gridCol w="19812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Myriad Pro" pitchFamily="34" charset="0"/>
                          <a:sym typeface="Symbol" pitchFamily="18" charset="2"/>
                        </a:rPr>
                        <a:t>direction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Myriad Pro" pitchFamily="34" charset="0"/>
                          <a:sym typeface="Symbol" pitchFamily="18" charset="2"/>
                        </a:rPr>
                        <a:t>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Myriad Pro" pitchFamily="34" charset="0"/>
                        </a:rPr>
                        <a:t>1.5°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Myriad Pro" pitchFamily="34" charset="0"/>
                          <a:sym typeface="Symbol" pitchFamily="18" charset="2"/>
                        </a:rPr>
                        <a:t>core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Myriad Pro" pitchFamily="34" charset="0"/>
                          <a:sym typeface="Symbol" pitchFamily="18" charset="2"/>
                        </a:rPr>
                        <a:t>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Myriad Pro" pitchFamily="34" charset="0"/>
                        </a:rPr>
                        <a:t> 9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Myriad Pro" pitchFamily="34" charset="0"/>
                          <a:sym typeface="Symbol" pitchFamily="18" charset="2"/>
                        </a:rPr>
                        <a:t>energy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Myriad Pro" pitchFamily="34" charset="0"/>
                          <a:sym typeface="Symbol" pitchFamily="18" charset="2"/>
                        </a:rPr>
                        <a:t>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Myriad Pro" pitchFamily="34" charset="0"/>
                        </a:rPr>
                        <a:t> 0.06 (in log</a:t>
                      </a:r>
                      <a:r>
                        <a:rPr kumimoji="0" lang="de-DE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Myriad Pro" pitchFamily="34" charset="0"/>
                        </a:rPr>
                        <a:t>10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Myriad Pro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81600" y="3124200"/>
            <a:ext cx="986167" cy="241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Fabian et al</a:t>
            </a:r>
            <a:endParaRPr lang="en-US" sz="120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3581400" cy="990600"/>
          </a:xfrm>
        </p:spPr>
        <p:txBody>
          <a:bodyPr/>
          <a:lstStyle/>
          <a:p>
            <a:r>
              <a:rPr lang="en-US" sz="2400" dirty="0" err="1" smtClean="0"/>
              <a:t>IceTop</a:t>
            </a:r>
            <a:r>
              <a:rPr lang="en-US" sz="2400" dirty="0" smtClean="0"/>
              <a:t>-only (26 stations) analysis example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362200"/>
            <a:ext cx="3194144" cy="316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Effective area and resolution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2" name="Picture 2" descr="C:\Users\work\Desktop\r2011\ncptalk\specFabian\allparticle_lnE-prelim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1" y="3382365"/>
            <a:ext cx="5105400" cy="3475635"/>
          </a:xfrm>
          <a:prstGeom prst="rect">
            <a:avLst/>
          </a:prstGeom>
          <a:noFill/>
        </p:spPr>
      </p:pic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6361" y="0"/>
            <a:ext cx="511764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533E-D6A2-43BD-8BE2-8B3421FE600E}" type="slidenum">
              <a:rPr lang="en-US"/>
              <a:pPr/>
              <a:t>13</a:t>
            </a:fld>
            <a:endParaRPr lang="en-US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8089900" cy="56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152400"/>
            <a:ext cx="82296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Example of an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InIce</a:t>
            </a:r>
            <a:r>
              <a:rPr lang="en-US" sz="2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-o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nly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analysis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10588" cy="685800"/>
          </a:xfrm>
        </p:spPr>
        <p:txBody>
          <a:bodyPr/>
          <a:lstStyle/>
          <a:p>
            <a:r>
              <a:rPr lang="en-US" sz="2000" dirty="0" smtClean="0"/>
              <a:t>Several analyses underway:</a:t>
            </a:r>
            <a:br>
              <a:rPr lang="en-US" sz="2000" dirty="0" smtClean="0"/>
            </a:br>
            <a:r>
              <a:rPr lang="en-US" sz="2000" dirty="0" smtClean="0"/>
              <a:t>Combine surface and </a:t>
            </a:r>
            <a:r>
              <a:rPr lang="en-US" sz="2000" dirty="0" err="1" smtClean="0"/>
              <a:t>InIce</a:t>
            </a:r>
            <a:r>
              <a:rPr lang="en-US" sz="2000" dirty="0" smtClean="0"/>
              <a:t> information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85983-4F6A-4C31-AF07-2424D22557A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95400"/>
            <a:ext cx="418864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52400" y="6172200"/>
            <a:ext cx="4694946" cy="44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Simulations: correlation between surface and </a:t>
            </a:r>
            <a:r>
              <a:rPr lang="en-US" sz="1400" b="1" dirty="0" err="1" smtClean="0">
                <a:solidFill>
                  <a:srgbClr val="FFFF00"/>
                </a:solidFill>
              </a:rPr>
              <a:t>InIce</a:t>
            </a:r>
            <a:r>
              <a:rPr lang="en-US" sz="1400" b="1" dirty="0" smtClean="0">
                <a:solidFill>
                  <a:srgbClr val="FFFF00"/>
                </a:solidFill>
              </a:rPr>
              <a:t> energy deposition; sensitivity to composition.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762000"/>
            <a:ext cx="3813175" cy="2057400"/>
          </a:xfrm>
        </p:spPr>
        <p:txBody>
          <a:bodyPr/>
          <a:lstStyle/>
          <a:p>
            <a:r>
              <a:rPr lang="en-US" sz="1600" dirty="0" smtClean="0"/>
              <a:t>Composition analysis</a:t>
            </a:r>
          </a:p>
          <a:p>
            <a:r>
              <a:rPr lang="en-US" sz="1600" dirty="0" smtClean="0"/>
              <a:t>Analyze small showers for comparison with direct measurements</a:t>
            </a:r>
          </a:p>
          <a:p>
            <a:r>
              <a:rPr lang="en-US" sz="1600" dirty="0" smtClean="0"/>
              <a:t>Search for </a:t>
            </a:r>
            <a:r>
              <a:rPr lang="en-US" sz="1600" dirty="0" err="1" smtClean="0"/>
              <a:t>PeV</a:t>
            </a:r>
            <a:r>
              <a:rPr lang="en-US" sz="1600" dirty="0" smtClean="0"/>
              <a:t> gamma rays</a:t>
            </a:r>
          </a:p>
          <a:p>
            <a:r>
              <a:rPr lang="en-US" sz="1600" dirty="0" smtClean="0"/>
              <a:t>Search for </a:t>
            </a:r>
            <a:r>
              <a:rPr lang="en-US" sz="1600" dirty="0" err="1" smtClean="0"/>
              <a:t>Muons</a:t>
            </a:r>
            <a:r>
              <a:rPr lang="en-US" sz="1600" dirty="0" smtClean="0"/>
              <a:t> with large transverse momentum </a:t>
            </a:r>
          </a:p>
          <a:p>
            <a:pPr>
              <a:buNone/>
            </a:pPr>
            <a:endParaRPr lang="en-US" sz="1600" dirty="0"/>
          </a:p>
        </p:txBody>
      </p:sp>
      <p:pic>
        <p:nvPicPr>
          <p:cNvPr id="9" name="Picture 6" descr="Bundleener_enercorr-P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" y="3048000"/>
            <a:ext cx="4510814" cy="305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819400" y="5791200"/>
            <a:ext cx="864339" cy="316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patrick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-IceCube_cmyk-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838198" cy="8762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940C-EFC4-4C8C-97D7-6A0045E7E789}" type="slidenum">
              <a:rPr lang="en-US"/>
              <a:pPr/>
              <a:t>15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457200"/>
          </a:xfrm>
        </p:spPr>
        <p:txBody>
          <a:bodyPr/>
          <a:lstStyle/>
          <a:p>
            <a:r>
              <a:rPr lang="en-US" sz="3200" dirty="0" smtClean="0"/>
              <a:t>Summary– </a:t>
            </a:r>
            <a:r>
              <a:rPr lang="en-US" sz="1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ICECUBE as a cosmic ray observatory</a:t>
            </a:r>
            <a:endParaRPr lang="en-US" sz="1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4724400"/>
          </a:xfrm>
        </p:spPr>
        <p:txBody>
          <a:bodyPr/>
          <a:lstStyle/>
          <a:p>
            <a:r>
              <a:rPr lang="en-US" sz="2400" dirty="0" smtClean="0"/>
              <a:t>ICECUBE is now fully deployed; data analyses underway</a:t>
            </a:r>
          </a:p>
          <a:p>
            <a:r>
              <a:rPr lang="en-US" sz="2400" dirty="0" smtClean="0"/>
              <a:t>Energy range </a:t>
            </a:r>
            <a:r>
              <a:rPr lang="en-US" sz="2400" smtClean="0"/>
              <a:t>covered ~100 </a:t>
            </a:r>
            <a:r>
              <a:rPr lang="en-US" sz="2400" dirty="0" smtClean="0"/>
              <a:t>TeV-1 </a:t>
            </a:r>
            <a:r>
              <a:rPr lang="en-US" sz="2400" dirty="0" err="1" smtClean="0"/>
              <a:t>EeV</a:t>
            </a:r>
            <a:endParaRPr lang="en-US" sz="2400" dirty="0" smtClean="0"/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Overlap with direct measurements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Main goal is to understand galactic to extra-galactic transition region</a:t>
            </a:r>
            <a:r>
              <a:rPr lang="en-US" sz="2000" dirty="0" smtClean="0"/>
              <a:t>  </a:t>
            </a:r>
            <a:endParaRPr lang="en-US" sz="2000" dirty="0"/>
          </a:p>
          <a:p>
            <a:r>
              <a:rPr lang="en-US" sz="2400" dirty="0" smtClean="0"/>
              <a:t>Energy estimation</a:t>
            </a:r>
          </a:p>
          <a:p>
            <a:pPr lvl="1"/>
            <a:r>
              <a:rPr lang="en-US" sz="2000" dirty="0" err="1" smtClean="0">
                <a:solidFill>
                  <a:srgbClr val="FFFF00"/>
                </a:solidFill>
              </a:rPr>
              <a:t>em</a:t>
            </a:r>
            <a:r>
              <a:rPr lang="en-US" sz="2000" dirty="0" smtClean="0">
                <a:solidFill>
                  <a:srgbClr val="FFFF00"/>
                </a:solidFill>
              </a:rPr>
              <a:t> and mu components with </a:t>
            </a:r>
            <a:r>
              <a:rPr lang="en-US" sz="2000" dirty="0" err="1" smtClean="0">
                <a:solidFill>
                  <a:srgbClr val="FFFF00"/>
                </a:solidFill>
              </a:rPr>
              <a:t>IceTop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1"/>
            <a:r>
              <a:rPr lang="en-US" sz="2000" dirty="0" err="1" smtClean="0">
                <a:solidFill>
                  <a:srgbClr val="FFFF00"/>
                </a:solidFill>
              </a:rPr>
              <a:t>Muon</a:t>
            </a:r>
            <a:r>
              <a:rPr lang="en-US" sz="2000" dirty="0" smtClean="0">
                <a:solidFill>
                  <a:srgbClr val="FFFF00"/>
                </a:solidFill>
              </a:rPr>
              <a:t> component </a:t>
            </a:r>
            <a:r>
              <a:rPr lang="en-US" sz="2000" dirty="0" err="1" smtClean="0">
                <a:solidFill>
                  <a:srgbClr val="FFFF00"/>
                </a:solidFill>
              </a:rPr>
              <a:t>InIce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400" dirty="0" smtClean="0"/>
              <a:t>Direction measurement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both </a:t>
            </a:r>
            <a:r>
              <a:rPr lang="en-US" sz="2000" dirty="0" err="1" smtClean="0">
                <a:solidFill>
                  <a:srgbClr val="FFFF00"/>
                </a:solidFill>
              </a:rPr>
              <a:t>IceTop</a:t>
            </a:r>
            <a:r>
              <a:rPr lang="en-US" sz="2000" dirty="0" smtClean="0">
                <a:solidFill>
                  <a:srgbClr val="FFFF00"/>
                </a:solidFill>
              </a:rPr>
              <a:t> and </a:t>
            </a:r>
            <a:r>
              <a:rPr lang="en-US" sz="2000" dirty="0" err="1" smtClean="0">
                <a:solidFill>
                  <a:srgbClr val="FFFF00"/>
                </a:solidFill>
              </a:rPr>
              <a:t>InIce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400" dirty="0" smtClean="0"/>
              <a:t>Cosmic ray composition resolution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Combined information from </a:t>
            </a:r>
            <a:r>
              <a:rPr lang="en-US" sz="2000" dirty="0" err="1" smtClean="0">
                <a:solidFill>
                  <a:srgbClr val="FFFF00"/>
                </a:solidFill>
              </a:rPr>
              <a:t>IceTop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InIce</a:t>
            </a:r>
            <a:r>
              <a:rPr lang="en-US" sz="2000" dirty="0" smtClean="0">
                <a:solidFill>
                  <a:srgbClr val="FFFF00"/>
                </a:solidFill>
              </a:rPr>
              <a:t>, and angular distribution of events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0"/>
            <a:ext cx="8382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81033-9BC4-4F42-96B7-5B394C30488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0" y="2743200"/>
            <a:ext cx="8510588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Extra slides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685800" y="1"/>
            <a:ext cx="7772400" cy="990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buClr>
                <a:srgbClr val="B7E7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 smtClean="0">
                <a:solidFill>
                  <a:srgbClr val="B7E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LGC Sans" charset="0"/>
                <a:cs typeface="DejaVu LGC Sans" charset="0"/>
              </a:rPr>
              <a:t>Event reconstruction (</a:t>
            </a:r>
            <a:r>
              <a:rPr lang="en-GB" sz="3200" dirty="0" err="1" smtClean="0">
                <a:solidFill>
                  <a:srgbClr val="B7E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LGC Sans" charset="0"/>
                <a:cs typeface="DejaVu LGC Sans" charset="0"/>
              </a:rPr>
              <a:t>IceTop</a:t>
            </a:r>
            <a:r>
              <a:rPr lang="en-GB" sz="3200" dirty="0" smtClean="0">
                <a:solidFill>
                  <a:srgbClr val="B7E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LGC Sans" charset="0"/>
                <a:cs typeface="DejaVu LGC Sans" charset="0"/>
              </a:rPr>
              <a:t> only):</a:t>
            </a:r>
          </a:p>
          <a:p>
            <a:pPr algn="ctr" eaLnBrk="1" hangingPunct="1">
              <a:lnSpc>
                <a:spcPct val="100000"/>
              </a:lnSpc>
              <a:buClr>
                <a:srgbClr val="B7E7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 smtClean="0">
                <a:solidFill>
                  <a:srgbClr val="B7E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LGC Sans" charset="0"/>
                <a:cs typeface="DejaVu LGC Sans" charset="0"/>
              </a:rPr>
              <a:t>Likelihood function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lnSpc>
                <a:spcPct val="100000"/>
              </a:lnSpc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AACFD04C-AA04-4B89-8C29-211B72F22F26}" type="slidenum">
              <a: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LGC Sans" charset="0"/>
                <a:cs typeface="DejaVu LGC Sans" charset="0"/>
              </a:rPr>
              <a:pPr algn="r" eaLnBrk="1" hangingPunct="1">
                <a:lnSpc>
                  <a:spcPct val="100000"/>
                </a:lnSpc>
                <a:buClr>
                  <a:srgbClr val="FFFFFF"/>
                </a:buCl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17</a:t>
            </a:fld>
            <a:endParaRPr lang="en-GB" sz="1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DejaVu LGC Sans" charset="0"/>
              <a:cs typeface="DejaVu LGC San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81033-9BC4-4F42-96B7-5B394C30488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352800"/>
            <a:ext cx="67540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715000"/>
            <a:ext cx="498828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2819400"/>
            <a:ext cx="3236784" cy="316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Charge  likelihood function: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981200"/>
            <a:ext cx="342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5334000"/>
            <a:ext cx="2912016" cy="316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Time likelihood function: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371600"/>
            <a:ext cx="3082895" cy="316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toprec</a:t>
            </a:r>
            <a:r>
              <a:rPr lang="en-US" b="1" dirty="0" smtClean="0">
                <a:solidFill>
                  <a:srgbClr val="FFFF00"/>
                </a:solidFill>
              </a:rPr>
              <a:t> likelihood function: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4495800"/>
            <a:ext cx="40195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1000" y="4419600"/>
            <a:ext cx="1518364" cy="316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L0 involves: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1066800"/>
            <a:ext cx="2345421" cy="5810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477000" y="838200"/>
            <a:ext cx="2233304" cy="241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Lateral distribution function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3938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2286000" cy="476250"/>
          </a:xfrm>
        </p:spPr>
        <p:txBody>
          <a:bodyPr/>
          <a:lstStyle/>
          <a:p>
            <a:pPr>
              <a:defRPr/>
            </a:pPr>
            <a:fld id="{1E285983-4F6A-4C31-AF07-2424D22557A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9600" y="6324600"/>
            <a:ext cx="881460" cy="316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Tilo</a:t>
            </a:r>
            <a:r>
              <a:rPr lang="en-US" dirty="0" smtClean="0"/>
              <a:t> W.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8534400" y="6324600"/>
            <a:ext cx="228600" cy="22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4191000"/>
            <a:ext cx="152400" cy="3416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2"/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3733799" cy="457200"/>
          </a:xfrm>
        </p:spPr>
        <p:txBody>
          <a:bodyPr/>
          <a:lstStyle/>
          <a:p>
            <a:pPr algn="l" eaLnBrk="1" hangingPunct="1"/>
            <a:r>
              <a:rPr lang="de-DE" sz="1600" dirty="0" smtClean="0"/>
              <a:t>VEM definition and DOM Calibration</a:t>
            </a:r>
          </a:p>
        </p:txBody>
      </p:sp>
      <p:pic>
        <p:nvPicPr>
          <p:cNvPr id="15367" name="Picture 4" descr="dom_graf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14600"/>
            <a:ext cx="3709987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85983-4F6A-4C31-AF07-2424D22557A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7" name="Picture 2" descr="C:\Users\work\Desktop\r2011\ncptalk\ncptalk\store\vemp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14400"/>
            <a:ext cx="3657600" cy="3144253"/>
          </a:xfrm>
          <a:prstGeom prst="rect">
            <a:avLst/>
          </a:prstGeom>
          <a:noFill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038600"/>
            <a:ext cx="3651250" cy="257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1905000" y="2286000"/>
            <a:ext cx="685800" cy="29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DOM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2" name="Picture 5" descr="IMG_2954_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104" y="2640"/>
              <a:ext cx="124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334" y="2855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125 m</a:t>
              </a:r>
            </a:p>
          </p:txBody>
        </p:sp>
      </p:grp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lnSpc>
                <a:spcPct val="100000"/>
              </a:lnSpc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AACFD04C-AA04-4B89-8C29-211B72F22F26}" type="slidenum">
              <a: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LGC Sans" charset="0"/>
                <a:cs typeface="DejaVu LGC Sans" charset="0"/>
              </a:rPr>
              <a:pPr algn="r" eaLnBrk="1" hangingPunct="1">
                <a:lnSpc>
                  <a:spcPct val="100000"/>
                </a:lnSpc>
                <a:buClr>
                  <a:srgbClr val="FFFFFF"/>
                </a:buCl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2</a:t>
            </a:fld>
            <a:endParaRPr lang="en-GB" sz="1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DejaVu LGC Sans" charset="0"/>
              <a:cs typeface="DejaVu LGC Sans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Cosmic rays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ICECUBE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Cosmic ray measurements with ICECUBE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81033-9BC4-4F42-96B7-5B394C30488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457200"/>
          </a:xfrm>
        </p:spPr>
        <p:txBody>
          <a:bodyPr/>
          <a:lstStyle/>
          <a:p>
            <a:r>
              <a:rPr lang="en-US" sz="2000" dirty="0" smtClean="0"/>
              <a:t>DOM launch rates due to air showers</a:t>
            </a:r>
            <a:endParaRPr lang="en-US" sz="2000" dirty="0"/>
          </a:p>
        </p:txBody>
      </p:sp>
      <p:pic>
        <p:nvPicPr>
          <p:cNvPr id="5" name="Content Placeholder 4" descr="ITomtree.omi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524000"/>
            <a:ext cx="6851864" cy="44227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85983-4F6A-4C31-AF07-2424D22557A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905000" y="2209800"/>
            <a:ext cx="6096000" cy="1143000"/>
          </a:xfrm>
          <a:prstGeom prst="rect">
            <a:avLst/>
          </a:prstGeom>
          <a:solidFill>
            <a:schemeClr val="accent1">
              <a:alpha val="2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981200" y="4038600"/>
            <a:ext cx="6019800" cy="1143000"/>
          </a:xfrm>
          <a:prstGeom prst="rect">
            <a:avLst/>
          </a:prstGeom>
          <a:solidFill>
            <a:schemeClr val="accent1">
              <a:alpha val="2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2667000"/>
            <a:ext cx="530915" cy="316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4419600"/>
            <a:ext cx="492443" cy="316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showers– longitudinal profiles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85983-4F6A-4C31-AF07-2424D22557A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65298"/>
            <a:ext cx="4038600" cy="308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6600" y="2514600"/>
            <a:ext cx="2198038" cy="229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Jaime Alvarez-</a:t>
            </a:r>
            <a:r>
              <a:rPr lang="en-US" sz="1100" dirty="0" err="1" smtClean="0"/>
              <a:t>Mu˜niz</a:t>
            </a:r>
            <a:r>
              <a:rPr lang="en-US" sz="1100" dirty="0" smtClean="0"/>
              <a:t> et al 2002</a:t>
            </a:r>
            <a:endParaRPr lang="en-US" sz="11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62686"/>
            <a:ext cx="4983361" cy="312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" y="4419600"/>
            <a:ext cx="835485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Todor</a:t>
            </a:r>
            <a:r>
              <a:rPr lang="en-US" sz="1000" dirty="0" smtClean="0"/>
              <a:t> 2008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A0F51-FD83-4F06-A0ED-6B5CABA5299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286"/>
            <a:ext cx="9144000" cy="590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28800" y="0"/>
            <a:ext cx="6237670" cy="316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Lateral profile of air shower signals measured with </a:t>
            </a:r>
            <a:r>
              <a:rPr lang="en-US" dirty="0" err="1" smtClean="0">
                <a:solidFill>
                  <a:srgbClr val="FFFF00"/>
                </a:solidFill>
              </a:rPr>
              <a:t>IceTop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1143000"/>
            <a:ext cx="2819400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PeV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proton</a:t>
            </a:r>
            <a:r>
              <a:rPr lang="en-US" dirty="0" smtClean="0"/>
              <a:t> simulation</a:t>
            </a:r>
          </a:p>
          <a:p>
            <a:r>
              <a:rPr lang="en-US" dirty="0" smtClean="0"/>
              <a:t>10 </a:t>
            </a:r>
            <a:r>
              <a:rPr lang="en-US" dirty="0" err="1" smtClean="0"/>
              <a:t>PeV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iron </a:t>
            </a:r>
            <a:r>
              <a:rPr lang="en-US" dirty="0" smtClean="0"/>
              <a:t>simulation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85983-4F6A-4C31-AF07-2424D22557A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2182" y="457200"/>
            <a:ext cx="4391818" cy="58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474526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85983-4F6A-4C31-AF07-2424D22557A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667625" cy="57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62400" y="6096000"/>
            <a:ext cx="425822" cy="241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Tilo</a:t>
            </a:r>
            <a:endParaRPr lang="en-US" sz="120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381000"/>
          </a:xfrm>
        </p:spPr>
        <p:txBody>
          <a:bodyPr/>
          <a:lstStyle/>
          <a:p>
            <a:r>
              <a:rPr lang="en-US" sz="2400" dirty="0" err="1" smtClean="0"/>
              <a:t>IceTop</a:t>
            </a:r>
            <a:r>
              <a:rPr lang="en-US" sz="2400" dirty="0" smtClean="0"/>
              <a:t>-only (26 stations) analysis example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57011-3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0"/>
            <a:ext cx="4419600" cy="69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Impact" pitchFamily="34" charset="0"/>
                <a:ea typeface="ＭＳ Ｐゴシック" pitchFamily="1" charset="-128"/>
              </a:rPr>
              <a:t>cosmic rays Produce air showers</a:t>
            </a:r>
            <a:endParaRPr lang="en-US" sz="3600" dirty="0" smtClean="0">
              <a:solidFill>
                <a:srgbClr val="FF0000"/>
              </a:solidFill>
              <a:ea typeface="ＭＳ Ｐゴシック" pitchFamily="1" charset="-128"/>
            </a:endParaRPr>
          </a:p>
          <a:p>
            <a:pPr algn="ctr"/>
            <a:r>
              <a:rPr lang="en-US" sz="1400" dirty="0" smtClean="0">
                <a:solidFill>
                  <a:srgbClr val="FFFF00"/>
                </a:solidFill>
                <a:ea typeface="ＭＳ Ｐゴシック" pitchFamily="1" charset="-128"/>
              </a:rPr>
              <a:t>Radiation from space discovered by 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ea typeface="ＭＳ Ｐゴシック" pitchFamily="1" charset="-128"/>
              </a:rPr>
              <a:t>Victor Hess </a:t>
            </a:r>
            <a:r>
              <a:rPr lang="en-US" sz="1000" dirty="0" smtClean="0">
                <a:solidFill>
                  <a:srgbClr val="FF0000"/>
                </a:solidFill>
                <a:ea typeface="ＭＳ Ｐゴシック" pitchFamily="1" charset="-128"/>
              </a:rPr>
              <a:t>(1912)</a:t>
            </a:r>
            <a:endParaRPr lang="en-US" sz="1000" dirty="0">
              <a:solidFill>
                <a:srgbClr val="FF0000"/>
              </a:solidFill>
              <a:ea typeface="ＭＳ Ｐゴシック" pitchFamily="1" charset="-128"/>
            </a:endParaRPr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228600" y="762000"/>
            <a:ext cx="3886200" cy="1371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4D4D4D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Direct/indirect detection	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4D4D4D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Tx/>
              <a:buFont typeface="Wingdings" charset="2"/>
              <a:buChar char="§"/>
            </a:pPr>
            <a:r>
              <a:rPr lang="en-US" sz="12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4D4D4D"/>
                  </a:outerShdw>
                </a:effectLst>
                <a:latin typeface="+mn-lt"/>
              </a:rPr>
              <a:t>Direction, spectrum, composition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4D4D4D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charset="2"/>
              <a:buChar char="§"/>
              <a:tabLst/>
              <a:defRPr/>
            </a:pPr>
            <a:r>
              <a:rPr lang="en-US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D4D4D"/>
                  </a:outerShdw>
                </a:effectLst>
                <a:latin typeface="+mn-lt"/>
              </a:rPr>
              <a:t>Physics q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4D4D4D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uestions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4D4D4D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4D4D4D"/>
                  </a:outerShdw>
                </a:effectLst>
                <a:uLnTx/>
                <a:uFillTx/>
                <a:latin typeface="+mn-lt"/>
              </a:rPr>
              <a:t>Sources?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4D4D4D"/>
                  </a:outerShdw>
                </a:effectLst>
                <a:uLnTx/>
                <a:uFillTx/>
                <a:latin typeface="+mn-lt"/>
              </a:rPr>
              <a:t>Acceleration mechanism?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4D4D4D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390535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09800" y="2209800"/>
            <a:ext cx="990600" cy="41910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81033-9BC4-4F42-96B7-5B394C30488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4" descr="hilla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39948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451364" y="533400"/>
            <a:ext cx="3121367" cy="765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Hillas</a:t>
            </a:r>
            <a:r>
              <a:rPr lang="en-US" b="1" dirty="0" smtClean="0">
                <a:solidFill>
                  <a:srgbClr val="FFFF00"/>
                </a:solidFill>
              </a:rPr>
              <a:t> plot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Astrophysical objects: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Magnetic field vs. object size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304800" y="0"/>
            <a:ext cx="8510588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Cosmic ray sources?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459777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" y="1143000"/>
            <a:ext cx="3736920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Transparency of the Universe: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Particle energy vs. Object distance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6019800"/>
            <a:ext cx="1270604" cy="316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Gorham</a:t>
            </a:r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343400"/>
            <a:ext cx="2743200" cy="22926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81033-9BC4-4F42-96B7-5B394C30488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7786688" cy="592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304800" y="0"/>
            <a:ext cx="8510588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Air showers-- detection methods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lnSpc>
                <a:spcPct val="100000"/>
              </a:lnSpc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AACFD04C-AA04-4B89-8C29-211B72F22F26}" type="slidenum">
              <a: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LGC Sans" charset="0"/>
                <a:cs typeface="DejaVu LGC Sans" charset="0"/>
              </a:rPr>
              <a:pPr algn="r" eaLnBrk="1" hangingPunct="1">
                <a:lnSpc>
                  <a:spcPct val="100000"/>
                </a:lnSpc>
                <a:buClr>
                  <a:srgbClr val="FFFFFF"/>
                </a:buCl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6</a:t>
            </a:fld>
            <a:endParaRPr lang="en-GB" sz="1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DejaVu LGC Sans" charset="0"/>
              <a:cs typeface="DejaVu LGC Sans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0"/>
            <a:ext cx="8510588" cy="1066800"/>
          </a:xfrm>
        </p:spPr>
        <p:txBody>
          <a:bodyPr/>
          <a:lstStyle/>
          <a:p>
            <a:r>
              <a:rPr lang="en-US" dirty="0" smtClean="0"/>
              <a:t>ICECUBE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1371600"/>
            <a:ext cx="8540750" cy="5181600"/>
          </a:xfrm>
        </p:spPr>
        <p:txBody>
          <a:bodyPr/>
          <a:lstStyle/>
          <a:p>
            <a:r>
              <a:rPr lang="en-US" sz="2800" dirty="0" smtClean="0"/>
              <a:t>Detection principle: optical Cherenkov radiation</a:t>
            </a:r>
          </a:p>
          <a:p>
            <a:r>
              <a:rPr lang="en-US" sz="2800" dirty="0" smtClean="0"/>
              <a:t>Detector medium: South Pole ice</a:t>
            </a:r>
          </a:p>
          <a:p>
            <a:r>
              <a:rPr lang="en-US" sz="2800" dirty="0" smtClean="0"/>
              <a:t>Physics</a:t>
            </a:r>
          </a:p>
          <a:p>
            <a:pPr lvl="1"/>
            <a:r>
              <a:rPr lang="en-US" sz="2000" dirty="0" smtClean="0"/>
              <a:t>Neutrinos: </a:t>
            </a:r>
            <a:r>
              <a:rPr lang="en-US" sz="2000" dirty="0" smtClean="0">
                <a:solidFill>
                  <a:schemeClr val="tx2"/>
                </a:solidFill>
              </a:rPr>
              <a:t>Main discovery target is astrophysical neutrinos 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Cosmic rays (~100 </a:t>
            </a:r>
            <a:r>
              <a:rPr lang="en-US" sz="2000" dirty="0" err="1" smtClean="0">
                <a:solidFill>
                  <a:srgbClr val="FFFF00"/>
                </a:solidFill>
              </a:rPr>
              <a:t>TeV</a:t>
            </a:r>
            <a:r>
              <a:rPr lang="en-US" sz="2000" dirty="0" smtClean="0">
                <a:solidFill>
                  <a:srgbClr val="FFFF00"/>
                </a:solidFill>
              </a:rPr>
              <a:t> to ~1 </a:t>
            </a:r>
            <a:r>
              <a:rPr lang="en-US" sz="2000" dirty="0" err="1" smtClean="0">
                <a:solidFill>
                  <a:srgbClr val="FFFF00"/>
                </a:solidFill>
              </a:rPr>
              <a:t>EeV</a:t>
            </a:r>
            <a:r>
              <a:rPr lang="en-US" sz="2000" dirty="0" smtClean="0">
                <a:solidFill>
                  <a:srgbClr val="FFFF00"/>
                </a:solidFill>
              </a:rPr>
              <a:t>)</a:t>
            </a:r>
          </a:p>
          <a:p>
            <a:pPr lvl="1"/>
            <a:r>
              <a:rPr lang="en-US" sz="2000" dirty="0" smtClean="0"/>
              <a:t>Dark matter (indirect search)</a:t>
            </a:r>
          </a:p>
          <a:p>
            <a:pPr lvl="1"/>
            <a:r>
              <a:rPr lang="en-US" sz="2000" dirty="0" smtClean="0"/>
              <a:t>Monopoles and other exotic particles</a:t>
            </a:r>
          </a:p>
          <a:p>
            <a:pPr lvl="1"/>
            <a:r>
              <a:rPr lang="en-US" sz="2000" dirty="0" smtClean="0"/>
              <a:t>Cross sections (neutrino-nucleon, air showers)</a:t>
            </a:r>
          </a:p>
          <a:p>
            <a:r>
              <a:rPr lang="en-US" dirty="0" smtClean="0"/>
              <a:t>Animations:</a:t>
            </a:r>
          </a:p>
          <a:p>
            <a:pPr lvl="1"/>
            <a:r>
              <a:rPr lang="en-US" sz="1600" dirty="0" smtClean="0">
                <a:hlinkClick r:id="rId3" action="ppaction://hlinkfile"/>
              </a:rPr>
              <a:t>ICECUBE geometry</a:t>
            </a:r>
            <a:r>
              <a:rPr lang="en-US" sz="1600" dirty="0" smtClean="0"/>
              <a:t> 	   </a:t>
            </a:r>
            <a:r>
              <a:rPr lang="en-US" sz="1600" dirty="0" smtClean="0">
                <a:hlinkClick r:id="rId4" action="ppaction://hlinkfile"/>
              </a:rPr>
              <a:t>Downward event</a:t>
            </a:r>
            <a:r>
              <a:rPr lang="en-US" sz="1600" dirty="0" smtClean="0"/>
              <a:t>     </a:t>
            </a:r>
            <a:r>
              <a:rPr lang="en-US" sz="1600" dirty="0" smtClean="0">
                <a:hlinkClick r:id="rId5" action="ppaction://hlinkfile"/>
              </a:rPr>
              <a:t>Upward event</a:t>
            </a:r>
            <a:endParaRPr lang="en-US" sz="16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81033-9BC4-4F42-96B7-5B394C30488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 descr="4-IceCube_cmyk-cop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" y="0"/>
            <a:ext cx="838198" cy="87629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5800" y="0"/>
            <a:ext cx="8382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85983-4F6A-4C31-AF07-2424D22557A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4" descr="collabo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8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153400" y="6324600"/>
            <a:ext cx="685800" cy="228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05800" y="6248400"/>
            <a:ext cx="304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33400" y="6324600"/>
            <a:ext cx="16002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r2011\ncptalk\standardICeCubeMedia\I3ArrayJan2011NoAmand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763000" cy="6858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172200"/>
            <a:ext cx="2286000" cy="476250"/>
          </a:xfrm>
        </p:spPr>
        <p:txBody>
          <a:bodyPr/>
          <a:lstStyle/>
          <a:p>
            <a:pPr>
              <a:defRPr/>
            </a:pPr>
            <a:fld id="{1E285983-4F6A-4C31-AF07-2424D22557A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152400"/>
            <a:ext cx="2223686" cy="3166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ICECUBE: 3D view</a:t>
            </a:r>
            <a:endParaRPr lang="en-US" b="1" dirty="0"/>
          </a:p>
        </p:txBody>
      </p:sp>
      <p:sp>
        <p:nvSpPr>
          <p:cNvPr id="5" name="Espace réservé du contenu 2"/>
          <p:cNvSpPr>
            <a:spLocks/>
          </p:cNvSpPr>
          <p:nvPr/>
        </p:nvSpPr>
        <p:spPr bwMode="auto">
          <a:xfrm>
            <a:off x="5867400" y="5334000"/>
            <a:ext cx="304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defTabSz="457200">
              <a:spcBef>
                <a:spcPct val="20000"/>
              </a:spcBef>
            </a:pPr>
            <a:r>
              <a:rPr lang="fr-FR" sz="1200" b="1" dirty="0" err="1" smtClean="0">
                <a:latin typeface="Lucida Sans" pitchFamily="34" charset="0"/>
              </a:rPr>
              <a:t>Ice</a:t>
            </a:r>
            <a:r>
              <a:rPr lang="fr-FR" sz="1200" b="1" dirty="0" smtClean="0">
                <a:latin typeface="Lucida Sans" pitchFamily="34" charset="0"/>
              </a:rPr>
              <a:t> </a:t>
            </a:r>
            <a:r>
              <a:rPr lang="fr-FR" sz="1200" b="1" dirty="0" err="1" smtClean="0">
                <a:latin typeface="Lucida Sans" pitchFamily="34" charset="0"/>
              </a:rPr>
              <a:t>properties</a:t>
            </a:r>
            <a:r>
              <a:rPr lang="fr-FR" sz="1200" b="1" dirty="0" smtClean="0">
                <a:latin typeface="Lucida Sans" pitchFamily="34" charset="0"/>
              </a:rPr>
              <a:t> </a:t>
            </a:r>
            <a:r>
              <a:rPr lang="fr-FR" sz="1200" b="1" dirty="0" err="1" smtClean="0">
                <a:latin typeface="Lucida Sans" pitchFamily="34" charset="0"/>
              </a:rPr>
              <a:t>measured</a:t>
            </a:r>
            <a:r>
              <a:rPr lang="fr-FR" sz="1200" b="1" dirty="0" smtClean="0">
                <a:latin typeface="Lucida Sans" pitchFamily="34" charset="0"/>
              </a:rPr>
              <a:t> </a:t>
            </a:r>
            <a:r>
              <a:rPr lang="fr-FR" sz="1200" b="1" dirty="0" err="1" smtClean="0">
                <a:latin typeface="Lucida Sans" pitchFamily="34" charset="0"/>
              </a:rPr>
              <a:t>with</a:t>
            </a:r>
            <a:r>
              <a:rPr lang="fr-FR" sz="1200" b="1" dirty="0" smtClean="0">
                <a:latin typeface="Lucida Sans" pitchFamily="34" charset="0"/>
              </a:rPr>
              <a:t> </a:t>
            </a:r>
          </a:p>
          <a:p>
            <a:pPr marL="342900" indent="-342900" algn="l" defTabSz="457200">
              <a:spcBef>
                <a:spcPct val="20000"/>
              </a:spcBef>
            </a:pPr>
            <a:r>
              <a:rPr lang="fr-FR" sz="1200" b="1" dirty="0" smtClean="0">
                <a:latin typeface="Lucida Sans" pitchFamily="34" charset="0"/>
              </a:rPr>
              <a:t>LED </a:t>
            </a:r>
            <a:r>
              <a:rPr lang="fr-FR" sz="1200" b="1" dirty="0">
                <a:latin typeface="Lucida Sans" pitchFamily="34" charset="0"/>
              </a:rPr>
              <a:t>and </a:t>
            </a:r>
            <a:r>
              <a:rPr lang="fr-FR" sz="1200" b="1" dirty="0" smtClean="0">
                <a:latin typeface="Lucida Sans" pitchFamily="34" charset="0"/>
              </a:rPr>
              <a:t>LASER sources</a:t>
            </a:r>
            <a:endParaRPr lang="fr-FR" sz="1200" b="1" dirty="0">
              <a:latin typeface="Lucida Sans" pitchFamily="34" charset="0"/>
            </a:endParaRPr>
          </a:p>
          <a:p>
            <a:pPr marL="342900" indent="-342900" algn="l" defTabSz="457200">
              <a:spcBef>
                <a:spcPct val="20000"/>
              </a:spcBef>
            </a:pPr>
            <a:endParaRPr lang="fr-FR" sz="800" b="1" dirty="0">
              <a:latin typeface="Lucida Sans" pitchFamily="34" charset="0"/>
            </a:endParaRPr>
          </a:p>
          <a:p>
            <a:pPr marL="342900" indent="-342900" algn="l" defTabSz="457200">
              <a:spcBef>
                <a:spcPct val="20000"/>
              </a:spcBef>
            </a:pPr>
            <a:r>
              <a:rPr lang="fr-FR" sz="1200" b="1" dirty="0" err="1">
                <a:latin typeface="Lucida Sans" pitchFamily="34" charset="0"/>
              </a:rPr>
              <a:t>Average</a:t>
            </a:r>
            <a:r>
              <a:rPr lang="fr-FR" sz="1200" b="1" dirty="0">
                <a:latin typeface="Lucida Sans" pitchFamily="34" charset="0"/>
              </a:rPr>
              <a:t> </a:t>
            </a:r>
            <a:r>
              <a:rPr lang="fr-FR" sz="1200" b="1" dirty="0" err="1">
                <a:latin typeface="Lucida Sans" pitchFamily="34" charset="0"/>
              </a:rPr>
              <a:t>optical</a:t>
            </a:r>
            <a:r>
              <a:rPr lang="fr-FR" sz="1200" b="1" dirty="0">
                <a:latin typeface="Lucida Sans" pitchFamily="34" charset="0"/>
              </a:rPr>
              <a:t> </a:t>
            </a:r>
            <a:r>
              <a:rPr lang="fr-FR" sz="1200" b="1" dirty="0" err="1">
                <a:latin typeface="Lucida Sans" pitchFamily="34" charset="0"/>
              </a:rPr>
              <a:t>parameters</a:t>
            </a:r>
            <a:r>
              <a:rPr lang="fr-FR" sz="1200" b="1" dirty="0">
                <a:latin typeface="Lucida Sans" pitchFamily="34" charset="0"/>
              </a:rPr>
              <a:t> </a:t>
            </a:r>
            <a:r>
              <a:rPr lang="fr-FR" sz="1200" b="1" dirty="0" err="1">
                <a:latin typeface="Lucida Sans" pitchFamily="34" charset="0"/>
              </a:rPr>
              <a:t>at</a:t>
            </a:r>
            <a:r>
              <a:rPr lang="fr-FR" sz="1200" b="1" dirty="0">
                <a:latin typeface="Lucida Sans" pitchFamily="34" charset="0"/>
              </a:rPr>
              <a:t> 400 nm</a:t>
            </a:r>
            <a:r>
              <a:rPr lang="fr-FR" sz="1200" b="1" dirty="0">
                <a:latin typeface="Arial" charset="0"/>
              </a:rPr>
              <a:t>:</a:t>
            </a:r>
          </a:p>
          <a:p>
            <a:pPr marL="742950" lvl="1" indent="-285750" algn="l" defTabSz="457200">
              <a:spcBef>
                <a:spcPct val="20000"/>
              </a:spcBef>
            </a:pPr>
            <a:r>
              <a:rPr lang="fr-FR" sz="1200" b="1" dirty="0" err="1">
                <a:latin typeface="Arial Narrow" pitchFamily="34" charset="0"/>
              </a:rPr>
              <a:t>λ</a:t>
            </a:r>
            <a:r>
              <a:rPr lang="fr-FR" sz="1200" b="1" baseline="-25000" dirty="0" err="1">
                <a:latin typeface="Arial Narrow" pitchFamily="34" charset="0"/>
              </a:rPr>
              <a:t>abs</a:t>
            </a:r>
            <a:r>
              <a:rPr lang="fr-FR" sz="1200" b="1" dirty="0">
                <a:latin typeface="Arial Narrow" pitchFamily="34" charset="0"/>
              </a:rPr>
              <a:t> </a:t>
            </a:r>
            <a:r>
              <a:rPr lang="fr-FR" sz="1200" b="1" dirty="0">
                <a:latin typeface="Lucida Sans" pitchFamily="34" charset="0"/>
              </a:rPr>
              <a:t>~110 m</a:t>
            </a:r>
            <a:r>
              <a:rPr lang="fr-FR" sz="1200" b="1" dirty="0">
                <a:latin typeface="Arial Narrow" pitchFamily="34" charset="0"/>
              </a:rPr>
              <a:t>, </a:t>
            </a:r>
            <a:r>
              <a:rPr lang="fr-FR" sz="1200" b="1" dirty="0" err="1">
                <a:latin typeface="Arial Narrow" pitchFamily="34" charset="0"/>
              </a:rPr>
              <a:t>λ</a:t>
            </a:r>
            <a:r>
              <a:rPr lang="fr-FR" sz="1200" b="1" baseline="-25000" dirty="0" err="1">
                <a:latin typeface="Arial Narrow" pitchFamily="34" charset="0"/>
              </a:rPr>
              <a:t>sca</a:t>
            </a:r>
            <a:r>
              <a:rPr lang="fr-FR" sz="1200" b="1" dirty="0">
                <a:latin typeface="Arial Narrow" pitchFamily="34" charset="0"/>
              </a:rPr>
              <a:t> ~</a:t>
            </a:r>
            <a:r>
              <a:rPr lang="fr-FR" sz="1200" b="1" dirty="0">
                <a:latin typeface="Lucida Sans" pitchFamily="34" charset="0"/>
              </a:rPr>
              <a:t>20 m </a:t>
            </a:r>
            <a:r>
              <a:rPr lang="fr-FR" sz="1200" b="1" dirty="0" err="1">
                <a:latin typeface="Lucida Sans" pitchFamily="34" charset="0"/>
              </a:rPr>
              <a:t>above</a:t>
            </a:r>
            <a:r>
              <a:rPr lang="fr-FR" sz="1200" b="1" dirty="0">
                <a:latin typeface="Lucida Sans" pitchFamily="34" charset="0"/>
              </a:rPr>
              <a:t> the </a:t>
            </a:r>
            <a:r>
              <a:rPr lang="fr-FR" sz="1200" b="1" dirty="0" err="1">
                <a:latin typeface="Lucida Sans" pitchFamily="34" charset="0"/>
              </a:rPr>
              <a:t>dust</a:t>
            </a:r>
            <a:r>
              <a:rPr lang="fr-FR" sz="1200" b="1" dirty="0">
                <a:latin typeface="Lucida Sans" pitchFamily="34" charset="0"/>
              </a:rPr>
              <a:t> layer</a:t>
            </a:r>
          </a:p>
          <a:p>
            <a:pPr marL="742950" lvl="1" indent="-285750" algn="l" defTabSz="457200">
              <a:spcBef>
                <a:spcPct val="20000"/>
              </a:spcBef>
            </a:pPr>
            <a:r>
              <a:rPr lang="fr-FR" sz="1200" b="1" dirty="0" err="1">
                <a:latin typeface="Arial Narrow" pitchFamily="34" charset="0"/>
              </a:rPr>
              <a:t>λ</a:t>
            </a:r>
            <a:r>
              <a:rPr lang="fr-FR" sz="1200" b="1" baseline="-25000" dirty="0" err="1">
                <a:latin typeface="Arial Narrow" pitchFamily="34" charset="0"/>
              </a:rPr>
              <a:t>abs</a:t>
            </a:r>
            <a:r>
              <a:rPr lang="fr-FR" sz="1200" b="1" dirty="0">
                <a:latin typeface="Arial Narrow" pitchFamily="34" charset="0"/>
              </a:rPr>
              <a:t> </a:t>
            </a:r>
            <a:r>
              <a:rPr lang="fr-FR" sz="1200" b="1" dirty="0">
                <a:latin typeface="Lucida Sans" pitchFamily="34" charset="0"/>
              </a:rPr>
              <a:t>~220 m</a:t>
            </a:r>
            <a:r>
              <a:rPr lang="fr-FR" sz="1200" b="1" dirty="0">
                <a:latin typeface="Arial Narrow" pitchFamily="34" charset="0"/>
              </a:rPr>
              <a:t>, </a:t>
            </a:r>
            <a:r>
              <a:rPr lang="fr-FR" sz="1200" b="1" dirty="0" err="1">
                <a:latin typeface="Arial Narrow" pitchFamily="34" charset="0"/>
              </a:rPr>
              <a:t>λ</a:t>
            </a:r>
            <a:r>
              <a:rPr lang="fr-FR" sz="1200" b="1" baseline="-25000" dirty="0" err="1">
                <a:latin typeface="Arial Narrow" pitchFamily="34" charset="0"/>
              </a:rPr>
              <a:t>sca</a:t>
            </a:r>
            <a:r>
              <a:rPr lang="fr-FR" sz="1200" b="1" dirty="0">
                <a:latin typeface="Arial Narrow" pitchFamily="34" charset="0"/>
              </a:rPr>
              <a:t> </a:t>
            </a:r>
            <a:r>
              <a:rPr lang="fr-FR" sz="1200" b="1" dirty="0">
                <a:latin typeface="Lucida Sans" pitchFamily="34" charset="0"/>
              </a:rPr>
              <a:t>~40 m </a:t>
            </a:r>
            <a:r>
              <a:rPr lang="fr-FR" sz="1200" b="1" dirty="0" err="1">
                <a:latin typeface="Lucida Sans" pitchFamily="34" charset="0"/>
              </a:rPr>
              <a:t>below</a:t>
            </a:r>
            <a:r>
              <a:rPr lang="fr-FR" sz="1200" b="1" dirty="0">
                <a:latin typeface="Lucida Sans" pitchFamily="34" charset="0"/>
              </a:rPr>
              <a:t> the </a:t>
            </a:r>
            <a:r>
              <a:rPr lang="fr-FR" sz="1200" b="1" dirty="0" err="1">
                <a:latin typeface="Lucida Sans" pitchFamily="34" charset="0"/>
              </a:rPr>
              <a:t>dust</a:t>
            </a:r>
            <a:r>
              <a:rPr lang="fr-FR" sz="1200" b="1" dirty="0">
                <a:latin typeface="Lucida Sans" pitchFamily="34" charset="0"/>
              </a:rPr>
              <a:t> 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lnSpc>
                <a:spcPct val="100000"/>
              </a:lnSpc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AACFD04C-AA04-4B89-8C29-211B72F22F26}" type="slidenum">
              <a: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LGC Sans" charset="0"/>
                <a:cs typeface="DejaVu LGC Sans" charset="0"/>
              </a:rPr>
              <a:pPr algn="r" eaLnBrk="1" hangingPunct="1">
                <a:lnSpc>
                  <a:spcPct val="100000"/>
                </a:lnSpc>
                <a:buClr>
                  <a:srgbClr val="FFFFFF"/>
                </a:buCl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9</a:t>
            </a:fld>
            <a:endParaRPr lang="en-GB" sz="1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DejaVu LGC Sans" charset="0"/>
              <a:cs typeface="DejaVu LGC Sans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3889375" cy="381000"/>
          </a:xfrm>
        </p:spPr>
        <p:txBody>
          <a:bodyPr/>
          <a:lstStyle/>
          <a:p>
            <a:r>
              <a:rPr lang="en-US" sz="3200" dirty="0" smtClean="0"/>
              <a:t>ICECUBE- top view</a:t>
            </a:r>
            <a:endParaRPr lang="en-US" sz="3200" dirty="0"/>
          </a:p>
        </p:txBody>
      </p:sp>
      <p:pic>
        <p:nvPicPr>
          <p:cNvPr id="9" name="Picture 8" descr="icecubegeo.i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85800"/>
            <a:ext cx="5907024" cy="548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685800"/>
            <a:ext cx="320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657600"/>
            <a:ext cx="1720850" cy="251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6019800" y="3429000"/>
            <a:ext cx="1752600" cy="29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DOMs in a Tank</a:t>
            </a:r>
            <a:endParaRPr lang="en-US" sz="1600" b="1" dirty="0">
              <a:solidFill>
                <a:srgbClr val="FFFF00"/>
              </a:solidFill>
            </a:endParaRPr>
          </a:p>
        </p:txBody>
      </p:sp>
      <p:pic>
        <p:nvPicPr>
          <p:cNvPr id="17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4495800"/>
            <a:ext cx="110560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924800" y="3505200"/>
            <a:ext cx="1066800" cy="889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Digital optical module (DOM)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381000"/>
            <a:ext cx="1496948" cy="316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IceTop</a:t>
            </a:r>
            <a:r>
              <a:rPr lang="en-US" b="1" dirty="0" smtClean="0">
                <a:solidFill>
                  <a:srgbClr val="FFFF00"/>
                </a:solidFill>
              </a:rPr>
              <a:t> Tank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3372</TotalTime>
  <Words>472</Words>
  <Application>Microsoft Office PowerPoint</Application>
  <PresentationFormat>On-screen Show (4:3)</PresentationFormat>
  <Paragraphs>138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Custom Design</vt:lpstr>
      <vt:lpstr>Clouds</vt:lpstr>
      <vt:lpstr>Slide 1</vt:lpstr>
      <vt:lpstr>Outline</vt:lpstr>
      <vt:lpstr>Slide 3</vt:lpstr>
      <vt:lpstr>Slide 4</vt:lpstr>
      <vt:lpstr>Slide 5</vt:lpstr>
      <vt:lpstr>ICECUBE</vt:lpstr>
      <vt:lpstr>Slide 7</vt:lpstr>
      <vt:lpstr>Slide 8</vt:lpstr>
      <vt:lpstr>ICECUBE- top view</vt:lpstr>
      <vt:lpstr>Slide 10</vt:lpstr>
      <vt:lpstr>Slide 11</vt:lpstr>
      <vt:lpstr>IceTop-only (26 stations) analysis example</vt:lpstr>
      <vt:lpstr>Slide 13</vt:lpstr>
      <vt:lpstr>Several analyses underway: Combine surface and InIce information </vt:lpstr>
      <vt:lpstr>Summary– ICECUBE as a cosmic ray observatory</vt:lpstr>
      <vt:lpstr>Slide 16</vt:lpstr>
      <vt:lpstr>Slide 17</vt:lpstr>
      <vt:lpstr>Slide 18</vt:lpstr>
      <vt:lpstr>VEM definition and DOM Calibration</vt:lpstr>
      <vt:lpstr>DOM launch rates due to air showers</vt:lpstr>
      <vt:lpstr>Air showers– longitudinal profiles</vt:lpstr>
      <vt:lpstr>Slide 22</vt:lpstr>
      <vt:lpstr>Slide 23</vt:lpstr>
      <vt:lpstr>IceTop-only (26 stations) analysis example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</dc:creator>
  <cp:lastModifiedBy>work</cp:lastModifiedBy>
  <cp:revision>677</cp:revision>
  <dcterms:modified xsi:type="dcterms:W3CDTF">2011-03-02T00:47:42Z</dcterms:modified>
</cp:coreProperties>
</file>